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Default Extension="gif" ContentType="image/gif"/>
  <Default Extension="doc" ContentType="application/msword"/>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charts/chart2.xml" ContentType="application/vnd.openxmlformats-officedocument.drawingml.chart+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0" r:id="rId1"/>
    <p:sldMasterId id="2147483694" r:id="rId2"/>
  </p:sldMasterIdLst>
  <p:notesMasterIdLst>
    <p:notesMasterId r:id="rId177"/>
  </p:notesMasterIdLst>
  <p:handoutMasterIdLst>
    <p:handoutMasterId r:id="rId178"/>
  </p:handoutMasterIdLst>
  <p:sldIdLst>
    <p:sldId id="509" r:id="rId3"/>
    <p:sldId id="1399" r:id="rId4"/>
    <p:sldId id="1400" r:id="rId5"/>
    <p:sldId id="1401" r:id="rId6"/>
    <p:sldId id="1402" r:id="rId7"/>
    <p:sldId id="1403" r:id="rId8"/>
    <p:sldId id="1357" r:id="rId9"/>
    <p:sldId id="1356" r:id="rId10"/>
    <p:sldId id="1240" r:id="rId11"/>
    <p:sldId id="1271" r:id="rId12"/>
    <p:sldId id="1242" r:id="rId13"/>
    <p:sldId id="1243" r:id="rId14"/>
    <p:sldId id="1244" r:id="rId15"/>
    <p:sldId id="1245" r:id="rId16"/>
    <p:sldId id="1246" r:id="rId17"/>
    <p:sldId id="1247" r:id="rId18"/>
    <p:sldId id="1248" r:id="rId19"/>
    <p:sldId id="1249" r:id="rId20"/>
    <p:sldId id="1250" r:id="rId21"/>
    <p:sldId id="1363" r:id="rId22"/>
    <p:sldId id="1364" r:id="rId23"/>
    <p:sldId id="1365" r:id="rId24"/>
    <p:sldId id="1366" r:id="rId25"/>
    <p:sldId id="1446" r:id="rId26"/>
    <p:sldId id="1447" r:id="rId27"/>
    <p:sldId id="1448" r:id="rId28"/>
    <p:sldId id="1449" r:id="rId29"/>
    <p:sldId id="1450" r:id="rId30"/>
    <p:sldId id="1451" r:id="rId31"/>
    <p:sldId id="1456" r:id="rId32"/>
    <p:sldId id="1457" r:id="rId33"/>
    <p:sldId id="1455" r:id="rId34"/>
    <p:sldId id="1452" r:id="rId35"/>
    <p:sldId id="1453" r:id="rId36"/>
    <p:sldId id="1454" r:id="rId37"/>
    <p:sldId id="1432" r:id="rId38"/>
    <p:sldId id="1433" r:id="rId39"/>
    <p:sldId id="1434" r:id="rId40"/>
    <p:sldId id="1435" r:id="rId41"/>
    <p:sldId id="1436" r:id="rId42"/>
    <p:sldId id="1437" r:id="rId43"/>
    <p:sldId id="1438" r:id="rId44"/>
    <p:sldId id="1439" r:id="rId45"/>
    <p:sldId id="1440" r:id="rId46"/>
    <p:sldId id="1441" r:id="rId47"/>
    <p:sldId id="1442" r:id="rId48"/>
    <p:sldId id="1443" r:id="rId49"/>
    <p:sldId id="1444" r:id="rId50"/>
    <p:sldId id="1445" r:id="rId51"/>
    <p:sldId id="1367" r:id="rId52"/>
    <p:sldId id="1368" r:id="rId53"/>
    <p:sldId id="1336" r:id="rId54"/>
    <p:sldId id="1337" r:id="rId55"/>
    <p:sldId id="1338" r:id="rId56"/>
    <p:sldId id="1339" r:id="rId57"/>
    <p:sldId id="1362" r:id="rId58"/>
    <p:sldId id="1343" r:id="rId59"/>
    <p:sldId id="1345" r:id="rId60"/>
    <p:sldId id="1187" r:id="rId61"/>
    <p:sldId id="1147" r:id="rId62"/>
    <p:sldId id="1392" r:id="rId63"/>
    <p:sldId id="1369" r:id="rId64"/>
    <p:sldId id="1370" r:id="rId65"/>
    <p:sldId id="1371" r:id="rId66"/>
    <p:sldId id="1372" r:id="rId67"/>
    <p:sldId id="1373" r:id="rId68"/>
    <p:sldId id="1374" r:id="rId69"/>
    <p:sldId id="1375" r:id="rId70"/>
    <p:sldId id="1376" r:id="rId71"/>
    <p:sldId id="1377" r:id="rId72"/>
    <p:sldId id="1378" r:id="rId73"/>
    <p:sldId id="1379" r:id="rId74"/>
    <p:sldId id="1393" r:id="rId75"/>
    <p:sldId id="1380" r:id="rId76"/>
    <p:sldId id="1381" r:id="rId77"/>
    <p:sldId id="1382" r:id="rId78"/>
    <p:sldId id="1383" r:id="rId79"/>
    <p:sldId id="1384" r:id="rId80"/>
    <p:sldId id="1396" r:id="rId81"/>
    <p:sldId id="1397" r:id="rId82"/>
    <p:sldId id="1398" r:id="rId83"/>
    <p:sldId id="1385" r:id="rId84"/>
    <p:sldId id="1386" r:id="rId85"/>
    <p:sldId id="1387" r:id="rId86"/>
    <p:sldId id="1388" r:id="rId87"/>
    <p:sldId id="1389" r:id="rId88"/>
    <p:sldId id="1390" r:id="rId89"/>
    <p:sldId id="1391" r:id="rId90"/>
    <p:sldId id="1203" r:id="rId91"/>
    <p:sldId id="1204" r:id="rId92"/>
    <p:sldId id="1358" r:id="rId93"/>
    <p:sldId id="1359" r:id="rId94"/>
    <p:sldId id="1361" r:id="rId95"/>
    <p:sldId id="1360" r:id="rId96"/>
    <p:sldId id="1174" r:id="rId97"/>
    <p:sldId id="1175" r:id="rId98"/>
    <p:sldId id="1176" r:id="rId99"/>
    <p:sldId id="1212" r:id="rId100"/>
    <p:sldId id="1347" r:id="rId101"/>
    <p:sldId id="1348" r:id="rId102"/>
    <p:sldId id="1349" r:id="rId103"/>
    <p:sldId id="1350" r:id="rId104"/>
    <p:sldId id="1177" r:id="rId105"/>
    <p:sldId id="1234" r:id="rId106"/>
    <p:sldId id="1197" r:id="rId107"/>
    <p:sldId id="1198" r:id="rId108"/>
    <p:sldId id="1167" r:id="rId109"/>
    <p:sldId id="1394" r:id="rId110"/>
    <p:sldId id="1395" r:id="rId111"/>
    <p:sldId id="1290" r:id="rId112"/>
    <p:sldId id="1118" r:id="rId113"/>
    <p:sldId id="1291" r:id="rId114"/>
    <p:sldId id="1292" r:id="rId115"/>
    <p:sldId id="1293" r:id="rId116"/>
    <p:sldId id="1294" r:id="rId117"/>
    <p:sldId id="1295" r:id="rId118"/>
    <p:sldId id="1296" r:id="rId119"/>
    <p:sldId id="1297" r:id="rId120"/>
    <p:sldId id="1298" r:id="rId121"/>
    <p:sldId id="1299" r:id="rId122"/>
    <p:sldId id="1300" r:id="rId123"/>
    <p:sldId id="1301" r:id="rId124"/>
    <p:sldId id="1302" r:id="rId125"/>
    <p:sldId id="1418" r:id="rId126"/>
    <p:sldId id="1419" r:id="rId127"/>
    <p:sldId id="1304" r:id="rId128"/>
    <p:sldId id="1420" r:id="rId129"/>
    <p:sldId id="1305" r:id="rId130"/>
    <p:sldId id="1306" r:id="rId131"/>
    <p:sldId id="1307" r:id="rId132"/>
    <p:sldId id="1303" r:id="rId133"/>
    <p:sldId id="1405" r:id="rId134"/>
    <p:sldId id="1406" r:id="rId135"/>
    <p:sldId id="1407" r:id="rId136"/>
    <p:sldId id="1408" r:id="rId137"/>
    <p:sldId id="1409" r:id="rId138"/>
    <p:sldId id="1410" r:id="rId139"/>
    <p:sldId id="1411" r:id="rId140"/>
    <p:sldId id="1412" r:id="rId141"/>
    <p:sldId id="1413" r:id="rId142"/>
    <p:sldId id="1414" r:id="rId143"/>
    <p:sldId id="1415" r:id="rId144"/>
    <p:sldId id="1416" r:id="rId145"/>
    <p:sldId id="1417" r:id="rId146"/>
    <p:sldId id="1335" r:id="rId147"/>
    <p:sldId id="1426" r:id="rId148"/>
    <p:sldId id="1427" r:id="rId149"/>
    <p:sldId id="1428" r:id="rId150"/>
    <p:sldId id="1429" r:id="rId151"/>
    <p:sldId id="1421" r:id="rId152"/>
    <p:sldId id="1422" r:id="rId153"/>
    <p:sldId id="1423" r:id="rId154"/>
    <p:sldId id="1424" r:id="rId155"/>
    <p:sldId id="1425" r:id="rId156"/>
    <p:sldId id="1258" r:id="rId157"/>
    <p:sldId id="1259" r:id="rId158"/>
    <p:sldId id="946" r:id="rId159"/>
    <p:sldId id="1261" r:id="rId160"/>
    <p:sldId id="948" r:id="rId161"/>
    <p:sldId id="949" r:id="rId162"/>
    <p:sldId id="959" r:id="rId163"/>
    <p:sldId id="1430" r:id="rId164"/>
    <p:sldId id="1431" r:id="rId165"/>
    <p:sldId id="1218" r:id="rId166"/>
    <p:sldId id="962" r:id="rId167"/>
    <p:sldId id="963" r:id="rId168"/>
    <p:sldId id="964" r:id="rId169"/>
    <p:sldId id="966" r:id="rId170"/>
    <p:sldId id="967" r:id="rId171"/>
    <p:sldId id="968" r:id="rId172"/>
    <p:sldId id="1115" r:id="rId173"/>
    <p:sldId id="1352" r:id="rId174"/>
    <p:sldId id="1353" r:id="rId175"/>
    <p:sldId id="969" r:id="rId176"/>
  </p:sldIdLst>
  <p:sldSz cx="10693400" cy="7561263"/>
  <p:notesSz cx="6858000" cy="9737725"/>
  <p:custDataLst>
    <p:tags r:id="rId179"/>
  </p:custDataLst>
  <p:defaultTextStyle>
    <a:defPPr>
      <a:defRPr lang="en-US"/>
    </a:defPPr>
    <a:lvl1pPr algn="r" rtl="0" eaLnBrk="0" fontAlgn="base" hangingPunct="0">
      <a:spcBef>
        <a:spcPct val="0"/>
      </a:spcBef>
      <a:spcAft>
        <a:spcPct val="0"/>
      </a:spcAft>
      <a:defRPr kumimoji="1" sz="2100" kern="1200">
        <a:solidFill>
          <a:schemeClr val="tx1"/>
        </a:solidFill>
        <a:latin typeface="Tahoma" pitchFamily="34" charset="0"/>
        <a:ea typeface="+mn-ea"/>
        <a:cs typeface="+mn-cs"/>
      </a:defRPr>
    </a:lvl1pPr>
    <a:lvl2pPr marL="457200" algn="r" rtl="0" eaLnBrk="0" fontAlgn="base" hangingPunct="0">
      <a:spcBef>
        <a:spcPct val="0"/>
      </a:spcBef>
      <a:spcAft>
        <a:spcPct val="0"/>
      </a:spcAft>
      <a:defRPr kumimoji="1" sz="2100" kern="1200">
        <a:solidFill>
          <a:schemeClr val="tx1"/>
        </a:solidFill>
        <a:latin typeface="Tahoma" pitchFamily="34" charset="0"/>
        <a:ea typeface="+mn-ea"/>
        <a:cs typeface="+mn-cs"/>
      </a:defRPr>
    </a:lvl2pPr>
    <a:lvl3pPr marL="914400" algn="r" rtl="0" eaLnBrk="0" fontAlgn="base" hangingPunct="0">
      <a:spcBef>
        <a:spcPct val="0"/>
      </a:spcBef>
      <a:spcAft>
        <a:spcPct val="0"/>
      </a:spcAft>
      <a:defRPr kumimoji="1" sz="2100" kern="1200">
        <a:solidFill>
          <a:schemeClr val="tx1"/>
        </a:solidFill>
        <a:latin typeface="Tahoma" pitchFamily="34" charset="0"/>
        <a:ea typeface="+mn-ea"/>
        <a:cs typeface="+mn-cs"/>
      </a:defRPr>
    </a:lvl3pPr>
    <a:lvl4pPr marL="1371600" algn="r" rtl="0" eaLnBrk="0" fontAlgn="base" hangingPunct="0">
      <a:spcBef>
        <a:spcPct val="0"/>
      </a:spcBef>
      <a:spcAft>
        <a:spcPct val="0"/>
      </a:spcAft>
      <a:defRPr kumimoji="1" sz="2100" kern="1200">
        <a:solidFill>
          <a:schemeClr val="tx1"/>
        </a:solidFill>
        <a:latin typeface="Tahoma" pitchFamily="34" charset="0"/>
        <a:ea typeface="+mn-ea"/>
        <a:cs typeface="+mn-cs"/>
      </a:defRPr>
    </a:lvl4pPr>
    <a:lvl5pPr marL="1828800" algn="r" rtl="0" eaLnBrk="0" fontAlgn="base" hangingPunct="0">
      <a:spcBef>
        <a:spcPct val="0"/>
      </a:spcBef>
      <a:spcAft>
        <a:spcPct val="0"/>
      </a:spcAft>
      <a:defRPr kumimoji="1" sz="2100" kern="1200">
        <a:solidFill>
          <a:schemeClr val="tx1"/>
        </a:solidFill>
        <a:latin typeface="Tahoma" pitchFamily="34" charset="0"/>
        <a:ea typeface="+mn-ea"/>
        <a:cs typeface="+mn-cs"/>
      </a:defRPr>
    </a:lvl5pPr>
    <a:lvl6pPr marL="2286000" algn="l" defTabSz="914400" rtl="0" eaLnBrk="1" latinLnBrk="0" hangingPunct="1">
      <a:defRPr kumimoji="1" sz="2100" kern="1200">
        <a:solidFill>
          <a:schemeClr val="tx1"/>
        </a:solidFill>
        <a:latin typeface="Tahoma" pitchFamily="34" charset="0"/>
        <a:ea typeface="+mn-ea"/>
        <a:cs typeface="+mn-cs"/>
      </a:defRPr>
    </a:lvl6pPr>
    <a:lvl7pPr marL="2743200" algn="l" defTabSz="914400" rtl="0" eaLnBrk="1" latinLnBrk="0" hangingPunct="1">
      <a:defRPr kumimoji="1" sz="2100" kern="1200">
        <a:solidFill>
          <a:schemeClr val="tx1"/>
        </a:solidFill>
        <a:latin typeface="Tahoma" pitchFamily="34" charset="0"/>
        <a:ea typeface="+mn-ea"/>
        <a:cs typeface="+mn-cs"/>
      </a:defRPr>
    </a:lvl7pPr>
    <a:lvl8pPr marL="3200400" algn="l" defTabSz="914400" rtl="0" eaLnBrk="1" latinLnBrk="0" hangingPunct="1">
      <a:defRPr kumimoji="1" sz="2100" kern="1200">
        <a:solidFill>
          <a:schemeClr val="tx1"/>
        </a:solidFill>
        <a:latin typeface="Tahoma" pitchFamily="34" charset="0"/>
        <a:ea typeface="+mn-ea"/>
        <a:cs typeface="+mn-cs"/>
      </a:defRPr>
    </a:lvl8pPr>
    <a:lvl9pPr marL="3657600" algn="l" defTabSz="914400" rtl="0" eaLnBrk="1" latinLnBrk="0" hangingPunct="1">
      <a:defRPr kumimoji="1" sz="2100"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382">
          <p15:clr>
            <a:srgbClr val="A4A3A4"/>
          </p15:clr>
        </p15:guide>
        <p15:guide id="2" pos="3368">
          <p15:clr>
            <a:srgbClr val="A4A3A4"/>
          </p15:clr>
        </p15:guide>
      </p15:sldGuideLst>
    </p:ext>
    <p:ext uri="{2D200454-40CA-4A62-9FC3-DE9A4176ACB9}">
      <p15:notesGuideLst xmlns:p15="http://schemas.microsoft.com/office/powerpoint/2012/main">
        <p15:guide id="1" orient="horz" pos="306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006600"/>
    <a:srgbClr val="009900"/>
    <a:srgbClr val="FF8989"/>
    <a:srgbClr val="CC0000"/>
    <a:srgbClr val="B8E6B0"/>
    <a:srgbClr val="FF9F9F"/>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Estilo Médio 1 - Ênfase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327" autoAdjust="0"/>
    <p:restoredTop sz="94690" autoAdjust="0"/>
  </p:normalViewPr>
  <p:slideViewPr>
    <p:cSldViewPr>
      <p:cViewPr varScale="1">
        <p:scale>
          <a:sx n="65" d="100"/>
          <a:sy n="65" d="100"/>
        </p:scale>
        <p:origin x="1434" y="-24"/>
      </p:cViewPr>
      <p:guideLst>
        <p:guide orient="horz" pos="2382"/>
        <p:guide pos="3368"/>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33" d="100"/>
          <a:sy n="33" d="100"/>
        </p:scale>
        <p:origin x="-1458" y="-72"/>
      </p:cViewPr>
      <p:guideLst>
        <p:guide orient="horz" pos="3067"/>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38" Type="http://schemas.openxmlformats.org/officeDocument/2006/relationships/slide" Target="slides/slide136.xml"/><Relationship Id="rId154" Type="http://schemas.openxmlformats.org/officeDocument/2006/relationships/slide" Target="slides/slide152.xml"/><Relationship Id="rId159" Type="http://schemas.openxmlformats.org/officeDocument/2006/relationships/slide" Target="slides/slide157.xml"/><Relationship Id="rId175" Type="http://schemas.openxmlformats.org/officeDocument/2006/relationships/slide" Target="slides/slide173.xml"/><Relationship Id="rId170" Type="http://schemas.openxmlformats.org/officeDocument/2006/relationships/slide" Target="slides/slide168.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144" Type="http://schemas.openxmlformats.org/officeDocument/2006/relationships/slide" Target="slides/slide142.xml"/><Relationship Id="rId149" Type="http://schemas.openxmlformats.org/officeDocument/2006/relationships/slide" Target="slides/slide14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160" Type="http://schemas.openxmlformats.org/officeDocument/2006/relationships/slide" Target="slides/slide158.xml"/><Relationship Id="rId165" Type="http://schemas.openxmlformats.org/officeDocument/2006/relationships/slide" Target="slides/slide163.xml"/><Relationship Id="rId181" Type="http://schemas.openxmlformats.org/officeDocument/2006/relationships/viewProps" Target="viewProps.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slide" Target="slides/slide132.xml"/><Relationship Id="rId139" Type="http://schemas.openxmlformats.org/officeDocument/2006/relationships/slide" Target="slides/slide137.xml"/><Relationship Id="rId80" Type="http://schemas.openxmlformats.org/officeDocument/2006/relationships/slide" Target="slides/slide78.xml"/><Relationship Id="rId85" Type="http://schemas.openxmlformats.org/officeDocument/2006/relationships/slide" Target="slides/slide83.xml"/><Relationship Id="rId150" Type="http://schemas.openxmlformats.org/officeDocument/2006/relationships/slide" Target="slides/slide148.xml"/><Relationship Id="rId155" Type="http://schemas.openxmlformats.org/officeDocument/2006/relationships/slide" Target="slides/slide153.xml"/><Relationship Id="rId171" Type="http://schemas.openxmlformats.org/officeDocument/2006/relationships/slide" Target="slides/slide169.xml"/><Relationship Id="rId176" Type="http://schemas.openxmlformats.org/officeDocument/2006/relationships/slide" Target="slides/slide174.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slide" Target="slides/slide138.xml"/><Relationship Id="rId145" Type="http://schemas.openxmlformats.org/officeDocument/2006/relationships/slide" Target="slides/slide143.xml"/><Relationship Id="rId161" Type="http://schemas.openxmlformats.org/officeDocument/2006/relationships/slide" Target="slides/slide159.xml"/><Relationship Id="rId166" Type="http://schemas.openxmlformats.org/officeDocument/2006/relationships/slide" Target="slides/slide164.xml"/><Relationship Id="rId18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51" Type="http://schemas.openxmlformats.org/officeDocument/2006/relationships/slide" Target="slides/slide149.xml"/><Relationship Id="rId156" Type="http://schemas.openxmlformats.org/officeDocument/2006/relationships/slide" Target="slides/slide154.xml"/><Relationship Id="rId177"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72" Type="http://schemas.openxmlformats.org/officeDocument/2006/relationships/slide" Target="slides/slide170.xml"/><Relationship Id="rId180" Type="http://schemas.openxmlformats.org/officeDocument/2006/relationships/presProps" Target="presProps.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slide" Target="slides/slide165.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183" Type="http://schemas.openxmlformats.org/officeDocument/2006/relationships/tableStyles" Target="tableStyle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handoutMaster" Target="handoutMasters/handoutMaster1.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73" Type="http://schemas.openxmlformats.org/officeDocument/2006/relationships/slide" Target="slides/slide171.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79" Type="http://schemas.openxmlformats.org/officeDocument/2006/relationships/tags" Target="tags/tag1.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slide" Target="slides/slide162.xml"/><Relationship Id="rId169" Type="http://schemas.openxmlformats.org/officeDocument/2006/relationships/slide" Target="slides/slide167.xml"/></Relationships>
</file>

<file path=ppt/charts/_rels/chart1.xml.rels><?xml version="1.0" encoding="UTF-8" standalone="yes"?>
<Relationships xmlns="http://schemas.openxmlformats.org/package/2006/relationships"><Relationship Id="rId2" Type="http://schemas.openxmlformats.org/officeDocument/2006/relationships/oleObject" Target="Macintosh%20HD:Users:juancortez:Documents:Desktop:MM:RMM-2009_CALCULOS13jan2013.xlsx" TargetMode="External"/><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2" Type="http://schemas.openxmlformats.org/officeDocument/2006/relationships/oleObject" Target="COMPATIBLE:MS:Mortalidade:Inf&#226;n_Inf_Mat_150809_ODM.xls" TargetMode="External"/><Relationship Id="rId1" Type="http://schemas.openxmlformats.org/officeDocument/2006/relationships/themeOverride" Target="../theme/themeOverrid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0000943053423054E-2"/>
          <c:y val="2.1698894167420692E-2"/>
          <c:w val="0.9299990934013691"/>
          <c:h val="0.87925084501992801"/>
        </c:manualLayout>
      </c:layout>
      <c:lineChart>
        <c:grouping val="standard"/>
        <c:varyColors val="0"/>
        <c:ser>
          <c:idx val="2"/>
          <c:order val="0"/>
          <c:tx>
            <c:strRef>
              <c:f>Maio2012!$C$3</c:f>
              <c:strCache>
                <c:ptCount val="1"/>
                <c:pt idx="0">
                  <c:v>RMM-corrigida</c:v>
                </c:pt>
              </c:strCache>
            </c:strRef>
          </c:tx>
          <c:spPr>
            <a:ln w="38100">
              <a:solidFill>
                <a:srgbClr val="FF0000"/>
              </a:solidFill>
              <a:prstDash val="solid"/>
            </a:ln>
          </c:spPr>
          <c:marker>
            <c:symbol val="none"/>
          </c:marker>
          <c:dLbls>
            <c:dLbl>
              <c:idx val="0"/>
              <c:layout>
                <c:manualLayout>
                  <c:x val="-1.6975682453282143E-2"/>
                  <c:y val="-4.2291095771618797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delete val="1"/>
              <c:extLst>
                <c:ext xmlns:c15="http://schemas.microsoft.com/office/drawing/2012/chart" uri="{CE6537A1-D6FC-4f65-9D91-7224C49458BB}"/>
              </c:extLst>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layout>
                <c:manualLayout>
                  <c:x val="-2.301926405944691E-2"/>
                  <c:y val="-4.353081966075826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7"/>
              <c:delete val="1"/>
              <c:extLst>
                <c:ext xmlns:c15="http://schemas.microsoft.com/office/drawing/2012/chart" uri="{CE6537A1-D6FC-4f65-9D91-7224C49458BB}"/>
              </c:extLst>
            </c:dLbl>
            <c:dLbl>
              <c:idx val="8"/>
              <c:delete val="1"/>
              <c:extLst>
                <c:ext xmlns:c15="http://schemas.microsoft.com/office/drawing/2012/chart" uri="{CE6537A1-D6FC-4f65-9D91-7224C49458BB}"/>
              </c:extLst>
            </c:dLbl>
            <c:dLbl>
              <c:idx val="9"/>
              <c:delete val="1"/>
              <c:extLst>
                <c:ext xmlns:c15="http://schemas.microsoft.com/office/drawing/2012/chart" uri="{CE6537A1-D6FC-4f65-9D91-7224C49458BB}"/>
              </c:extLst>
            </c:dLbl>
            <c:dLbl>
              <c:idx val="10"/>
              <c:delete val="1"/>
              <c:extLst>
                <c:ext xmlns:c15="http://schemas.microsoft.com/office/drawing/2012/chart" uri="{CE6537A1-D6FC-4f65-9D91-7224C49458BB}"/>
              </c:extLst>
            </c:dLbl>
            <c:dLbl>
              <c:idx val="11"/>
              <c:layout>
                <c:manualLayout>
                  <c:x val="-2.7367952964224174E-2"/>
                  <c:y val="2.3788546255506578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2"/>
              <c:delete val="1"/>
              <c:extLst>
                <c:ext xmlns:c15="http://schemas.microsoft.com/office/drawing/2012/chart" uri="{CE6537A1-D6FC-4f65-9D91-7224C49458BB}"/>
              </c:extLst>
            </c:dLbl>
            <c:dLbl>
              <c:idx val="13"/>
              <c:delete val="1"/>
              <c:extLst>
                <c:ext xmlns:c15="http://schemas.microsoft.com/office/drawing/2012/chart" uri="{CE6537A1-D6FC-4f65-9D91-7224C49458BB}"/>
              </c:extLst>
            </c:dLbl>
            <c:dLbl>
              <c:idx val="14"/>
              <c:delete val="1"/>
              <c:extLst>
                <c:ext xmlns:c15="http://schemas.microsoft.com/office/drawing/2012/chart" uri="{CE6537A1-D6FC-4f65-9D91-7224C49458BB}"/>
              </c:extLst>
            </c:dLbl>
            <c:dLbl>
              <c:idx val="15"/>
              <c:delete val="1"/>
              <c:extLst>
                <c:ext xmlns:c15="http://schemas.microsoft.com/office/drawing/2012/chart" uri="{CE6537A1-D6FC-4f65-9D91-7224C49458BB}"/>
              </c:extLst>
            </c:dLbl>
            <c:dLbl>
              <c:idx val="16"/>
              <c:delete val="1"/>
              <c:extLst>
                <c:ext xmlns:c15="http://schemas.microsoft.com/office/drawing/2012/chart" uri="{CE6537A1-D6FC-4f65-9D91-7224C49458BB}"/>
              </c:extLst>
            </c:dLbl>
            <c:dLbl>
              <c:idx val="17"/>
              <c:delete val="1"/>
              <c:extLst>
                <c:ext xmlns:c15="http://schemas.microsoft.com/office/drawing/2012/chart" uri="{CE6537A1-D6FC-4f65-9D91-7224C49458BB}"/>
              </c:extLst>
            </c:dLbl>
            <c:dLbl>
              <c:idx val="18"/>
              <c:layout>
                <c:manualLayout>
                  <c:x val="-3.8826181798199196E-2"/>
                  <c:y val="-6.006328514938763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9"/>
              <c:layout>
                <c:manualLayout>
                  <c:x val="-2.3733791676426072E-2"/>
                  <c:y val="-3.7885462555066807E-2"/>
                </c:manualLayout>
              </c:layout>
              <c:dLblPos val="r"/>
              <c:showLegendKey val="0"/>
              <c:showVal val="1"/>
              <c:showCatName val="0"/>
              <c:showSerName val="0"/>
              <c:showPercent val="0"/>
              <c:showBubbleSize val="0"/>
              <c:extLst>
                <c:ext xmlns:c15="http://schemas.microsoft.com/office/drawing/2012/chart" uri="{CE6537A1-D6FC-4f65-9D91-7224C49458BB}"/>
              </c:extLst>
            </c:dLbl>
            <c:dLbl>
              <c:idx val="20"/>
              <c:layout>
                <c:manualLayout>
                  <c:x val="-2.5550924449254601E-2"/>
                  <c:y val="-3.7885450999271812E-2"/>
                </c:manualLayout>
              </c:layout>
              <c:dLblPos val="r"/>
              <c:showLegendKey val="0"/>
              <c:showVal val="1"/>
              <c:showCatName val="0"/>
              <c:showSerName val="0"/>
              <c:showPercent val="0"/>
              <c:showBubbleSize val="0"/>
              <c:extLst>
                <c:ext xmlns:c15="http://schemas.microsoft.com/office/drawing/2012/chart" uri="{CE6537A1-D6FC-4f65-9D91-7224C49458BB}"/>
              </c:extLst>
            </c:dLbl>
            <c:numFmt formatCode="#,##0.0" sourceLinked="0"/>
            <c:spPr>
              <a:noFill/>
              <a:ln w="25400">
                <a:noFill/>
              </a:ln>
            </c:spPr>
            <c:txPr>
              <a:bodyPr/>
              <a:lstStyle/>
              <a:p>
                <a:pPr>
                  <a:defRPr sz="1000" b="1">
                    <a:solidFill>
                      <a:srgbClr val="FF0000"/>
                    </a:solidFill>
                  </a:defRPr>
                </a:pPr>
                <a:endParaRPr lang="pt-BR"/>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Maio2012!$A$4:$A$29</c:f>
              <c:numCache>
                <c:formatCode>General</c:formatCode>
                <c:ptCount val="26"/>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numCache>
            </c:numRef>
          </c:cat>
          <c:val>
            <c:numRef>
              <c:f>Maio2012!$C$4:$C$29</c:f>
              <c:numCache>
                <c:formatCode>0.0</c:formatCode>
                <c:ptCount val="26"/>
                <c:pt idx="0">
                  <c:v>143</c:v>
                </c:pt>
                <c:pt idx="1">
                  <c:v>126.5194831596725</c:v>
                </c:pt>
                <c:pt idx="2">
                  <c:v>120.57530997445508</c:v>
                </c:pt>
                <c:pt idx="3">
                  <c:v>122.68464215439074</c:v>
                </c:pt>
                <c:pt idx="4">
                  <c:v>133.78746982434478</c:v>
                </c:pt>
                <c:pt idx="5">
                  <c:v>114.62715237798133</c:v>
                </c:pt>
                <c:pt idx="6">
                  <c:v>97.344254932662736</c:v>
                </c:pt>
                <c:pt idx="7">
                  <c:v>109.9540621137172</c:v>
                </c:pt>
                <c:pt idx="8">
                  <c:v>111.25479154702271</c:v>
                </c:pt>
                <c:pt idx="9">
                  <c:v>93.963637819247595</c:v>
                </c:pt>
                <c:pt idx="10">
                  <c:v>81.925460438105986</c:v>
                </c:pt>
                <c:pt idx="11">
                  <c:v>75.966142370357929</c:v>
                </c:pt>
                <c:pt idx="12">
                  <c:v>77.929873806483158</c:v>
                </c:pt>
                <c:pt idx="13">
                  <c:v>72.263506662619434</c:v>
                </c:pt>
                <c:pt idx="14">
                  <c:v>72.503540195184158</c:v>
                </c:pt>
                <c:pt idx="15">
                  <c:v>69.067011223072697</c:v>
                </c:pt>
                <c:pt idx="16">
                  <c:v>69.242630754446012</c:v>
                </c:pt>
                <c:pt idx="17">
                  <c:v>67.336454443021509</c:v>
                </c:pt>
                <c:pt idx="18">
                  <c:v>68.62981386961188</c:v>
                </c:pt>
                <c:pt idx="19">
                  <c:v>76.663033851093758</c:v>
                </c:pt>
                <c:pt idx="20">
                  <c:v>69.830971256572425</c:v>
                </c:pt>
                <c:pt idx="21">
                  <c:v>63.865345278184193</c:v>
                </c:pt>
              </c:numCache>
            </c:numRef>
          </c:val>
          <c:smooth val="0"/>
        </c:ser>
        <c:ser>
          <c:idx val="1"/>
          <c:order val="1"/>
          <c:tx>
            <c:strRef>
              <c:f>Maio2012!$D$3</c:f>
              <c:strCache>
                <c:ptCount val="1"/>
                <c:pt idx="0">
                  <c:v>RMM-corrigida/suavizada</c:v>
                </c:pt>
              </c:strCache>
            </c:strRef>
          </c:tx>
          <c:spPr>
            <a:ln w="50800">
              <a:solidFill>
                <a:srgbClr val="0000FF"/>
              </a:solidFill>
            </a:ln>
          </c:spPr>
          <c:marker>
            <c:symbol val="none"/>
          </c:marker>
          <c:cat>
            <c:numRef>
              <c:f>Maio2012!$A$4:$A$29</c:f>
              <c:numCache>
                <c:formatCode>General</c:formatCode>
                <c:ptCount val="26"/>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numCache>
            </c:numRef>
          </c:cat>
          <c:val>
            <c:numRef>
              <c:f>Maio2012!$D$4:$D$29</c:f>
              <c:numCache>
                <c:formatCode>0.0</c:formatCode>
                <c:ptCount val="26"/>
                <c:pt idx="0">
                  <c:v>140.98150902559541</c:v>
                </c:pt>
                <c:pt idx="1">
                  <c:v>129.49630538487301</c:v>
                </c:pt>
                <c:pt idx="2">
                  <c:v>124.30576915383851</c:v>
                </c:pt>
                <c:pt idx="3">
                  <c:v>121.90650828935847</c:v>
                </c:pt>
                <c:pt idx="4">
                  <c:v>120.0059392988435</c:v>
                </c:pt>
                <c:pt idx="5">
                  <c:v>117.27886301492001</c:v>
                </c:pt>
                <c:pt idx="6">
                  <c:v>113.14632862278295</c:v>
                </c:pt>
                <c:pt idx="7">
                  <c:v>107.57678594028008</c:v>
                </c:pt>
                <c:pt idx="8">
                  <c:v>100.90952595070293</c:v>
                </c:pt>
                <c:pt idx="9">
                  <c:v>93.700409588287627</c:v>
                </c:pt>
                <c:pt idx="10">
                  <c:v>86.589884776437628</c:v>
                </c:pt>
                <c:pt idx="11">
                  <c:v>80.193291718652958</c:v>
                </c:pt>
                <c:pt idx="12">
                  <c:v>75.013456442164582</c:v>
                </c:pt>
                <c:pt idx="13">
                  <c:v>71.375572594296088</c:v>
                </c:pt>
                <c:pt idx="14">
                  <c:v>69.384371491537848</c:v>
                </c:pt>
                <c:pt idx="15">
                  <c:v>68.903580421309627</c:v>
                </c:pt>
                <c:pt idx="16">
                  <c:v>69.557669196470783</c:v>
                </c:pt>
                <c:pt idx="17">
                  <c:v>70.755884962519858</c:v>
                </c:pt>
                <c:pt idx="18">
                  <c:v>71.738575257513588</c:v>
                </c:pt>
                <c:pt idx="19">
                  <c:v>71.645799324695489</c:v>
                </c:pt>
                <c:pt idx="20">
                  <c:v>69.608227677845662</c:v>
                </c:pt>
                <c:pt idx="21">
                  <c:v>64.860329919328706</c:v>
                </c:pt>
              </c:numCache>
            </c:numRef>
          </c:val>
          <c:smooth val="0"/>
        </c:ser>
        <c:ser>
          <c:idx val="3"/>
          <c:order val="2"/>
          <c:tx>
            <c:strRef>
              <c:f>Maio2012!$F$3</c:f>
              <c:strCache>
                <c:ptCount val="1"/>
                <c:pt idx="0">
                  <c:v>Projeção 1: - 8,5%</c:v>
                </c:pt>
              </c:strCache>
            </c:strRef>
          </c:tx>
          <c:spPr>
            <a:ln>
              <a:solidFill>
                <a:srgbClr val="FF6600"/>
              </a:solidFill>
              <a:prstDash val="sysDash"/>
            </a:ln>
          </c:spPr>
          <c:marker>
            <c:symbol val="none"/>
          </c:marker>
          <c:cat>
            <c:numRef>
              <c:f>Maio2012!$A$4:$A$29</c:f>
              <c:numCache>
                <c:formatCode>General</c:formatCode>
                <c:ptCount val="26"/>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numCache>
            </c:numRef>
          </c:cat>
          <c:val>
            <c:numRef>
              <c:f>Maio2012!$F$4:$F$29</c:f>
              <c:numCache>
                <c:formatCode>General</c:formatCode>
                <c:ptCount val="26"/>
                <c:pt idx="21" formatCode="0.0">
                  <c:v>63.865345278184193</c:v>
                </c:pt>
                <c:pt idx="22">
                  <c:v>58.4</c:v>
                </c:pt>
                <c:pt idx="23">
                  <c:v>53.5</c:v>
                </c:pt>
                <c:pt idx="24">
                  <c:v>48.9</c:v>
                </c:pt>
                <c:pt idx="25">
                  <c:v>44.8</c:v>
                </c:pt>
              </c:numCache>
            </c:numRef>
          </c:val>
          <c:smooth val="0"/>
        </c:ser>
        <c:ser>
          <c:idx val="4"/>
          <c:order val="3"/>
          <c:tx>
            <c:strRef>
              <c:f>Maio2012!$G$3</c:f>
              <c:strCache>
                <c:ptCount val="1"/>
                <c:pt idx="0">
                  <c:v>Projeção 2: - 16%</c:v>
                </c:pt>
              </c:strCache>
            </c:strRef>
          </c:tx>
          <c:spPr>
            <a:ln>
              <a:solidFill>
                <a:schemeClr val="tx1"/>
              </a:solidFill>
              <a:prstDash val="sysDash"/>
            </a:ln>
          </c:spPr>
          <c:marker>
            <c:symbol val="none"/>
          </c:marker>
          <c:cat>
            <c:numRef>
              <c:f>Maio2012!$A$4:$A$29</c:f>
              <c:numCache>
                <c:formatCode>General</c:formatCode>
                <c:ptCount val="26"/>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numCache>
            </c:numRef>
          </c:cat>
          <c:val>
            <c:numRef>
              <c:f>Maio2012!$G$4:$G$29</c:f>
              <c:numCache>
                <c:formatCode>General</c:formatCode>
                <c:ptCount val="26"/>
                <c:pt idx="21" formatCode="0.0">
                  <c:v>63.865345278184193</c:v>
                </c:pt>
                <c:pt idx="22">
                  <c:v>58.4</c:v>
                </c:pt>
                <c:pt idx="23">
                  <c:v>49.1</c:v>
                </c:pt>
                <c:pt idx="24">
                  <c:v>41.2</c:v>
                </c:pt>
                <c:pt idx="25">
                  <c:v>34.6</c:v>
                </c:pt>
              </c:numCache>
            </c:numRef>
          </c:val>
          <c:smooth val="0"/>
        </c:ser>
        <c:dLbls>
          <c:showLegendKey val="0"/>
          <c:showVal val="0"/>
          <c:showCatName val="0"/>
          <c:showSerName val="0"/>
          <c:showPercent val="0"/>
          <c:showBubbleSize val="0"/>
        </c:dLbls>
        <c:smooth val="0"/>
        <c:axId val="282859112"/>
        <c:axId val="282827368"/>
      </c:lineChart>
      <c:catAx>
        <c:axId val="282859112"/>
        <c:scaling>
          <c:orientation val="minMax"/>
        </c:scaling>
        <c:delete val="0"/>
        <c:axPos val="b"/>
        <c:numFmt formatCode="General" sourceLinked="1"/>
        <c:majorTickMark val="out"/>
        <c:minorTickMark val="none"/>
        <c:tickLblPos val="nextTo"/>
        <c:spPr>
          <a:ln w="3175">
            <a:solidFill>
              <a:srgbClr val="808080"/>
            </a:solidFill>
            <a:prstDash val="solid"/>
          </a:ln>
        </c:spPr>
        <c:txPr>
          <a:bodyPr rot="-5400000" vert="horz"/>
          <a:lstStyle/>
          <a:p>
            <a:pPr>
              <a:defRPr sz="1200" b="1" i="0" u="none" strike="noStrike" baseline="0">
                <a:solidFill>
                  <a:srgbClr val="000000"/>
                </a:solidFill>
                <a:latin typeface="Calibri"/>
                <a:ea typeface="Calibri"/>
                <a:cs typeface="Calibri"/>
              </a:defRPr>
            </a:pPr>
            <a:endParaRPr lang="pt-BR"/>
          </a:p>
        </c:txPr>
        <c:crossAx val="282827368"/>
        <c:crosses val="autoZero"/>
        <c:auto val="1"/>
        <c:lblAlgn val="ctr"/>
        <c:lblOffset val="100"/>
        <c:noMultiLvlLbl val="0"/>
      </c:catAx>
      <c:valAx>
        <c:axId val="282827368"/>
        <c:scaling>
          <c:orientation val="minMax"/>
        </c:scaling>
        <c:delete val="0"/>
        <c:axPos val="l"/>
        <c:numFmt formatCode="0" sourceLinked="0"/>
        <c:majorTickMark val="out"/>
        <c:minorTickMark val="none"/>
        <c:tickLblPos val="nextTo"/>
        <c:spPr>
          <a:ln w="3175">
            <a:solidFill>
              <a:srgbClr val="808080"/>
            </a:solidFill>
            <a:prstDash val="solid"/>
          </a:ln>
        </c:spPr>
        <c:txPr>
          <a:bodyPr rot="0" vert="horz"/>
          <a:lstStyle/>
          <a:p>
            <a:pPr>
              <a:defRPr sz="1200" b="1" i="0" u="none" strike="noStrike" baseline="0">
                <a:solidFill>
                  <a:srgbClr val="000000"/>
                </a:solidFill>
                <a:latin typeface="Calibri"/>
                <a:ea typeface="Calibri"/>
                <a:cs typeface="Calibri"/>
              </a:defRPr>
            </a:pPr>
            <a:endParaRPr lang="pt-BR"/>
          </a:p>
        </c:txPr>
        <c:crossAx val="282859112"/>
        <c:crosses val="autoZero"/>
        <c:crossBetween val="between"/>
      </c:valAx>
      <c:spPr>
        <a:noFill/>
        <a:ln w="25400">
          <a:noFill/>
        </a:ln>
      </c:spPr>
    </c:plotArea>
    <c:legend>
      <c:legendPos val="l"/>
      <c:layout>
        <c:manualLayout>
          <c:xMode val="edge"/>
          <c:yMode val="edge"/>
          <c:x val="0.5799337967962015"/>
          <c:y val="1.7517154828654256E-2"/>
          <c:w val="0.36209553158705698"/>
          <c:h val="0.29369066655871101"/>
        </c:manualLayout>
      </c:layout>
      <c:overlay val="1"/>
      <c:spPr>
        <a:noFill/>
        <a:ln w="25400">
          <a:noFill/>
        </a:ln>
      </c:spPr>
      <c:txPr>
        <a:bodyPr/>
        <a:lstStyle/>
        <a:p>
          <a:pPr>
            <a:defRPr sz="1200" b="1" i="0" u="none" strike="noStrike" baseline="0">
              <a:solidFill>
                <a:srgbClr val="000000"/>
              </a:solidFill>
              <a:latin typeface="Arial Narrow"/>
              <a:ea typeface="Arial Narrow"/>
              <a:cs typeface="Arial Narrow"/>
            </a:defRPr>
          </a:pPr>
          <a:endParaRPr lang="pt-BR"/>
        </a:p>
      </c:txPr>
    </c:legend>
    <c:plotVisOnly val="1"/>
    <c:dispBlanksAs val="gap"/>
    <c:showDLblsOverMax val="0"/>
  </c:chart>
  <c:spPr>
    <a:solidFill>
      <a:srgbClr val="FFFFFF"/>
    </a:solidFill>
    <a:ln w="9525">
      <a:noFill/>
    </a:ln>
  </c:spPr>
  <c:txPr>
    <a:bodyPr/>
    <a:lstStyle/>
    <a:p>
      <a:pPr>
        <a:defRPr sz="1200" b="1" i="0" u="none" strike="noStrike" baseline="0">
          <a:solidFill>
            <a:srgbClr val="000000"/>
          </a:solidFill>
          <a:latin typeface="Calibri"/>
          <a:ea typeface="Calibri"/>
          <a:cs typeface="Calibri"/>
        </a:defRPr>
      </a:pPr>
      <a:endParaRPr lang="pt-BR"/>
    </a:p>
  </c:txPr>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pt-BR"/>
  <c:roundedCorners val="0"/>
  <mc:AlternateContent xmlns:mc="http://schemas.openxmlformats.org/markup-compatibility/2006">
    <mc:Choice xmlns:c14="http://schemas.microsoft.com/office/drawing/2007/8/2/chart" Requires="c14">
      <c14:style val="116"/>
    </mc:Choice>
    <mc:Fallback>
      <c:style val="16"/>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4010867900360206E-2"/>
          <c:y val="1.2805424095756563E-2"/>
          <c:w val="0.71815741914824005"/>
          <c:h val="0.82957209799172149"/>
        </c:manualLayout>
      </c:layout>
      <c:areaChart>
        <c:grouping val="stacked"/>
        <c:varyColors val="0"/>
        <c:ser>
          <c:idx val="0"/>
          <c:order val="0"/>
          <c:tx>
            <c:strRef>
              <c:f>Men1anoComponentes!$A$76</c:f>
              <c:strCache>
                <c:ptCount val="1"/>
                <c:pt idx="0">
                  <c:v>Neo-Precoce (0-6 d)</c:v>
                </c:pt>
              </c:strCache>
            </c:strRef>
          </c:tx>
          <c:spPr>
            <a:solidFill>
              <a:srgbClr val="C27535"/>
            </a:solidFill>
            <a:ln w="3175">
              <a:solidFill>
                <a:srgbClr val="FFFFFF"/>
              </a:solidFill>
              <a:prstDash val="solid"/>
            </a:ln>
            <a:effectLst>
              <a:outerShdw dist="35921" dir="2700000" algn="br">
                <a:srgbClr val="000000"/>
              </a:outerShdw>
            </a:effectLst>
          </c:spPr>
          <c:cat>
            <c:strRef>
              <c:f>Men1anoComponentes!$B$75:$T$75</c:f>
              <c:strCache>
                <c:ptCount val="1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strCache>
            </c:strRef>
          </c:cat>
          <c:val>
            <c:numRef>
              <c:f>Men1anoComponentes!$B$76:$T$76</c:f>
              <c:numCache>
                <c:formatCode>0.0</c:formatCode>
                <c:ptCount val="19"/>
                <c:pt idx="0">
                  <c:v>17.69265118898301</c:v>
                </c:pt>
                <c:pt idx="1">
                  <c:v>18.226479605888887</c:v>
                </c:pt>
                <c:pt idx="2">
                  <c:v>16.799317511320169</c:v>
                </c:pt>
                <c:pt idx="3">
                  <c:v>15.61982615432682</c:v>
                </c:pt>
                <c:pt idx="4">
                  <c:v>15.737211667128918</c:v>
                </c:pt>
                <c:pt idx="5">
                  <c:v>15.98857529203268</c:v>
                </c:pt>
                <c:pt idx="6">
                  <c:v>15.804132708751062</c:v>
                </c:pt>
                <c:pt idx="7">
                  <c:v>15.61841578490964</c:v>
                </c:pt>
                <c:pt idx="8">
                  <c:v>14.307138975269472</c:v>
                </c:pt>
                <c:pt idx="9">
                  <c:v>14.287263028113298</c:v>
                </c:pt>
                <c:pt idx="10">
                  <c:v>13.765400262391656</c:v>
                </c:pt>
                <c:pt idx="11">
                  <c:v>13.432892268262741</c:v>
                </c:pt>
                <c:pt idx="12">
                  <c:v>12.699105799672649</c:v>
                </c:pt>
                <c:pt idx="13">
                  <c:v>11.958814988415632</c:v>
                </c:pt>
                <c:pt idx="14">
                  <c:v>11.492687514697456</c:v>
                </c:pt>
                <c:pt idx="15">
                  <c:v>10.99652342435626</c:v>
                </c:pt>
                <c:pt idx="16">
                  <c:v>10.791983690001768</c:v>
                </c:pt>
                <c:pt idx="17">
                  <c:v>10.350110967135732</c:v>
                </c:pt>
                <c:pt idx="18">
                  <c:v>9.9755536355898542</c:v>
                </c:pt>
              </c:numCache>
            </c:numRef>
          </c:val>
        </c:ser>
        <c:ser>
          <c:idx val="1"/>
          <c:order val="1"/>
          <c:tx>
            <c:strRef>
              <c:f>Men1anoComponentes!$A$77</c:f>
              <c:strCache>
                <c:ptCount val="1"/>
                <c:pt idx="0">
                  <c:v>Neo-Tardia (7-27d)</c:v>
                </c:pt>
              </c:strCache>
            </c:strRef>
          </c:tx>
          <c:spPr>
            <a:solidFill>
              <a:srgbClr val="E78C41"/>
            </a:solidFill>
            <a:ln w="3175">
              <a:solidFill>
                <a:srgbClr val="FFFFFF"/>
              </a:solidFill>
              <a:prstDash val="solid"/>
            </a:ln>
            <a:effectLst>
              <a:outerShdw dist="35921" dir="2700000" algn="br">
                <a:srgbClr val="000000"/>
              </a:outerShdw>
            </a:effectLst>
          </c:spPr>
          <c:cat>
            <c:strRef>
              <c:f>Men1anoComponentes!$B$75:$T$75</c:f>
              <c:strCache>
                <c:ptCount val="1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strCache>
            </c:strRef>
          </c:cat>
          <c:val>
            <c:numRef>
              <c:f>Men1anoComponentes!$B$77:$T$77</c:f>
              <c:numCache>
                <c:formatCode>0.0</c:formatCode>
                <c:ptCount val="19"/>
                <c:pt idx="0">
                  <c:v>5.4331569335774841</c:v>
                </c:pt>
                <c:pt idx="1">
                  <c:v>5.2782848915976714</c:v>
                </c:pt>
                <c:pt idx="2">
                  <c:v>4.6236515573816845</c:v>
                </c:pt>
                <c:pt idx="3">
                  <c:v>4.4881762519233437</c:v>
                </c:pt>
                <c:pt idx="4">
                  <c:v>4.2903229856747958</c:v>
                </c:pt>
                <c:pt idx="5">
                  <c:v>4.2132531373949833</c:v>
                </c:pt>
                <c:pt idx="6">
                  <c:v>4.0516049307889075</c:v>
                </c:pt>
                <c:pt idx="7">
                  <c:v>4.1966753203505895</c:v>
                </c:pt>
                <c:pt idx="8">
                  <c:v>3.8448147415833729</c:v>
                </c:pt>
                <c:pt idx="9">
                  <c:v>3.7315335961147849</c:v>
                </c:pt>
                <c:pt idx="10">
                  <c:v>3.742740431225096</c:v>
                </c:pt>
                <c:pt idx="11">
                  <c:v>3.6741386551422401</c:v>
                </c:pt>
                <c:pt idx="12">
                  <c:v>3.7011851260548427</c:v>
                </c:pt>
                <c:pt idx="13">
                  <c:v>3.5691489069508529</c:v>
                </c:pt>
                <c:pt idx="14">
                  <c:v>3.5068599198451964</c:v>
                </c:pt>
                <c:pt idx="15">
                  <c:v>3.316649711218806</c:v>
                </c:pt>
                <c:pt idx="16">
                  <c:v>3.1440101436546048</c:v>
                </c:pt>
                <c:pt idx="17">
                  <c:v>3.2608789256871722</c:v>
                </c:pt>
                <c:pt idx="18">
                  <c:v>3.0172299948133467</c:v>
                </c:pt>
              </c:numCache>
            </c:numRef>
          </c:val>
        </c:ser>
        <c:ser>
          <c:idx val="2"/>
          <c:order val="2"/>
          <c:tx>
            <c:strRef>
              <c:f>Men1anoComponentes!$A$78</c:f>
              <c:strCache>
                <c:ptCount val="1"/>
                <c:pt idx="0">
                  <c:v>Pós-Neonatal (28-365 d)</c:v>
                </c:pt>
              </c:strCache>
            </c:strRef>
          </c:tx>
          <c:spPr>
            <a:solidFill>
              <a:srgbClr val="F8AA79"/>
            </a:solidFill>
            <a:ln w="3175">
              <a:solidFill>
                <a:srgbClr val="FFFFFF"/>
              </a:solidFill>
              <a:prstDash val="solid"/>
            </a:ln>
            <a:effectLst>
              <a:outerShdw dist="35921" dir="2700000" algn="br">
                <a:srgbClr val="000000"/>
              </a:outerShdw>
            </a:effectLst>
          </c:spPr>
          <c:cat>
            <c:strRef>
              <c:f>Men1anoComponentes!$B$75:$T$75</c:f>
              <c:strCache>
                <c:ptCount val="1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strCache>
            </c:strRef>
          </c:cat>
          <c:val>
            <c:numRef>
              <c:f>Men1anoComponentes!$B$78:$T$78</c:f>
              <c:numCache>
                <c:formatCode>0.0</c:formatCode>
                <c:ptCount val="19"/>
                <c:pt idx="0">
                  <c:v>23.959250549513889</c:v>
                </c:pt>
                <c:pt idx="1">
                  <c:v>21.112617377540989</c:v>
                </c:pt>
                <c:pt idx="2">
                  <c:v>20.897018039489591</c:v>
                </c:pt>
                <c:pt idx="3">
                  <c:v>20.085517932643413</c:v>
                </c:pt>
                <c:pt idx="4">
                  <c:v>18.208293049605789</c:v>
                </c:pt>
                <c:pt idx="5">
                  <c:v>15.505843307254002</c:v>
                </c:pt>
                <c:pt idx="6">
                  <c:v>13.81200382157127</c:v>
                </c:pt>
                <c:pt idx="7">
                  <c:v>12.079910519610834</c:v>
                </c:pt>
                <c:pt idx="8">
                  <c:v>12.273602407628054</c:v>
                </c:pt>
                <c:pt idx="9">
                  <c:v>10.35439064126313</c:v>
                </c:pt>
                <c:pt idx="10">
                  <c:v>9.8516411221992755</c:v>
                </c:pt>
                <c:pt idx="11">
                  <c:v>9.1953318649165183</c:v>
                </c:pt>
                <c:pt idx="12">
                  <c:v>8.484868319106825</c:v>
                </c:pt>
                <c:pt idx="13">
                  <c:v>8.3546744255142755</c:v>
                </c:pt>
                <c:pt idx="14">
                  <c:v>7.5871213186593467</c:v>
                </c:pt>
                <c:pt idx="15">
                  <c:v>7.1124589326188365</c:v>
                </c:pt>
                <c:pt idx="16">
                  <c:v>6.7219569606583285</c:v>
                </c:pt>
                <c:pt idx="17">
                  <c:v>6.3958978169998755</c:v>
                </c:pt>
                <c:pt idx="18">
                  <c:v>5.9818541064318334</c:v>
                </c:pt>
              </c:numCache>
            </c:numRef>
          </c:val>
        </c:ser>
        <c:ser>
          <c:idx val="3"/>
          <c:order val="3"/>
          <c:tx>
            <c:strRef>
              <c:f>Men1anoComponentes!$A$79</c:f>
              <c:strCache>
                <c:ptCount val="1"/>
                <c:pt idx="0">
                  <c:v>1-4 anos</c:v>
                </c:pt>
              </c:strCache>
            </c:strRef>
          </c:tx>
          <c:spPr>
            <a:solidFill>
              <a:srgbClr val="FACBB4"/>
            </a:solidFill>
            <a:ln w="3175">
              <a:solidFill>
                <a:srgbClr val="FFFFFF"/>
              </a:solidFill>
              <a:prstDash val="solid"/>
            </a:ln>
            <a:effectLst>
              <a:outerShdw dist="35921" dir="2700000" algn="br">
                <a:srgbClr val="000000"/>
              </a:outerShdw>
            </a:effectLst>
          </c:spPr>
          <c:cat>
            <c:strRef>
              <c:f>Men1anoComponentes!$B$75:$T$75</c:f>
              <c:strCache>
                <c:ptCount val="19"/>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strCache>
            </c:strRef>
          </c:cat>
          <c:val>
            <c:numRef>
              <c:f>Men1anoComponentes!$B$79:$T$79</c:f>
              <c:numCache>
                <c:formatCode>0.0</c:formatCode>
                <c:ptCount val="19"/>
                <c:pt idx="0">
                  <c:v>6.6149413279254832</c:v>
                </c:pt>
                <c:pt idx="1">
                  <c:v>5.9826181249723982</c:v>
                </c:pt>
                <c:pt idx="2">
                  <c:v>5.5800128918082237</c:v>
                </c:pt>
                <c:pt idx="3">
                  <c:v>5.2064796611060729</c:v>
                </c:pt>
                <c:pt idx="4">
                  <c:v>5.0641722975905665</c:v>
                </c:pt>
                <c:pt idx="5">
                  <c:v>5.6923282633183447</c:v>
                </c:pt>
                <c:pt idx="6">
                  <c:v>6.0322585388887546</c:v>
                </c:pt>
                <c:pt idx="7">
                  <c:v>6.4049983751289385</c:v>
                </c:pt>
                <c:pt idx="8">
                  <c:v>6.6744438755191453</c:v>
                </c:pt>
                <c:pt idx="9">
                  <c:v>7.6268127345087455</c:v>
                </c:pt>
                <c:pt idx="10">
                  <c:v>4.63486288646288</c:v>
                </c:pt>
                <c:pt idx="11">
                  <c:v>4.2601213758206562</c:v>
                </c:pt>
                <c:pt idx="12">
                  <c:v>4.2433364280372565</c:v>
                </c:pt>
                <c:pt idx="13">
                  <c:v>4.2067684899842082</c:v>
                </c:pt>
                <c:pt idx="14">
                  <c:v>4.0356258590594365</c:v>
                </c:pt>
                <c:pt idx="15">
                  <c:v>3.9355066551697377</c:v>
                </c:pt>
                <c:pt idx="16">
                  <c:v>4.1106005861320005</c:v>
                </c:pt>
                <c:pt idx="17">
                  <c:v>4.0665626055636794</c:v>
                </c:pt>
                <c:pt idx="18">
                  <c:v>3.821114474647981</c:v>
                </c:pt>
              </c:numCache>
            </c:numRef>
          </c:val>
        </c:ser>
        <c:dLbls>
          <c:showLegendKey val="0"/>
          <c:showVal val="0"/>
          <c:showCatName val="0"/>
          <c:showSerName val="0"/>
          <c:showPercent val="0"/>
          <c:showBubbleSize val="0"/>
        </c:dLbls>
        <c:axId val="281948880"/>
        <c:axId val="283257152"/>
      </c:areaChart>
      <c:catAx>
        <c:axId val="281948880"/>
        <c:scaling>
          <c:orientation val="minMax"/>
        </c:scaling>
        <c:delete val="0"/>
        <c:axPos val="b"/>
        <c:numFmt formatCode="General" sourceLinked="1"/>
        <c:majorTickMark val="out"/>
        <c:minorTickMark val="none"/>
        <c:tickLblPos val="nextTo"/>
        <c:spPr>
          <a:ln w="3175">
            <a:solidFill>
              <a:srgbClr val="808080"/>
            </a:solidFill>
            <a:prstDash val="solid"/>
          </a:ln>
        </c:spPr>
        <c:txPr>
          <a:bodyPr rot="-5400000" vert="horz"/>
          <a:lstStyle/>
          <a:p>
            <a:pPr>
              <a:defRPr/>
            </a:pPr>
            <a:endParaRPr lang="pt-BR"/>
          </a:p>
        </c:txPr>
        <c:crossAx val="283257152"/>
        <c:crosses val="autoZero"/>
        <c:auto val="1"/>
        <c:lblAlgn val="ctr"/>
        <c:lblOffset val="100"/>
        <c:noMultiLvlLbl val="0"/>
      </c:catAx>
      <c:valAx>
        <c:axId val="283257152"/>
        <c:scaling>
          <c:orientation val="minMax"/>
        </c:scaling>
        <c:delete val="0"/>
        <c:axPos val="l"/>
        <c:title>
          <c:tx>
            <c:rich>
              <a:bodyPr/>
              <a:lstStyle/>
              <a:p>
                <a:pPr>
                  <a:defRPr/>
                </a:pPr>
                <a:r>
                  <a:rPr lang="pt-BR"/>
                  <a:t>Óbitos por 1000 NV</a:t>
                </a:r>
              </a:p>
            </c:rich>
          </c:tx>
          <c:overlay val="0"/>
          <c:spPr>
            <a:noFill/>
            <a:ln w="25400">
              <a:noFill/>
            </a:ln>
          </c:spPr>
        </c:title>
        <c:numFmt formatCode="0" sourceLinked="0"/>
        <c:majorTickMark val="out"/>
        <c:minorTickMark val="none"/>
        <c:tickLblPos val="nextTo"/>
        <c:spPr>
          <a:ln w="3175">
            <a:solidFill>
              <a:srgbClr val="808080"/>
            </a:solidFill>
            <a:prstDash val="solid"/>
          </a:ln>
        </c:spPr>
        <c:txPr>
          <a:bodyPr rot="0" vert="horz"/>
          <a:lstStyle/>
          <a:p>
            <a:pPr>
              <a:defRPr/>
            </a:pPr>
            <a:endParaRPr lang="pt-BR"/>
          </a:p>
        </c:txPr>
        <c:crossAx val="281948880"/>
        <c:crosses val="autoZero"/>
        <c:crossBetween val="between"/>
        <c:majorUnit val="20"/>
      </c:valAx>
      <c:spPr>
        <a:solidFill>
          <a:srgbClr val="FFFFFF"/>
        </a:solidFill>
        <a:ln w="25400">
          <a:noFill/>
        </a:ln>
      </c:spPr>
    </c:plotArea>
    <c:legend>
      <c:legendPos val="r"/>
      <c:layout>
        <c:manualLayout>
          <c:xMode val="edge"/>
          <c:yMode val="edge"/>
          <c:x val="0.796748180867628"/>
          <c:y val="0.48111347670771598"/>
          <c:w val="0.16531175981051097"/>
          <c:h val="0.39057011827746391"/>
        </c:manualLayout>
      </c:layout>
      <c:overlay val="0"/>
      <c:spPr>
        <a:noFill/>
        <a:ln w="25400">
          <a:noFill/>
        </a:ln>
      </c:spPr>
    </c:legend>
    <c:plotVisOnly val="1"/>
    <c:dispBlanksAs val="zero"/>
    <c:showDLblsOverMax val="0"/>
  </c:chart>
  <c:spPr>
    <a:solidFill>
      <a:srgbClr val="FFFFFF"/>
    </a:solidFill>
    <a:ln w="9525">
      <a:noFill/>
    </a:ln>
  </c:spPr>
  <c:txPr>
    <a:bodyPr/>
    <a:lstStyle/>
    <a:p>
      <a:pPr>
        <a:defRPr sz="1000" b="0" i="0" u="none" strike="noStrike" baseline="0">
          <a:solidFill>
            <a:srgbClr val="000000"/>
          </a:solidFill>
          <a:latin typeface="Gill Sans MT" pitchFamily="34" charset="0"/>
          <a:ea typeface="Calibri"/>
          <a:cs typeface="Calibri"/>
        </a:defRPr>
      </a:pPr>
      <a:endParaRPr lang="pt-BR"/>
    </a:p>
  </c:txPr>
  <c:externalData r:id="rId2">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50.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7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72.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3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1800" cy="484188"/>
          </a:xfrm>
          <a:prstGeom prst="rect">
            <a:avLst/>
          </a:prstGeom>
          <a:noFill/>
          <a:ln w="9525">
            <a:noFill/>
            <a:miter lim="800000"/>
            <a:headEnd/>
            <a:tailEnd/>
          </a:ln>
          <a:effectLst/>
        </p:spPr>
        <p:txBody>
          <a:bodyPr vert="horz" wrap="none" lIns="95500" tIns="47750" rIns="95500" bIns="47750" numCol="1" anchor="ctr" anchorCtr="0" compatLnSpc="1">
            <a:prstTxWarp prst="textNoShape">
              <a:avLst/>
            </a:prstTxWarp>
          </a:bodyPr>
          <a:lstStyle>
            <a:lvl1pPr algn="l" defTabSz="955675">
              <a:defRPr kumimoji="0" sz="1300">
                <a:latin typeface="Times New Roman" pitchFamily="18" charset="0"/>
              </a:defRPr>
            </a:lvl1pPr>
          </a:lstStyle>
          <a:p>
            <a:pPr>
              <a:defRPr/>
            </a:pPr>
            <a:endParaRPr lang="pt-BR"/>
          </a:p>
        </p:txBody>
      </p:sp>
      <p:sp>
        <p:nvSpPr>
          <p:cNvPr id="21507" name="Rectangle 3"/>
          <p:cNvSpPr>
            <a:spLocks noGrp="1" noChangeArrowheads="1"/>
          </p:cNvSpPr>
          <p:nvPr>
            <p:ph type="dt" sz="quarter" idx="1"/>
          </p:nvPr>
        </p:nvSpPr>
        <p:spPr bwMode="auto">
          <a:xfrm>
            <a:off x="3886200" y="0"/>
            <a:ext cx="2971800" cy="484188"/>
          </a:xfrm>
          <a:prstGeom prst="rect">
            <a:avLst/>
          </a:prstGeom>
          <a:noFill/>
          <a:ln w="9525">
            <a:noFill/>
            <a:miter lim="800000"/>
            <a:headEnd/>
            <a:tailEnd/>
          </a:ln>
          <a:effectLst/>
        </p:spPr>
        <p:txBody>
          <a:bodyPr vert="horz" wrap="none" lIns="95500" tIns="47750" rIns="95500" bIns="47750" numCol="1" anchor="ctr" anchorCtr="0" compatLnSpc="1">
            <a:prstTxWarp prst="textNoShape">
              <a:avLst/>
            </a:prstTxWarp>
          </a:bodyPr>
          <a:lstStyle>
            <a:lvl1pPr defTabSz="955675">
              <a:defRPr kumimoji="0" sz="1300">
                <a:latin typeface="Times New Roman" pitchFamily="18" charset="0"/>
              </a:defRPr>
            </a:lvl1pPr>
          </a:lstStyle>
          <a:p>
            <a:pPr>
              <a:defRPr/>
            </a:pPr>
            <a:endParaRPr lang="pt-BR"/>
          </a:p>
        </p:txBody>
      </p:sp>
      <p:sp>
        <p:nvSpPr>
          <p:cNvPr id="21508" name="Rectangle 4"/>
          <p:cNvSpPr>
            <a:spLocks noGrp="1" noChangeArrowheads="1"/>
          </p:cNvSpPr>
          <p:nvPr>
            <p:ph type="ftr" sz="quarter" idx="2"/>
          </p:nvPr>
        </p:nvSpPr>
        <p:spPr bwMode="auto">
          <a:xfrm>
            <a:off x="0" y="9285288"/>
            <a:ext cx="2971800" cy="485775"/>
          </a:xfrm>
          <a:prstGeom prst="rect">
            <a:avLst/>
          </a:prstGeom>
          <a:noFill/>
          <a:ln w="9525">
            <a:noFill/>
            <a:miter lim="800000"/>
            <a:headEnd/>
            <a:tailEnd/>
          </a:ln>
          <a:effectLst/>
        </p:spPr>
        <p:txBody>
          <a:bodyPr vert="horz" wrap="none" lIns="95500" tIns="47750" rIns="95500" bIns="47750" numCol="1" anchor="b" anchorCtr="0" compatLnSpc="1">
            <a:prstTxWarp prst="textNoShape">
              <a:avLst/>
            </a:prstTxWarp>
          </a:bodyPr>
          <a:lstStyle>
            <a:lvl1pPr algn="l" defTabSz="955675">
              <a:defRPr kumimoji="0" sz="1300">
                <a:latin typeface="Times New Roman" pitchFamily="18" charset="0"/>
              </a:defRPr>
            </a:lvl1pPr>
          </a:lstStyle>
          <a:p>
            <a:pPr>
              <a:defRPr/>
            </a:pPr>
            <a:r>
              <a:rPr lang="pt-BR"/>
              <a:t>Hospital Sofia Feldman / FAIS</a:t>
            </a:r>
          </a:p>
        </p:txBody>
      </p:sp>
      <p:sp>
        <p:nvSpPr>
          <p:cNvPr id="21509" name="Rectangle 5"/>
          <p:cNvSpPr>
            <a:spLocks noGrp="1" noChangeArrowheads="1"/>
          </p:cNvSpPr>
          <p:nvPr>
            <p:ph type="sldNum" sz="quarter" idx="3"/>
          </p:nvPr>
        </p:nvSpPr>
        <p:spPr bwMode="auto">
          <a:xfrm>
            <a:off x="3886200" y="9285288"/>
            <a:ext cx="2971800" cy="485775"/>
          </a:xfrm>
          <a:prstGeom prst="rect">
            <a:avLst/>
          </a:prstGeom>
          <a:noFill/>
          <a:ln w="9525">
            <a:noFill/>
            <a:miter lim="800000"/>
            <a:headEnd/>
            <a:tailEnd/>
          </a:ln>
          <a:effectLst/>
        </p:spPr>
        <p:txBody>
          <a:bodyPr vert="horz" wrap="none" lIns="95500" tIns="47750" rIns="95500" bIns="47750" numCol="1" anchor="b" anchorCtr="0" compatLnSpc="1">
            <a:prstTxWarp prst="textNoShape">
              <a:avLst/>
            </a:prstTxWarp>
          </a:bodyPr>
          <a:lstStyle>
            <a:lvl1pPr defTabSz="955675">
              <a:defRPr kumimoji="0" sz="1300">
                <a:latin typeface="Times New Roman" pitchFamily="18" charset="0"/>
              </a:defRPr>
            </a:lvl1pPr>
          </a:lstStyle>
          <a:p>
            <a:pPr>
              <a:defRPr/>
            </a:pPr>
            <a:fld id="{DCA07A39-1F06-4CF2-99A8-092BE1AB713F}" type="slidenum">
              <a:rPr lang="pt-BR"/>
              <a:pPr>
                <a:defRPr/>
              </a:pPr>
              <a:t>‹nº›</a:t>
            </a:fld>
            <a:endParaRPr lang="pt-BR"/>
          </a:p>
        </p:txBody>
      </p:sp>
    </p:spTree>
    <p:extLst>
      <p:ext uri="{BB962C8B-B14F-4D97-AF65-F5344CB8AC3E}">
        <p14:creationId xmlns:p14="http://schemas.microsoft.com/office/powerpoint/2010/main" val="2685476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2974975" cy="457200"/>
          </a:xfrm>
          <a:prstGeom prst="rect">
            <a:avLst/>
          </a:prstGeom>
          <a:noFill/>
          <a:ln w="9525">
            <a:noFill/>
            <a:miter lim="800000"/>
            <a:headEnd/>
            <a:tailEnd/>
          </a:ln>
          <a:effectLst/>
        </p:spPr>
        <p:txBody>
          <a:bodyPr vert="horz" wrap="none" lIns="95500" tIns="47750" rIns="95500" bIns="47750" numCol="1" anchor="ctr" anchorCtr="0" compatLnSpc="1">
            <a:prstTxWarp prst="textNoShape">
              <a:avLst/>
            </a:prstTxWarp>
          </a:bodyPr>
          <a:lstStyle>
            <a:lvl1pPr algn="l" defTabSz="955675">
              <a:defRPr kumimoji="0" sz="1300">
                <a:latin typeface="Times New Roman" pitchFamily="18" charset="0"/>
              </a:defRPr>
            </a:lvl1pPr>
          </a:lstStyle>
          <a:p>
            <a:pPr>
              <a:defRPr/>
            </a:pPr>
            <a:endParaRPr lang="pt-BR"/>
          </a:p>
        </p:txBody>
      </p:sp>
      <p:sp>
        <p:nvSpPr>
          <p:cNvPr id="46083" name="Rectangle 3"/>
          <p:cNvSpPr>
            <a:spLocks noGrp="1" noChangeArrowheads="1"/>
          </p:cNvSpPr>
          <p:nvPr>
            <p:ph type="dt" idx="1"/>
          </p:nvPr>
        </p:nvSpPr>
        <p:spPr bwMode="auto">
          <a:xfrm>
            <a:off x="3889375" y="0"/>
            <a:ext cx="2974975" cy="457200"/>
          </a:xfrm>
          <a:prstGeom prst="rect">
            <a:avLst/>
          </a:prstGeom>
          <a:noFill/>
          <a:ln w="9525">
            <a:noFill/>
            <a:miter lim="800000"/>
            <a:headEnd/>
            <a:tailEnd/>
          </a:ln>
          <a:effectLst/>
        </p:spPr>
        <p:txBody>
          <a:bodyPr vert="horz" wrap="none" lIns="95500" tIns="47750" rIns="95500" bIns="47750" numCol="1" anchor="ctr" anchorCtr="0" compatLnSpc="1">
            <a:prstTxWarp prst="textNoShape">
              <a:avLst/>
            </a:prstTxWarp>
          </a:bodyPr>
          <a:lstStyle>
            <a:lvl1pPr defTabSz="955675">
              <a:defRPr kumimoji="0" sz="1300">
                <a:latin typeface="Times New Roman" pitchFamily="18" charset="0"/>
              </a:defRPr>
            </a:lvl1pPr>
          </a:lstStyle>
          <a:p>
            <a:pPr>
              <a:defRPr/>
            </a:pPr>
            <a:endParaRPr lang="pt-BR"/>
          </a:p>
        </p:txBody>
      </p:sp>
      <p:sp>
        <p:nvSpPr>
          <p:cNvPr id="54276" name="Rectangle 4"/>
          <p:cNvSpPr>
            <a:spLocks noGrp="1" noRot="1" noChangeAspect="1" noChangeArrowheads="1" noTextEdit="1"/>
          </p:cNvSpPr>
          <p:nvPr>
            <p:ph type="sldImg" idx="2"/>
          </p:nvPr>
        </p:nvSpPr>
        <p:spPr bwMode="auto">
          <a:xfrm>
            <a:off x="850900" y="762000"/>
            <a:ext cx="5165725" cy="3652838"/>
          </a:xfrm>
          <a:prstGeom prst="rect">
            <a:avLst/>
          </a:prstGeom>
          <a:noFill/>
          <a:ln w="9525">
            <a:solidFill>
              <a:srgbClr val="000000"/>
            </a:solidFill>
            <a:miter lim="800000"/>
            <a:headEnd/>
            <a:tailEnd/>
          </a:ln>
        </p:spPr>
      </p:sp>
      <p:sp>
        <p:nvSpPr>
          <p:cNvPr id="46085" name="Rectangle 5"/>
          <p:cNvSpPr>
            <a:spLocks noGrp="1" noChangeArrowheads="1"/>
          </p:cNvSpPr>
          <p:nvPr>
            <p:ph type="body" sz="quarter" idx="3"/>
          </p:nvPr>
        </p:nvSpPr>
        <p:spPr bwMode="auto">
          <a:xfrm>
            <a:off x="915988" y="4641850"/>
            <a:ext cx="5032375" cy="4340225"/>
          </a:xfrm>
          <a:prstGeom prst="rect">
            <a:avLst/>
          </a:prstGeom>
          <a:noFill/>
          <a:ln w="9525">
            <a:noFill/>
            <a:miter lim="800000"/>
            <a:headEnd/>
            <a:tailEnd/>
          </a:ln>
          <a:effectLst/>
        </p:spPr>
        <p:txBody>
          <a:bodyPr vert="horz" wrap="none" lIns="95500" tIns="47750" rIns="95500" bIns="47750" numCol="1" anchor="ctr" anchorCtr="0" compatLnSpc="1">
            <a:prstTxWarp prst="textNoShape">
              <a:avLst/>
            </a:prstTxWarp>
          </a:bodyPr>
          <a:lstStyle/>
          <a:p>
            <a:pPr lvl="0"/>
            <a:r>
              <a:rPr lang="pt-BR" noProof="0" smtClean="0"/>
              <a:t>Clique para editar os estilos do texto mestre</a:t>
            </a:r>
          </a:p>
          <a:p>
            <a:pPr lvl="1"/>
            <a:r>
              <a:rPr lang="pt-BR" noProof="0" smtClean="0"/>
              <a:t>Segundo nível</a:t>
            </a:r>
          </a:p>
          <a:p>
            <a:pPr lvl="2"/>
            <a:r>
              <a:rPr lang="pt-BR" noProof="0" smtClean="0"/>
              <a:t>Terceiro nível</a:t>
            </a:r>
          </a:p>
          <a:p>
            <a:pPr lvl="3"/>
            <a:r>
              <a:rPr lang="pt-BR" noProof="0" smtClean="0"/>
              <a:t>Quarto nível</a:t>
            </a:r>
          </a:p>
          <a:p>
            <a:pPr lvl="4"/>
            <a:r>
              <a:rPr lang="pt-BR" noProof="0" smtClean="0"/>
              <a:t>Quinto nível</a:t>
            </a:r>
          </a:p>
        </p:txBody>
      </p:sp>
      <p:sp>
        <p:nvSpPr>
          <p:cNvPr id="46086" name="Rectangle 6"/>
          <p:cNvSpPr>
            <a:spLocks noGrp="1" noChangeArrowheads="1"/>
          </p:cNvSpPr>
          <p:nvPr>
            <p:ph type="ftr" sz="quarter" idx="4"/>
          </p:nvPr>
        </p:nvSpPr>
        <p:spPr bwMode="auto">
          <a:xfrm>
            <a:off x="0" y="9286875"/>
            <a:ext cx="2974975" cy="457200"/>
          </a:xfrm>
          <a:prstGeom prst="rect">
            <a:avLst/>
          </a:prstGeom>
          <a:noFill/>
          <a:ln w="9525">
            <a:noFill/>
            <a:miter lim="800000"/>
            <a:headEnd/>
            <a:tailEnd/>
          </a:ln>
          <a:effectLst/>
        </p:spPr>
        <p:txBody>
          <a:bodyPr vert="horz" wrap="none" lIns="95500" tIns="47750" rIns="95500" bIns="47750" numCol="1" anchor="b" anchorCtr="0" compatLnSpc="1">
            <a:prstTxWarp prst="textNoShape">
              <a:avLst/>
            </a:prstTxWarp>
          </a:bodyPr>
          <a:lstStyle>
            <a:lvl1pPr algn="l" defTabSz="955675">
              <a:defRPr kumimoji="0" sz="1300">
                <a:latin typeface="Times New Roman" pitchFamily="18" charset="0"/>
              </a:defRPr>
            </a:lvl1pPr>
          </a:lstStyle>
          <a:p>
            <a:pPr>
              <a:defRPr/>
            </a:pPr>
            <a:endParaRPr lang="pt-BR"/>
          </a:p>
        </p:txBody>
      </p:sp>
      <p:sp>
        <p:nvSpPr>
          <p:cNvPr id="46087" name="Rectangle 7"/>
          <p:cNvSpPr>
            <a:spLocks noGrp="1" noChangeArrowheads="1"/>
          </p:cNvSpPr>
          <p:nvPr>
            <p:ph type="sldNum" sz="quarter" idx="5"/>
          </p:nvPr>
        </p:nvSpPr>
        <p:spPr bwMode="auto">
          <a:xfrm>
            <a:off x="3889375" y="9286875"/>
            <a:ext cx="2974975" cy="457200"/>
          </a:xfrm>
          <a:prstGeom prst="rect">
            <a:avLst/>
          </a:prstGeom>
          <a:noFill/>
          <a:ln w="9525">
            <a:noFill/>
            <a:miter lim="800000"/>
            <a:headEnd/>
            <a:tailEnd/>
          </a:ln>
          <a:effectLst/>
        </p:spPr>
        <p:txBody>
          <a:bodyPr vert="horz" wrap="none" lIns="95500" tIns="47750" rIns="95500" bIns="47750" numCol="1" anchor="b" anchorCtr="0" compatLnSpc="1">
            <a:prstTxWarp prst="textNoShape">
              <a:avLst/>
            </a:prstTxWarp>
          </a:bodyPr>
          <a:lstStyle>
            <a:lvl1pPr defTabSz="955675">
              <a:defRPr kumimoji="0" sz="1300">
                <a:latin typeface="Times New Roman" pitchFamily="18" charset="0"/>
              </a:defRPr>
            </a:lvl1pPr>
          </a:lstStyle>
          <a:p>
            <a:pPr>
              <a:defRPr/>
            </a:pPr>
            <a:fld id="{79878265-968D-448F-944F-B3A008737AE7}" type="slidenum">
              <a:rPr lang="pt-BR"/>
              <a:pPr>
                <a:defRPr/>
              </a:pPr>
              <a:t>‹nº›</a:t>
            </a:fld>
            <a:endParaRPr lang="pt-BR"/>
          </a:p>
        </p:txBody>
      </p:sp>
    </p:spTree>
    <p:extLst>
      <p:ext uri="{BB962C8B-B14F-4D97-AF65-F5344CB8AC3E}">
        <p14:creationId xmlns:p14="http://schemas.microsoft.com/office/powerpoint/2010/main" val="42409906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p:nvPr>
        </p:nvSpPr>
        <p:spPr>
          <a:xfrm>
            <a:off x="3884613" y="9249149"/>
            <a:ext cx="2971800" cy="486886"/>
          </a:xfrm>
          <a:noFill/>
          <a:ln>
            <a:miter lim="800000"/>
          </a:ln>
        </p:spPr>
        <p:txBody>
          <a:bodyPr/>
          <a:lstStyle/>
          <a:p>
            <a:pPr>
              <a:buFont typeface="Arial" pitchFamily="34" charset="0"/>
              <a:buNone/>
            </a:pPr>
            <a:fld id="{F89618E0-2982-4FAA-81F6-3ECEAA3992B4}" type="slidenum">
              <a:rPr lang="en-US" smtClean="0">
                <a:latin typeface="Arial" pitchFamily="34" charset="0"/>
                <a:cs typeface="Arial" pitchFamily="34" charset="0"/>
              </a:rPr>
              <a:pPr>
                <a:buFont typeface="Arial" pitchFamily="34" charset="0"/>
                <a:buNone/>
              </a:pPr>
              <a:t>4</a:t>
            </a:fld>
            <a:endParaRPr lang="en-US" smtClean="0">
              <a:latin typeface="Arial" pitchFamily="34" charset="0"/>
              <a:cs typeface="Arial" pitchFamily="34" charset="0"/>
            </a:endParaRPr>
          </a:p>
        </p:txBody>
      </p:sp>
      <p:sp>
        <p:nvSpPr>
          <p:cNvPr id="153603" name="Rectangle 2"/>
          <p:cNvSpPr>
            <a:spLocks noGrp="1" noRot="1" noChangeAspect="1" noChangeArrowheads="1" noTextEdit="1"/>
          </p:cNvSpPr>
          <p:nvPr>
            <p:ph type="sldImg"/>
          </p:nvPr>
        </p:nvSpPr>
        <p:spPr>
          <a:ln cap="flat"/>
        </p:spPr>
      </p:sp>
      <p:sp>
        <p:nvSpPr>
          <p:cNvPr id="153604" name="Rectangle 3"/>
          <p:cNvSpPr>
            <a:spLocks noGrp="1" noChangeArrowheads="1"/>
          </p:cNvSpPr>
          <p:nvPr>
            <p:ph type="body" idx="1"/>
          </p:nvPr>
        </p:nvSpPr>
        <p:spPr>
          <a:noFill/>
          <a:ln/>
        </p:spPr>
        <p:txBody>
          <a:bodyPr/>
          <a:lstStyle/>
          <a:p>
            <a:endParaRPr lang="pt-BR" smtClean="0"/>
          </a:p>
        </p:txBody>
      </p:sp>
    </p:spTree>
    <p:extLst>
      <p:ext uri="{BB962C8B-B14F-4D97-AF65-F5344CB8AC3E}">
        <p14:creationId xmlns:p14="http://schemas.microsoft.com/office/powerpoint/2010/main" val="3221683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B110D1E3-AB53-4E03-8A1E-6D724CAB9BEA}" type="slidenum">
              <a:rPr lang="en-US" smtClean="0"/>
              <a:pPr/>
              <a:t>45</a:t>
            </a:fld>
            <a:endParaRPr lang="en-US" smtClean="0"/>
          </a:p>
        </p:txBody>
      </p:sp>
      <p:sp>
        <p:nvSpPr>
          <p:cNvPr id="93187" name="Rectangle 2"/>
          <p:cNvSpPr>
            <a:spLocks noGrp="1" noRot="1" noChangeAspect="1" noChangeArrowheads="1" noTextEdit="1"/>
          </p:cNvSpPr>
          <p:nvPr>
            <p:ph type="sldImg"/>
          </p:nvPr>
        </p:nvSpPr>
        <p:spPr>
          <a:xfrm>
            <a:off x="850900" y="731838"/>
            <a:ext cx="5157788" cy="3648075"/>
          </a:xfrm>
          <a:ln w="12700" cap="flat"/>
        </p:spPr>
      </p:sp>
      <p:sp>
        <p:nvSpPr>
          <p:cNvPr id="93188" name="Rectangle 3"/>
          <p:cNvSpPr>
            <a:spLocks noGrp="1" noChangeArrowheads="1"/>
          </p:cNvSpPr>
          <p:nvPr>
            <p:ph type="body" idx="1"/>
          </p:nvPr>
        </p:nvSpPr>
        <p:spPr>
          <a:noFill/>
          <a:ln/>
        </p:spPr>
        <p:txBody>
          <a:bodyPr lIns="92075" tIns="46038" rIns="92075" bIns="46038"/>
          <a:lstStyle/>
          <a:p>
            <a:endParaRPr lang="pt-BR" smtClean="0"/>
          </a:p>
        </p:txBody>
      </p:sp>
    </p:spTree>
    <p:extLst>
      <p:ext uri="{BB962C8B-B14F-4D97-AF65-F5344CB8AC3E}">
        <p14:creationId xmlns:p14="http://schemas.microsoft.com/office/powerpoint/2010/main" val="2051738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B8501D-E2DD-413B-B392-B8F860792F99}" type="slidenum">
              <a:rPr lang="pt-BR"/>
              <a:pPr/>
              <a:t>63</a:t>
            </a:fld>
            <a:endParaRPr lang="pt-BR"/>
          </a:p>
        </p:txBody>
      </p:sp>
      <p:sp>
        <p:nvSpPr>
          <p:cNvPr id="842754" name="Rectangle 2"/>
          <p:cNvSpPr>
            <a:spLocks noGrp="1" noRot="1" noChangeAspect="1" noChangeArrowheads="1" noTextEdit="1"/>
          </p:cNvSpPr>
          <p:nvPr>
            <p:ph type="sldImg"/>
          </p:nvPr>
        </p:nvSpPr>
        <p:spPr>
          <a:xfrm>
            <a:off x="850900" y="731838"/>
            <a:ext cx="5156200" cy="3648075"/>
          </a:xfrm>
          <a:ln w="12700" cap="flat"/>
        </p:spPr>
      </p:sp>
      <p:sp>
        <p:nvSpPr>
          <p:cNvPr id="842755" name="Rectangle 3"/>
          <p:cNvSpPr>
            <a:spLocks noGrp="1" noChangeArrowheads="1"/>
          </p:cNvSpPr>
          <p:nvPr>
            <p:ph type="body" idx="1"/>
          </p:nvPr>
        </p:nvSpPr>
        <p:spPr>
          <a:ln/>
        </p:spPr>
        <p:txBody>
          <a:bodyPr lIns="92075" tIns="46038" rIns="92075" bIns="46038"/>
          <a:lstStyle/>
          <a:p>
            <a:endParaRPr lang="pt-BR"/>
          </a:p>
        </p:txBody>
      </p:sp>
    </p:spTree>
    <p:extLst>
      <p:ext uri="{BB962C8B-B14F-4D97-AF65-F5344CB8AC3E}">
        <p14:creationId xmlns:p14="http://schemas.microsoft.com/office/powerpoint/2010/main" val="229564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Espaço Reservado para Imagem de Slide 1"/>
          <p:cNvSpPr>
            <a:spLocks noGrp="1" noRot="1" noChangeAspect="1" noTextEdit="1"/>
          </p:cNvSpPr>
          <p:nvPr>
            <p:ph type="sldImg"/>
          </p:nvPr>
        </p:nvSpPr>
        <p:spPr bwMode="auto">
          <a:noFill/>
          <a:ln>
            <a:solidFill>
              <a:srgbClr val="000000"/>
            </a:solidFill>
            <a:miter lim="800000"/>
            <a:headEnd/>
            <a:tailEnd/>
          </a:ln>
        </p:spPr>
      </p:sp>
      <p:sp>
        <p:nvSpPr>
          <p:cNvPr id="36867" name="Espaço Reservado para Anotações 2"/>
          <p:cNvSpPr>
            <a:spLocks noGrp="1"/>
          </p:cNvSpPr>
          <p:nvPr>
            <p:ph type="body" idx="1"/>
          </p:nvPr>
        </p:nvSpPr>
        <p:spPr bwMode="auto">
          <a:noFill/>
        </p:spPr>
        <p:txBody>
          <a:bodyPr wrap="square" numCol="1" anchor="t" anchorCtr="0" compatLnSpc="1">
            <a:prstTxWarp prst="textNoShape">
              <a:avLst/>
            </a:prstTxWarp>
          </a:bodyPr>
          <a:lstStyle/>
          <a:p>
            <a:endParaRPr lang="pt-BR" altLang="pt-BR" smtClean="0"/>
          </a:p>
        </p:txBody>
      </p:sp>
      <p:sp>
        <p:nvSpPr>
          <p:cNvPr id="36868" name="Espaço Reservado para Número de Slide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4DD0580-5F78-4796-99A3-5A8CBEE0C853}" type="slidenum">
              <a:rPr lang="pt-BR" altLang="pt-BR" smtClean="0">
                <a:latin typeface="Arial" pitchFamily="34" charset="0"/>
              </a:rPr>
              <a:pPr/>
              <a:t>79</a:t>
            </a:fld>
            <a:endParaRPr lang="pt-BR" altLang="pt-BR" smtClean="0">
              <a:latin typeface="Arial" pitchFamily="34" charset="0"/>
            </a:endParaRPr>
          </a:p>
        </p:txBody>
      </p:sp>
    </p:spTree>
    <p:extLst>
      <p:ext uri="{BB962C8B-B14F-4D97-AF65-F5344CB8AC3E}">
        <p14:creationId xmlns:p14="http://schemas.microsoft.com/office/powerpoint/2010/main" val="3029881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Espaço Reservado para Imagem de Slide 1"/>
          <p:cNvSpPr>
            <a:spLocks noGrp="1" noRot="1" noChangeAspect="1" noTextEdit="1"/>
          </p:cNvSpPr>
          <p:nvPr>
            <p:ph type="sldImg"/>
          </p:nvPr>
        </p:nvSpPr>
        <p:spPr bwMode="auto">
          <a:noFill/>
          <a:ln>
            <a:solidFill>
              <a:srgbClr val="000000"/>
            </a:solidFill>
            <a:miter lim="800000"/>
            <a:headEnd/>
            <a:tailEnd/>
          </a:ln>
        </p:spPr>
      </p:sp>
      <p:sp>
        <p:nvSpPr>
          <p:cNvPr id="36867" name="Espaço Reservado para Anotações 2"/>
          <p:cNvSpPr>
            <a:spLocks noGrp="1"/>
          </p:cNvSpPr>
          <p:nvPr>
            <p:ph type="body" idx="1"/>
          </p:nvPr>
        </p:nvSpPr>
        <p:spPr bwMode="auto">
          <a:noFill/>
        </p:spPr>
        <p:txBody>
          <a:bodyPr wrap="square" numCol="1" anchor="t" anchorCtr="0" compatLnSpc="1">
            <a:prstTxWarp prst="textNoShape">
              <a:avLst/>
            </a:prstTxWarp>
          </a:bodyPr>
          <a:lstStyle/>
          <a:p>
            <a:endParaRPr lang="pt-BR" altLang="pt-BR" smtClean="0"/>
          </a:p>
        </p:txBody>
      </p:sp>
      <p:sp>
        <p:nvSpPr>
          <p:cNvPr id="36868" name="Espaço Reservado para Número de Slide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4DD0580-5F78-4796-99A3-5A8CBEE0C853}" type="slidenum">
              <a:rPr lang="pt-BR" altLang="pt-BR" smtClean="0">
                <a:latin typeface="Arial" pitchFamily="34" charset="0"/>
              </a:rPr>
              <a:pPr/>
              <a:t>80</a:t>
            </a:fld>
            <a:endParaRPr lang="pt-BR" altLang="pt-BR" smtClean="0">
              <a:latin typeface="Arial" pitchFamily="34" charset="0"/>
            </a:endParaRPr>
          </a:p>
        </p:txBody>
      </p:sp>
    </p:spTree>
    <p:extLst>
      <p:ext uri="{BB962C8B-B14F-4D97-AF65-F5344CB8AC3E}">
        <p14:creationId xmlns:p14="http://schemas.microsoft.com/office/powerpoint/2010/main" val="2600945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p>
            <a:fld id="{9F39647B-0439-4670-9FCD-26845F855C38}" type="slidenum">
              <a:rPr lang="pt-BR" smtClean="0"/>
              <a:pPr/>
              <a:t>102</a:t>
            </a:fld>
            <a:endParaRPr lang="pt-BR" smtClean="0"/>
          </a:p>
        </p:txBody>
      </p:sp>
      <p:sp>
        <p:nvSpPr>
          <p:cNvPr id="102403" name="Rectangle 2"/>
          <p:cNvSpPr>
            <a:spLocks noGrp="1" noRot="1" noChangeAspect="1" noChangeArrowheads="1" noTextEdit="1"/>
          </p:cNvSpPr>
          <p:nvPr>
            <p:ph type="sldImg"/>
          </p:nvPr>
        </p:nvSpPr>
        <p:spPr>
          <a:xfrm>
            <a:off x="850900" y="731838"/>
            <a:ext cx="5156200" cy="3648075"/>
          </a:xfrm>
          <a:ln w="12700" cap="flat"/>
        </p:spPr>
      </p:sp>
      <p:sp>
        <p:nvSpPr>
          <p:cNvPr id="102404" name="Rectangle 3"/>
          <p:cNvSpPr>
            <a:spLocks noGrp="1" noChangeArrowheads="1"/>
          </p:cNvSpPr>
          <p:nvPr>
            <p:ph type="body" idx="1"/>
          </p:nvPr>
        </p:nvSpPr>
        <p:spPr>
          <a:noFill/>
          <a:ln/>
        </p:spPr>
        <p:txBody>
          <a:bodyPr lIns="92075" tIns="46038" rIns="92075" bIns="46038"/>
          <a:lstStyle/>
          <a:p>
            <a:endParaRPr lang="pt-BR" smtClean="0"/>
          </a:p>
        </p:txBody>
      </p:sp>
    </p:spTree>
    <p:extLst>
      <p:ext uri="{BB962C8B-B14F-4D97-AF65-F5344CB8AC3E}">
        <p14:creationId xmlns:p14="http://schemas.microsoft.com/office/powerpoint/2010/main" val="588795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65E37F-CB7A-42AF-B759-742FDC5BBC49}" type="slidenum">
              <a:rPr lang="pt-BR"/>
              <a:pPr/>
              <a:t>118</a:t>
            </a:fld>
            <a:endParaRPr lang="pt-BR"/>
          </a:p>
        </p:txBody>
      </p:sp>
      <p:sp>
        <p:nvSpPr>
          <p:cNvPr id="72706" name="Rectangle 2"/>
          <p:cNvSpPr>
            <a:spLocks noGrp="1" noRot="1" noChangeAspect="1" noChangeArrowheads="1" noTextEdit="1"/>
          </p:cNvSpPr>
          <p:nvPr>
            <p:ph type="sldImg"/>
          </p:nvPr>
        </p:nvSpPr>
        <p:spPr>
          <a:xfrm>
            <a:off x="850900" y="762000"/>
            <a:ext cx="5165725" cy="3652838"/>
          </a:xfrm>
          <a:ln/>
        </p:spPr>
      </p:sp>
      <p:sp>
        <p:nvSpPr>
          <p:cNvPr id="72707"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3048821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0064F4-E2A6-4F79-B18C-4586048315F0}" type="slidenum">
              <a:rPr lang="pt-BR"/>
              <a:pPr/>
              <a:t>119</a:t>
            </a:fld>
            <a:endParaRPr lang="pt-BR"/>
          </a:p>
        </p:txBody>
      </p:sp>
      <p:sp>
        <p:nvSpPr>
          <p:cNvPr id="73730" name="Rectangle 2"/>
          <p:cNvSpPr>
            <a:spLocks noGrp="1" noRot="1" noChangeAspect="1" noChangeArrowheads="1" noTextEdit="1"/>
          </p:cNvSpPr>
          <p:nvPr>
            <p:ph type="sldImg"/>
          </p:nvPr>
        </p:nvSpPr>
        <p:spPr>
          <a:xfrm>
            <a:off x="850900" y="762000"/>
            <a:ext cx="5165725" cy="3652838"/>
          </a:xfrm>
          <a:ln/>
        </p:spPr>
      </p:sp>
      <p:sp>
        <p:nvSpPr>
          <p:cNvPr id="73731"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2865501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0064F4-E2A6-4F79-B18C-4586048315F0}" type="slidenum">
              <a:rPr lang="pt-BR"/>
              <a:pPr/>
              <a:t>120</a:t>
            </a:fld>
            <a:endParaRPr lang="pt-BR"/>
          </a:p>
        </p:txBody>
      </p:sp>
      <p:sp>
        <p:nvSpPr>
          <p:cNvPr id="73730" name="Rectangle 2"/>
          <p:cNvSpPr>
            <a:spLocks noGrp="1" noRot="1" noChangeAspect="1" noChangeArrowheads="1" noTextEdit="1"/>
          </p:cNvSpPr>
          <p:nvPr>
            <p:ph type="sldImg"/>
          </p:nvPr>
        </p:nvSpPr>
        <p:spPr>
          <a:xfrm>
            <a:off x="850900" y="762000"/>
            <a:ext cx="5165725" cy="3652838"/>
          </a:xfrm>
          <a:ln/>
        </p:spPr>
      </p:sp>
      <p:sp>
        <p:nvSpPr>
          <p:cNvPr id="73731"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3464060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FA9C3E-F458-479A-9551-7BBB37EFB671}" type="slidenum">
              <a:rPr lang="pt-BR"/>
              <a:pPr/>
              <a:t>121</a:t>
            </a:fld>
            <a:endParaRPr lang="pt-BR"/>
          </a:p>
        </p:txBody>
      </p:sp>
      <p:sp>
        <p:nvSpPr>
          <p:cNvPr id="75778" name="Rectangle 2"/>
          <p:cNvSpPr>
            <a:spLocks noGrp="1" noRot="1" noChangeAspect="1" noChangeArrowheads="1" noTextEdit="1"/>
          </p:cNvSpPr>
          <p:nvPr>
            <p:ph type="sldImg"/>
          </p:nvPr>
        </p:nvSpPr>
        <p:spPr>
          <a:xfrm>
            <a:off x="850900" y="762000"/>
            <a:ext cx="5165725" cy="3652838"/>
          </a:xfrm>
          <a:ln/>
        </p:spPr>
      </p:sp>
      <p:sp>
        <p:nvSpPr>
          <p:cNvPr id="75779"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2395886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712375-AF4F-427B-A091-3CFDAF7ADEB0}" type="slidenum">
              <a:rPr lang="pt-BR"/>
              <a:pPr/>
              <a:t>122</a:t>
            </a:fld>
            <a:endParaRPr lang="pt-BR"/>
          </a:p>
        </p:txBody>
      </p:sp>
      <p:sp>
        <p:nvSpPr>
          <p:cNvPr id="76802" name="Rectangle 2"/>
          <p:cNvSpPr>
            <a:spLocks noGrp="1" noRot="1" noChangeAspect="1" noChangeArrowheads="1" noTextEdit="1"/>
          </p:cNvSpPr>
          <p:nvPr>
            <p:ph type="sldImg"/>
          </p:nvPr>
        </p:nvSpPr>
        <p:spPr>
          <a:xfrm>
            <a:off x="850900" y="762000"/>
            <a:ext cx="5165725" cy="3652838"/>
          </a:xfrm>
          <a:ln/>
        </p:spPr>
      </p:sp>
      <p:sp>
        <p:nvSpPr>
          <p:cNvPr id="76803"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348413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3CE9DE-8D61-4D1C-A8AE-ED0E574D006C}" type="slidenum">
              <a:rPr lang="pt-BR"/>
              <a:pPr/>
              <a:t>123</a:t>
            </a:fld>
            <a:endParaRPr lang="pt-BR"/>
          </a:p>
        </p:txBody>
      </p:sp>
      <p:sp>
        <p:nvSpPr>
          <p:cNvPr id="79874" name="Rectangle 2"/>
          <p:cNvSpPr>
            <a:spLocks noGrp="1" noRot="1" noChangeAspect="1" noChangeArrowheads="1" noTextEdit="1"/>
          </p:cNvSpPr>
          <p:nvPr>
            <p:ph type="sldImg"/>
          </p:nvPr>
        </p:nvSpPr>
        <p:spPr>
          <a:xfrm>
            <a:off x="850900" y="762000"/>
            <a:ext cx="5165725" cy="3652838"/>
          </a:xfrm>
          <a:ln/>
        </p:spPr>
      </p:sp>
      <p:sp>
        <p:nvSpPr>
          <p:cNvPr id="79875" name="Rectangle 3"/>
          <p:cNvSpPr>
            <a:spLocks noGrp="1" noChangeArrowheads="1"/>
          </p:cNvSpPr>
          <p:nvPr>
            <p:ph type="body" idx="1"/>
          </p:nvPr>
        </p:nvSpPr>
        <p:spPr/>
        <p:txBody>
          <a:bodyPr/>
          <a:lstStyle/>
          <a:p>
            <a:endParaRPr lang="pt-BR"/>
          </a:p>
        </p:txBody>
      </p:sp>
    </p:spTree>
    <p:extLst>
      <p:ext uri="{BB962C8B-B14F-4D97-AF65-F5344CB8AC3E}">
        <p14:creationId xmlns:p14="http://schemas.microsoft.com/office/powerpoint/2010/main" val="3143779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B0E1BD1D-A5F3-4F90-8B44-3A21ADA675A9}" type="slidenum">
              <a:rPr lang="pt-BR" smtClean="0">
                <a:latin typeface="Arial" pitchFamily="34" charset="0"/>
              </a:rPr>
              <a:pPr/>
              <a:t>131</a:t>
            </a:fld>
            <a:endParaRPr lang="pt-BR" smtClean="0">
              <a:latin typeface="Arial" pitchFamily="34" charset="0"/>
            </a:endParaRPr>
          </a:p>
        </p:txBody>
      </p:sp>
      <p:sp>
        <p:nvSpPr>
          <p:cNvPr id="66563" name="Rectangle 2"/>
          <p:cNvSpPr>
            <a:spLocks noGrp="1" noRot="1" noChangeAspect="1" noChangeArrowheads="1" noTextEdit="1"/>
          </p:cNvSpPr>
          <p:nvPr>
            <p:ph type="sldImg"/>
          </p:nvPr>
        </p:nvSpPr>
        <p:spPr>
          <a:xfrm>
            <a:off x="850900" y="731838"/>
            <a:ext cx="5156200" cy="3648075"/>
          </a:xfrm>
          <a:ln w="12700" cap="flat"/>
        </p:spPr>
      </p:sp>
      <p:sp>
        <p:nvSpPr>
          <p:cNvPr id="66564" name="Rectangle 3"/>
          <p:cNvSpPr>
            <a:spLocks noGrp="1" noChangeArrowheads="1"/>
          </p:cNvSpPr>
          <p:nvPr>
            <p:ph type="body" idx="1"/>
          </p:nvPr>
        </p:nvSpPr>
        <p:spPr>
          <a:noFill/>
          <a:ln/>
        </p:spPr>
        <p:txBody>
          <a:bodyPr lIns="92075" tIns="46038" rIns="92075" bIns="46038"/>
          <a:lstStyle/>
          <a:p>
            <a:endParaRPr lang="pt-BR" smtClean="0">
              <a:latin typeface="Arial" pitchFamily="34" charset="0"/>
            </a:endParaRPr>
          </a:p>
        </p:txBody>
      </p:sp>
    </p:spTree>
    <p:extLst>
      <p:ext uri="{BB962C8B-B14F-4D97-AF65-F5344CB8AC3E}">
        <p14:creationId xmlns:p14="http://schemas.microsoft.com/office/powerpoint/2010/main" val="4070029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1031"/>
          <p:cNvSpPr>
            <a:spLocks noGrp="1" noChangeArrowheads="1"/>
          </p:cNvSpPr>
          <p:nvPr>
            <p:ph type="sldNum" sz="quarter" idx="5"/>
          </p:nvPr>
        </p:nvSpPr>
        <p:spPr>
          <a:noFill/>
        </p:spPr>
        <p:txBody>
          <a:bodyPr/>
          <a:lstStyle/>
          <a:p>
            <a:fld id="{9BF3E6C6-DA52-4F5B-9604-16AC81055C19}" type="slidenum">
              <a:rPr lang="pt-BR" smtClean="0"/>
              <a:pPr/>
              <a:t>170</a:t>
            </a:fld>
            <a:endParaRPr lang="pt-BR" smtClean="0"/>
          </a:p>
        </p:txBody>
      </p:sp>
      <p:sp>
        <p:nvSpPr>
          <p:cNvPr id="125955" name="Rectangle 2"/>
          <p:cNvSpPr>
            <a:spLocks noGrp="1" noRot="1" noChangeAspect="1" noChangeArrowheads="1" noTextEdit="1"/>
          </p:cNvSpPr>
          <p:nvPr>
            <p:ph type="sldImg"/>
          </p:nvPr>
        </p:nvSpPr>
        <p:spPr>
          <a:xfrm>
            <a:off x="850900" y="731838"/>
            <a:ext cx="5156200" cy="3648075"/>
          </a:xfrm>
          <a:ln w="12700" cap="flat"/>
        </p:spPr>
      </p:sp>
      <p:sp>
        <p:nvSpPr>
          <p:cNvPr id="125956" name="Rectangle 3"/>
          <p:cNvSpPr>
            <a:spLocks noGrp="1" noChangeArrowheads="1"/>
          </p:cNvSpPr>
          <p:nvPr>
            <p:ph type="body" idx="1"/>
          </p:nvPr>
        </p:nvSpPr>
        <p:spPr>
          <a:xfrm>
            <a:off x="914400" y="4625420"/>
            <a:ext cx="5029200" cy="4381976"/>
          </a:xfrm>
          <a:noFill/>
          <a:ln/>
        </p:spPr>
        <p:txBody>
          <a:bodyPr lIns="92075" tIns="46038" rIns="92075" bIns="46038"/>
          <a:lstStyle/>
          <a:p>
            <a:pPr eaLnBrk="1" hangingPunct="1"/>
            <a:endParaRPr lang="pt-BR" smtClean="0"/>
          </a:p>
        </p:txBody>
      </p:sp>
    </p:spTree>
    <p:extLst>
      <p:ext uri="{BB962C8B-B14F-4D97-AF65-F5344CB8AC3E}">
        <p14:creationId xmlns:p14="http://schemas.microsoft.com/office/powerpoint/2010/main" val="751109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1031"/>
          <p:cNvSpPr>
            <a:spLocks noGrp="1" noChangeArrowheads="1"/>
          </p:cNvSpPr>
          <p:nvPr>
            <p:ph type="sldNum" sz="quarter" idx="5"/>
          </p:nvPr>
        </p:nvSpPr>
        <p:spPr>
          <a:noFill/>
        </p:spPr>
        <p:txBody>
          <a:bodyPr/>
          <a:lstStyle/>
          <a:p>
            <a:fld id="{9BF3E6C6-DA52-4F5B-9604-16AC81055C19}" type="slidenum">
              <a:rPr lang="pt-BR" smtClean="0"/>
              <a:pPr/>
              <a:t>171</a:t>
            </a:fld>
            <a:endParaRPr lang="pt-BR" smtClean="0"/>
          </a:p>
        </p:txBody>
      </p:sp>
      <p:sp>
        <p:nvSpPr>
          <p:cNvPr id="125955" name="Rectangle 2"/>
          <p:cNvSpPr>
            <a:spLocks noGrp="1" noRot="1" noChangeAspect="1" noChangeArrowheads="1" noTextEdit="1"/>
          </p:cNvSpPr>
          <p:nvPr>
            <p:ph type="sldImg"/>
          </p:nvPr>
        </p:nvSpPr>
        <p:spPr>
          <a:xfrm>
            <a:off x="850900" y="731838"/>
            <a:ext cx="5156200" cy="3648075"/>
          </a:xfrm>
          <a:ln w="12700" cap="flat"/>
        </p:spPr>
      </p:sp>
      <p:sp>
        <p:nvSpPr>
          <p:cNvPr id="125956" name="Rectangle 3"/>
          <p:cNvSpPr>
            <a:spLocks noGrp="1" noChangeArrowheads="1"/>
          </p:cNvSpPr>
          <p:nvPr>
            <p:ph type="body" idx="1"/>
          </p:nvPr>
        </p:nvSpPr>
        <p:spPr>
          <a:xfrm>
            <a:off x="914400" y="4625420"/>
            <a:ext cx="5029200" cy="4381976"/>
          </a:xfrm>
          <a:noFill/>
          <a:ln/>
        </p:spPr>
        <p:txBody>
          <a:bodyPr lIns="92075" tIns="46038" rIns="92075" bIns="46038"/>
          <a:lstStyle/>
          <a:p>
            <a:pPr eaLnBrk="1" hangingPunct="1"/>
            <a:endParaRPr lang="pt-BR" smtClean="0"/>
          </a:p>
        </p:txBody>
      </p:sp>
    </p:spTree>
    <p:extLst>
      <p:ext uri="{BB962C8B-B14F-4D97-AF65-F5344CB8AC3E}">
        <p14:creationId xmlns:p14="http://schemas.microsoft.com/office/powerpoint/2010/main" val="3369835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801688" y="2349500"/>
            <a:ext cx="9090025" cy="1620838"/>
          </a:xfrm>
          <a:prstGeom prst="rect">
            <a:avLst/>
          </a:prstGeom>
        </p:spPr>
        <p:txBody>
          <a:bodyPr/>
          <a:lstStyle/>
          <a:p>
            <a:r>
              <a:rPr lang="pt-BR" smtClean="0"/>
              <a:t>Clique para editar o estilo do título mestre</a:t>
            </a:r>
            <a:endParaRPr lang="pt-BR"/>
          </a:p>
        </p:txBody>
      </p:sp>
      <p:sp>
        <p:nvSpPr>
          <p:cNvPr id="3" name="Subtítulo 2"/>
          <p:cNvSpPr>
            <a:spLocks noGrp="1"/>
          </p:cNvSpPr>
          <p:nvPr>
            <p:ph type="subTitle" idx="1"/>
          </p:nvPr>
        </p:nvSpPr>
        <p:spPr>
          <a:xfrm>
            <a:off x="1603375" y="4284663"/>
            <a:ext cx="7486650" cy="1931987"/>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pt-BR" smtClean="0"/>
              <a:t>Clique para editar o estilo do subtítulo mestre</a:t>
            </a:r>
            <a:endParaRPr lang="pt-B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3"/>
            <a:ext cx="9623425" cy="1260475"/>
          </a:xfrm>
          <a:prstGeom prst="rect">
            <a:avLst/>
          </a:prstGeom>
        </p:spPr>
        <p:txBody>
          <a:bodyPr/>
          <a:lstStyle/>
          <a:p>
            <a:r>
              <a:rPr lang="pt-BR" smtClean="0"/>
              <a:t>Clique para editar o estilo do título mestre</a:t>
            </a:r>
            <a:endParaRPr lang="pt-BR"/>
          </a:p>
        </p:txBody>
      </p:sp>
      <p:sp>
        <p:nvSpPr>
          <p:cNvPr id="3" name="Espaço Reservado para Conteúdo 2"/>
          <p:cNvSpPr>
            <a:spLocks noGrp="1"/>
          </p:cNvSpPr>
          <p:nvPr>
            <p:ph idx="1"/>
          </p:nvPr>
        </p:nvSpPr>
        <p:spPr>
          <a:xfrm>
            <a:off x="534988" y="1763713"/>
            <a:ext cx="9623425" cy="4991100"/>
          </a:xfrm>
          <a:prstGeom prst="rect">
            <a:avLst/>
          </a:prstGeom>
        </p:spPr>
        <p:txBody>
          <a:body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44550" y="4859338"/>
            <a:ext cx="9090025" cy="1501775"/>
          </a:xfrm>
          <a:prstGeom prst="rect">
            <a:avLst/>
          </a:prstGeom>
        </p:spPr>
        <p:txBody>
          <a:bodyPr anchor="t"/>
          <a:lstStyle>
            <a:lvl1pPr algn="l">
              <a:defRPr sz="4000" b="1" cap="all"/>
            </a:lvl1pPr>
          </a:lstStyle>
          <a:p>
            <a:r>
              <a:rPr lang="pt-BR" smtClean="0"/>
              <a:t>Clique para editar o estilo do título mestre</a:t>
            </a:r>
            <a:endParaRPr lang="pt-BR"/>
          </a:p>
        </p:txBody>
      </p:sp>
      <p:sp>
        <p:nvSpPr>
          <p:cNvPr id="3" name="Espaço Reservado para Texto 2"/>
          <p:cNvSpPr>
            <a:spLocks noGrp="1"/>
          </p:cNvSpPr>
          <p:nvPr>
            <p:ph type="body" idx="1"/>
          </p:nvPr>
        </p:nvSpPr>
        <p:spPr>
          <a:xfrm>
            <a:off x="844550" y="3205163"/>
            <a:ext cx="9090025" cy="1654175"/>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pt-BR" smtClean="0"/>
              <a:t>Clique para editar os estilos do texto mestre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3"/>
            <a:ext cx="9623425" cy="1260475"/>
          </a:xfrm>
          <a:prstGeom prst="rect">
            <a:avLst/>
          </a:prstGeom>
        </p:spPr>
        <p:txBody>
          <a:bodyPr/>
          <a:lstStyle/>
          <a:p>
            <a:r>
              <a:rPr lang="pt-BR" smtClean="0"/>
              <a:t>Clique para editar o estilo do título mestre</a:t>
            </a:r>
            <a:endParaRPr lang="pt-BR"/>
          </a:p>
        </p:txBody>
      </p:sp>
      <p:sp>
        <p:nvSpPr>
          <p:cNvPr id="3" name="Espaço Reservado para Conteúdo 2"/>
          <p:cNvSpPr>
            <a:spLocks noGrp="1"/>
          </p:cNvSpPr>
          <p:nvPr>
            <p:ph sz="half" idx="1"/>
          </p:nvPr>
        </p:nvSpPr>
        <p:spPr>
          <a:xfrm>
            <a:off x="534988" y="1763713"/>
            <a:ext cx="4735512" cy="49911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Conteúdo 3"/>
          <p:cNvSpPr>
            <a:spLocks noGrp="1"/>
          </p:cNvSpPr>
          <p:nvPr>
            <p:ph sz="half" idx="2"/>
          </p:nvPr>
        </p:nvSpPr>
        <p:spPr>
          <a:xfrm>
            <a:off x="5422900" y="1763713"/>
            <a:ext cx="4735513" cy="49911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3"/>
            <a:ext cx="9623425" cy="1260475"/>
          </a:xfrm>
          <a:prstGeom prst="rect">
            <a:avLst/>
          </a:prstGeom>
        </p:spPr>
        <p:txBody>
          <a:bodyPr/>
          <a:lstStyle>
            <a:lvl1pPr>
              <a:defRPr/>
            </a:lvl1pPr>
          </a:lstStyle>
          <a:p>
            <a:r>
              <a:rPr lang="pt-BR" smtClean="0"/>
              <a:t>Clique para editar o estilo do título mestre</a:t>
            </a:r>
            <a:endParaRPr lang="pt-BR"/>
          </a:p>
        </p:txBody>
      </p:sp>
      <p:sp>
        <p:nvSpPr>
          <p:cNvPr id="3" name="Espaço Reservado para Texto 2"/>
          <p:cNvSpPr>
            <a:spLocks noGrp="1"/>
          </p:cNvSpPr>
          <p:nvPr>
            <p:ph type="body" idx="1"/>
          </p:nvPr>
        </p:nvSpPr>
        <p:spPr>
          <a:xfrm>
            <a:off x="534988" y="1692275"/>
            <a:ext cx="4724400" cy="704850"/>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os estilos do texto mestre</a:t>
            </a:r>
          </a:p>
        </p:txBody>
      </p:sp>
      <p:sp>
        <p:nvSpPr>
          <p:cNvPr id="4" name="Espaço Reservado para Conteúdo 3"/>
          <p:cNvSpPr>
            <a:spLocks noGrp="1"/>
          </p:cNvSpPr>
          <p:nvPr>
            <p:ph sz="half" idx="2"/>
          </p:nvPr>
        </p:nvSpPr>
        <p:spPr>
          <a:xfrm>
            <a:off x="534988" y="2397125"/>
            <a:ext cx="4724400" cy="43576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Texto 4"/>
          <p:cNvSpPr>
            <a:spLocks noGrp="1"/>
          </p:cNvSpPr>
          <p:nvPr>
            <p:ph type="body" sz="quarter" idx="3"/>
          </p:nvPr>
        </p:nvSpPr>
        <p:spPr>
          <a:xfrm>
            <a:off x="5432425" y="1692275"/>
            <a:ext cx="4725988" cy="704850"/>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os estilos do texto mestre</a:t>
            </a:r>
          </a:p>
        </p:txBody>
      </p:sp>
      <p:sp>
        <p:nvSpPr>
          <p:cNvPr id="6" name="Espaço Reservado para Conteúdo 5"/>
          <p:cNvSpPr>
            <a:spLocks noGrp="1"/>
          </p:cNvSpPr>
          <p:nvPr>
            <p:ph sz="quarter" idx="4"/>
          </p:nvPr>
        </p:nvSpPr>
        <p:spPr>
          <a:xfrm>
            <a:off x="5432425" y="2397125"/>
            <a:ext cx="4725988" cy="43576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3"/>
            <a:ext cx="9623425" cy="1260475"/>
          </a:xfrm>
          <a:prstGeom prst="rect">
            <a:avLst/>
          </a:prstGeom>
        </p:spPr>
        <p:txBody>
          <a:bodyPr/>
          <a:lstStyle/>
          <a:p>
            <a:r>
              <a:rPr lang="pt-BR" smtClean="0"/>
              <a:t>Clique para editar o estilo do título mestre</a:t>
            </a:r>
            <a:endParaRPr lang="pt-B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1625"/>
            <a:ext cx="3517900" cy="1281113"/>
          </a:xfrm>
          <a:prstGeom prst="rect">
            <a:avLst/>
          </a:prstGeom>
        </p:spPr>
        <p:txBody>
          <a:bodyPr anchor="b"/>
          <a:lstStyle>
            <a:lvl1pPr algn="l">
              <a:defRPr sz="2000" b="1"/>
            </a:lvl1pPr>
          </a:lstStyle>
          <a:p>
            <a:r>
              <a:rPr lang="pt-BR" smtClean="0"/>
              <a:t>Clique para editar o estilo do título mestre</a:t>
            </a:r>
            <a:endParaRPr lang="pt-BR"/>
          </a:p>
        </p:txBody>
      </p:sp>
      <p:sp>
        <p:nvSpPr>
          <p:cNvPr id="3" name="Espaço Reservado para Conteúdo 2"/>
          <p:cNvSpPr>
            <a:spLocks noGrp="1"/>
          </p:cNvSpPr>
          <p:nvPr>
            <p:ph idx="1"/>
          </p:nvPr>
        </p:nvSpPr>
        <p:spPr>
          <a:xfrm>
            <a:off x="4181475" y="301625"/>
            <a:ext cx="5976938" cy="6453188"/>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Texto 3"/>
          <p:cNvSpPr>
            <a:spLocks noGrp="1"/>
          </p:cNvSpPr>
          <p:nvPr>
            <p:ph type="body" sz="half" idx="2"/>
          </p:nvPr>
        </p:nvSpPr>
        <p:spPr>
          <a:xfrm>
            <a:off x="534988" y="1582738"/>
            <a:ext cx="3517900" cy="5172075"/>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smtClean="0"/>
              <a:t>Clique para editar os estilos do texto mestre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2095500" y="5292725"/>
            <a:ext cx="6416675" cy="625475"/>
          </a:xfrm>
          <a:prstGeom prst="rect">
            <a:avLst/>
          </a:prstGeom>
        </p:spPr>
        <p:txBody>
          <a:bodyPr anchor="b"/>
          <a:lstStyle>
            <a:lvl1pPr algn="l">
              <a:defRPr sz="2000" b="1"/>
            </a:lvl1pPr>
          </a:lstStyle>
          <a:p>
            <a:r>
              <a:rPr lang="pt-BR" smtClean="0"/>
              <a:t>Clique para editar o estilo do título mestre</a:t>
            </a:r>
            <a:endParaRPr lang="pt-BR"/>
          </a:p>
        </p:txBody>
      </p:sp>
      <p:sp>
        <p:nvSpPr>
          <p:cNvPr id="3" name="Espaço Reservado para Imagem 2"/>
          <p:cNvSpPr>
            <a:spLocks noGrp="1"/>
          </p:cNvSpPr>
          <p:nvPr>
            <p:ph type="pic" idx="1"/>
          </p:nvPr>
        </p:nvSpPr>
        <p:spPr>
          <a:xfrm>
            <a:off x="2095500" y="676275"/>
            <a:ext cx="6416675" cy="4535488"/>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pt-BR" noProof="0" smtClean="0"/>
          </a:p>
        </p:txBody>
      </p:sp>
      <p:sp>
        <p:nvSpPr>
          <p:cNvPr id="4" name="Espaço Reservado para Texto 3"/>
          <p:cNvSpPr>
            <a:spLocks noGrp="1"/>
          </p:cNvSpPr>
          <p:nvPr>
            <p:ph type="body" sz="half" idx="2"/>
          </p:nvPr>
        </p:nvSpPr>
        <p:spPr>
          <a:xfrm>
            <a:off x="2095500" y="5918200"/>
            <a:ext cx="6416675" cy="88741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smtClean="0"/>
              <a:t>Clique para editar os estilos do texto mestre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3"/>
            <a:ext cx="9623425" cy="1260475"/>
          </a:xfrm>
          <a:prstGeom prst="rect">
            <a:avLst/>
          </a:prstGeom>
        </p:spPr>
        <p:txBody>
          <a:bodyPr/>
          <a:lstStyle/>
          <a:p>
            <a:r>
              <a:rPr lang="pt-BR" smtClean="0"/>
              <a:t>Clique para editar o estilo do título mestre</a:t>
            </a:r>
            <a:endParaRPr lang="pt-BR"/>
          </a:p>
        </p:txBody>
      </p:sp>
      <p:sp>
        <p:nvSpPr>
          <p:cNvPr id="3" name="Espaço Reservado para Texto Vertical 2"/>
          <p:cNvSpPr>
            <a:spLocks noGrp="1"/>
          </p:cNvSpPr>
          <p:nvPr>
            <p:ph type="body" orient="vert" idx="1"/>
          </p:nvPr>
        </p:nvSpPr>
        <p:spPr>
          <a:xfrm>
            <a:off x="534988" y="1763713"/>
            <a:ext cx="9623425" cy="4991100"/>
          </a:xfrm>
          <a:prstGeom prst="rect">
            <a:avLst/>
          </a:prstGeom>
        </p:spPr>
        <p:txBody>
          <a:bodyPr vert="eaVert"/>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7753350" y="303213"/>
            <a:ext cx="2405063" cy="6451600"/>
          </a:xfrm>
          <a:prstGeom prst="rect">
            <a:avLst/>
          </a:prstGeom>
        </p:spPr>
        <p:txBody>
          <a:bodyPr vert="eaVert"/>
          <a:lstStyle/>
          <a:p>
            <a:r>
              <a:rPr lang="pt-BR" smtClean="0"/>
              <a:t>Clique para editar o estilo do título mestre</a:t>
            </a:r>
            <a:endParaRPr lang="pt-BR"/>
          </a:p>
        </p:txBody>
      </p:sp>
      <p:sp>
        <p:nvSpPr>
          <p:cNvPr id="3" name="Espaço Reservado para Texto Vertical 2"/>
          <p:cNvSpPr>
            <a:spLocks noGrp="1"/>
          </p:cNvSpPr>
          <p:nvPr>
            <p:ph type="body" orient="vert" idx="1"/>
          </p:nvPr>
        </p:nvSpPr>
        <p:spPr>
          <a:xfrm>
            <a:off x="534988" y="303213"/>
            <a:ext cx="7065962" cy="6451600"/>
          </a:xfrm>
          <a:prstGeom prst="rect">
            <a:avLst/>
          </a:prstGeom>
        </p:spPr>
        <p:txBody>
          <a:bodyPr vert="eaVert"/>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ítulo, texto e conteúdo">
    <p:spTree>
      <p:nvGrpSpPr>
        <p:cNvPr id="1" name=""/>
        <p:cNvGrpSpPr/>
        <p:nvPr/>
      </p:nvGrpSpPr>
      <p:grpSpPr>
        <a:xfrm>
          <a:off x="0" y="0"/>
          <a:ext cx="0" cy="0"/>
          <a:chOff x="0" y="0"/>
          <a:chExt cx="0" cy="0"/>
        </a:xfrm>
      </p:grpSpPr>
      <p:sp>
        <p:nvSpPr>
          <p:cNvPr id="2" name="Título 1"/>
          <p:cNvSpPr>
            <a:spLocks noGrp="1"/>
          </p:cNvSpPr>
          <p:nvPr>
            <p:ph type="title"/>
          </p:nvPr>
        </p:nvSpPr>
        <p:spPr>
          <a:xfrm>
            <a:off x="1346577" y="236290"/>
            <a:ext cx="9112493" cy="1612019"/>
          </a:xfrm>
          <a:prstGeom prst="rect">
            <a:avLst/>
          </a:prstGeom>
        </p:spPr>
        <p:txBody>
          <a:bodyPr lIns="97356" tIns="48678" rIns="97356" bIns="48678"/>
          <a:lstStyle/>
          <a:p>
            <a:r>
              <a:rPr lang="pt-BR" smtClean="0"/>
              <a:t>Clique para editar o estilo do título mestre</a:t>
            </a:r>
            <a:endParaRPr lang="pt-BR"/>
          </a:p>
        </p:txBody>
      </p:sp>
      <p:sp>
        <p:nvSpPr>
          <p:cNvPr id="3" name="Espaço Reservado para Texto 2"/>
          <p:cNvSpPr>
            <a:spLocks noGrp="1"/>
          </p:cNvSpPr>
          <p:nvPr>
            <p:ph type="body" sz="half" idx="1"/>
          </p:nvPr>
        </p:nvSpPr>
        <p:spPr>
          <a:xfrm>
            <a:off x="1382881" y="2224622"/>
            <a:ext cx="4465485" cy="4536758"/>
          </a:xfrm>
          <a:prstGeom prst="rect">
            <a:avLst/>
          </a:prstGeom>
        </p:spPr>
        <p:txBody>
          <a:bodyPr lIns="97356" tIns="48678" rIns="97356" bIns="48678"/>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Conteúdo 3"/>
          <p:cNvSpPr>
            <a:spLocks noGrp="1"/>
          </p:cNvSpPr>
          <p:nvPr>
            <p:ph sz="half" idx="2"/>
          </p:nvPr>
        </p:nvSpPr>
        <p:spPr>
          <a:xfrm>
            <a:off x="6006787" y="2224622"/>
            <a:ext cx="4465485" cy="4536758"/>
          </a:xfrm>
          <a:prstGeom prst="rect">
            <a:avLst/>
          </a:prstGeom>
        </p:spPr>
        <p:txBody>
          <a:bodyPr lIns="97356" tIns="48678" rIns="97356" bIns="48678"/>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Rectangle 11"/>
          <p:cNvSpPr>
            <a:spLocks noGrp="1" noChangeArrowheads="1"/>
          </p:cNvSpPr>
          <p:nvPr>
            <p:ph type="dt" sz="half" idx="10"/>
          </p:nvPr>
        </p:nvSpPr>
        <p:spPr>
          <a:xfrm>
            <a:off x="1360488" y="6883400"/>
            <a:ext cx="2227262" cy="504825"/>
          </a:xfrm>
          <a:prstGeom prst="rect">
            <a:avLst/>
          </a:prstGeom>
        </p:spPr>
        <p:txBody>
          <a:bodyPr lIns="97356" tIns="48678" rIns="97356" bIns="48678"/>
          <a:lstStyle>
            <a:lvl1pPr>
              <a:defRPr>
                <a:latin typeface="Tahoma" charset="0"/>
              </a:defRPr>
            </a:lvl1pPr>
          </a:lstStyle>
          <a:p>
            <a:pPr>
              <a:defRPr/>
            </a:pPr>
            <a:endParaRPr lang="pt-BR"/>
          </a:p>
        </p:txBody>
      </p:sp>
      <p:sp>
        <p:nvSpPr>
          <p:cNvPr id="6" name="Rectangle 12"/>
          <p:cNvSpPr>
            <a:spLocks noGrp="1" noChangeArrowheads="1"/>
          </p:cNvSpPr>
          <p:nvPr>
            <p:ph type="ftr" sz="quarter" idx="11"/>
          </p:nvPr>
        </p:nvSpPr>
        <p:spPr>
          <a:xfrm>
            <a:off x="4276725" y="6883400"/>
            <a:ext cx="3386138" cy="504825"/>
          </a:xfrm>
          <a:prstGeom prst="rect">
            <a:avLst/>
          </a:prstGeom>
        </p:spPr>
        <p:txBody>
          <a:bodyPr lIns="97356" tIns="48678" rIns="97356" bIns="48678"/>
          <a:lstStyle>
            <a:lvl1pPr>
              <a:defRPr>
                <a:latin typeface="Tahoma" charset="0"/>
              </a:defRPr>
            </a:lvl1pPr>
          </a:lstStyle>
          <a:p>
            <a:pPr>
              <a:defRPr/>
            </a:pPr>
            <a:endParaRPr lang="pt-BR"/>
          </a:p>
        </p:txBody>
      </p:sp>
      <p:sp>
        <p:nvSpPr>
          <p:cNvPr id="7" name="Rectangle 13"/>
          <p:cNvSpPr>
            <a:spLocks noGrp="1" noChangeArrowheads="1"/>
          </p:cNvSpPr>
          <p:nvPr>
            <p:ph type="sldNum" sz="quarter" idx="12"/>
          </p:nvPr>
        </p:nvSpPr>
        <p:spPr>
          <a:xfrm>
            <a:off x="8235950" y="6883400"/>
            <a:ext cx="2228850" cy="504825"/>
          </a:xfrm>
          <a:prstGeom prst="rect">
            <a:avLst/>
          </a:prstGeom>
        </p:spPr>
        <p:txBody>
          <a:bodyPr lIns="97356" tIns="48678" rIns="97356" bIns="48678"/>
          <a:lstStyle>
            <a:lvl1pPr>
              <a:defRPr>
                <a:latin typeface="Tahoma" charset="0"/>
              </a:defRPr>
            </a:lvl1pPr>
          </a:lstStyle>
          <a:p>
            <a:pPr>
              <a:defRPr/>
            </a:pPr>
            <a:fld id="{7F773372-60F0-4166-BB54-9D4D3C4DC233}" type="slidenum">
              <a:rPr lang="pt-BR"/>
              <a:pPr>
                <a:defRPr/>
              </a:pPr>
              <a:t>‹nº›</a:t>
            </a:fld>
            <a:endParaRPr lang="pt-B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lide de título">
    <p:spTree>
      <p:nvGrpSpPr>
        <p:cNvPr id="1" name=""/>
        <p:cNvGrpSpPr/>
        <p:nvPr/>
      </p:nvGrpSpPr>
      <p:grpSpPr>
        <a:xfrm>
          <a:off x="0" y="0"/>
          <a:ext cx="0" cy="0"/>
          <a:chOff x="0" y="0"/>
          <a:chExt cx="0" cy="0"/>
        </a:xfrm>
      </p:grpSpPr>
      <p:pic>
        <p:nvPicPr>
          <p:cNvPr id="2" name="Picture 7" descr="fundo_apresentação"/>
          <p:cNvPicPr>
            <a:picLocks noChangeAspect="1" noChangeArrowheads="1"/>
          </p:cNvPicPr>
          <p:nvPr userDrawn="1"/>
        </p:nvPicPr>
        <p:blipFill>
          <a:blip r:embed="rId2" cstate="print"/>
          <a:srcRect l="3297" t="1785" r="20119" b="16075"/>
          <a:stretch>
            <a:fillRect/>
          </a:stretch>
        </p:blipFill>
        <p:spPr bwMode="auto">
          <a:xfrm>
            <a:off x="0" y="-3499"/>
            <a:ext cx="10693400" cy="7564764"/>
          </a:xfrm>
          <a:prstGeom prst="rect">
            <a:avLst/>
          </a:prstGeom>
          <a:noFill/>
          <a:ln w="9525">
            <a:noFill/>
            <a:miter lim="800000"/>
            <a:headEnd/>
            <a:tailEnd/>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802005" y="2348900"/>
            <a:ext cx="9089390" cy="1620771"/>
          </a:xfrm>
        </p:spPr>
        <p:txBody>
          <a:bodyPr/>
          <a:lstStyle/>
          <a:p>
            <a:r>
              <a:rPr lang="pt-BR" smtClean="0"/>
              <a:t>Clique para editar o estilo do título mestre</a:t>
            </a:r>
            <a:endParaRPr lang="pt-BR"/>
          </a:p>
        </p:txBody>
      </p:sp>
      <p:sp>
        <p:nvSpPr>
          <p:cNvPr id="3" name="Subtítulo 2"/>
          <p:cNvSpPr>
            <a:spLocks noGrp="1"/>
          </p:cNvSpPr>
          <p:nvPr>
            <p:ph type="subTitle" idx="1"/>
          </p:nvPr>
        </p:nvSpPr>
        <p:spPr>
          <a:xfrm>
            <a:off x="1604010" y="4284720"/>
            <a:ext cx="7485380" cy="1932323"/>
          </a:xfrm>
        </p:spPr>
        <p:txBody>
          <a:bodyPr/>
          <a:lstStyle>
            <a:lvl1pPr marL="0" indent="0" algn="ctr">
              <a:buNone/>
              <a:defRPr>
                <a:solidFill>
                  <a:schemeClr val="tx1">
                    <a:tint val="75000"/>
                  </a:schemeClr>
                </a:solidFill>
              </a:defRPr>
            </a:lvl1pPr>
            <a:lvl2pPr marL="520884" indent="0" algn="ctr">
              <a:buNone/>
              <a:defRPr>
                <a:solidFill>
                  <a:schemeClr val="tx1">
                    <a:tint val="75000"/>
                  </a:schemeClr>
                </a:solidFill>
              </a:defRPr>
            </a:lvl2pPr>
            <a:lvl3pPr marL="1041768" indent="0" algn="ctr">
              <a:buNone/>
              <a:defRPr>
                <a:solidFill>
                  <a:schemeClr val="tx1">
                    <a:tint val="75000"/>
                  </a:schemeClr>
                </a:solidFill>
              </a:defRPr>
            </a:lvl3pPr>
            <a:lvl4pPr marL="1562652" indent="0" algn="ctr">
              <a:buNone/>
              <a:defRPr>
                <a:solidFill>
                  <a:schemeClr val="tx1">
                    <a:tint val="75000"/>
                  </a:schemeClr>
                </a:solidFill>
              </a:defRPr>
            </a:lvl4pPr>
            <a:lvl5pPr marL="2083538" indent="0" algn="ctr">
              <a:buNone/>
              <a:defRPr>
                <a:solidFill>
                  <a:schemeClr val="tx1">
                    <a:tint val="75000"/>
                  </a:schemeClr>
                </a:solidFill>
              </a:defRPr>
            </a:lvl5pPr>
            <a:lvl6pPr marL="2604420" indent="0" algn="ctr">
              <a:buNone/>
              <a:defRPr>
                <a:solidFill>
                  <a:schemeClr val="tx1">
                    <a:tint val="75000"/>
                  </a:schemeClr>
                </a:solidFill>
              </a:defRPr>
            </a:lvl6pPr>
            <a:lvl7pPr marL="3125306" indent="0" algn="ctr">
              <a:buNone/>
              <a:defRPr>
                <a:solidFill>
                  <a:schemeClr val="tx1">
                    <a:tint val="75000"/>
                  </a:schemeClr>
                </a:solidFill>
              </a:defRPr>
            </a:lvl7pPr>
            <a:lvl8pPr marL="3646191" indent="0" algn="ctr">
              <a:buNone/>
              <a:defRPr>
                <a:solidFill>
                  <a:schemeClr val="tx1">
                    <a:tint val="75000"/>
                  </a:schemeClr>
                </a:solidFill>
              </a:defRPr>
            </a:lvl8pPr>
            <a:lvl9pPr marL="4167073" indent="0" algn="ctr">
              <a:buNone/>
              <a:defRPr>
                <a:solidFill>
                  <a:schemeClr val="tx1">
                    <a:tint val="75000"/>
                  </a:schemeClr>
                </a:solidFill>
              </a:defRPr>
            </a:lvl9pPr>
          </a:lstStyle>
          <a:p>
            <a:r>
              <a:rPr lang="pt-BR" smtClean="0"/>
              <a:t>Clique para editar o estilo do subtítulo mestre</a:t>
            </a:r>
            <a:endParaRPr lang="pt-BR"/>
          </a:p>
        </p:txBody>
      </p:sp>
      <p:sp>
        <p:nvSpPr>
          <p:cNvPr id="4" name="Espaço Reservado para Data 3"/>
          <p:cNvSpPr>
            <a:spLocks noGrp="1"/>
          </p:cNvSpPr>
          <p:nvPr>
            <p:ph type="dt" sz="half" idx="10"/>
          </p:nvPr>
        </p:nvSpPr>
        <p:spPr/>
        <p:txBody>
          <a:bodyPr/>
          <a:lstStyle>
            <a:lvl1pPr>
              <a:defRPr/>
            </a:lvl1pPr>
          </a:lstStyle>
          <a:p>
            <a:pPr>
              <a:defRPr/>
            </a:pPr>
            <a:fld id="{C2A46C2D-8C84-4AEC-9314-721C56982E28}" type="datetimeFigureOut">
              <a:rPr lang="pt-BR">
                <a:solidFill>
                  <a:prstClr val="black">
                    <a:tint val="75000"/>
                  </a:prstClr>
                </a:solidFill>
              </a:rPr>
              <a:pPr>
                <a:defRPr/>
              </a:pPr>
              <a:t>08/12/2016</a:t>
            </a:fld>
            <a:endParaRPr lang="pt-BR">
              <a:solidFill>
                <a:prstClr val="black">
                  <a:tint val="75000"/>
                </a:prstClr>
              </a:solidFill>
            </a:endParaRPr>
          </a:p>
        </p:txBody>
      </p:sp>
      <p:sp>
        <p:nvSpPr>
          <p:cNvPr id="5"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6" name="Espaço Reservado para Número de Slide 5"/>
          <p:cNvSpPr>
            <a:spLocks noGrp="1"/>
          </p:cNvSpPr>
          <p:nvPr>
            <p:ph type="sldNum" sz="quarter" idx="12"/>
          </p:nvPr>
        </p:nvSpPr>
        <p:spPr/>
        <p:txBody>
          <a:bodyPr/>
          <a:lstStyle>
            <a:lvl1pPr>
              <a:defRPr/>
            </a:lvl1pPr>
          </a:lstStyle>
          <a:p>
            <a:pPr>
              <a:defRPr/>
            </a:pPr>
            <a:fld id="{18D95476-FC97-4DE9-A8D3-2F2184A0C97B}"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estilo do título mestre</a:t>
            </a:r>
            <a:endParaRPr lang="pt-BR"/>
          </a:p>
        </p:txBody>
      </p:sp>
      <p:sp>
        <p:nvSpPr>
          <p:cNvPr id="3" name="Espaço Reservado para Conteúdo 2"/>
          <p:cNvSpPr>
            <a:spLocks noGrp="1"/>
          </p:cNvSpPr>
          <p:nvPr>
            <p:ph idx="1"/>
          </p:nvPr>
        </p:nvSpPr>
        <p:spPr/>
        <p:txBody>
          <a:body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lvl1pPr>
              <a:defRPr/>
            </a:lvl1pPr>
          </a:lstStyle>
          <a:p>
            <a:pPr>
              <a:defRPr/>
            </a:pPr>
            <a:fld id="{FEEDEE80-8701-4589-A0CA-7AF9E76746FF}" type="datetimeFigureOut">
              <a:rPr lang="pt-BR">
                <a:solidFill>
                  <a:prstClr val="black">
                    <a:tint val="75000"/>
                  </a:prstClr>
                </a:solidFill>
              </a:rPr>
              <a:pPr>
                <a:defRPr/>
              </a:pPr>
              <a:t>08/12/2016</a:t>
            </a:fld>
            <a:endParaRPr lang="pt-BR">
              <a:solidFill>
                <a:prstClr val="black">
                  <a:tint val="75000"/>
                </a:prstClr>
              </a:solidFill>
            </a:endParaRPr>
          </a:p>
        </p:txBody>
      </p:sp>
      <p:sp>
        <p:nvSpPr>
          <p:cNvPr id="5"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6" name="Espaço Reservado para Número de Slide 5"/>
          <p:cNvSpPr>
            <a:spLocks noGrp="1"/>
          </p:cNvSpPr>
          <p:nvPr>
            <p:ph type="sldNum" sz="quarter" idx="12"/>
          </p:nvPr>
        </p:nvSpPr>
        <p:spPr/>
        <p:txBody>
          <a:bodyPr/>
          <a:lstStyle>
            <a:lvl1pPr>
              <a:defRPr/>
            </a:lvl1pPr>
          </a:lstStyle>
          <a:p>
            <a:pPr>
              <a:defRPr/>
            </a:pPr>
            <a:fld id="{49FD74E3-3555-4DA4-88CA-CBD8AE707663}"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44705" y="4858820"/>
            <a:ext cx="9089390" cy="1501751"/>
          </a:xfrm>
        </p:spPr>
        <p:txBody>
          <a:bodyPr anchor="t"/>
          <a:lstStyle>
            <a:lvl1pPr algn="l">
              <a:defRPr sz="4600" b="1" cap="all"/>
            </a:lvl1pPr>
          </a:lstStyle>
          <a:p>
            <a:r>
              <a:rPr lang="pt-BR" smtClean="0"/>
              <a:t>Clique para editar o estilo do título mestre</a:t>
            </a:r>
            <a:endParaRPr lang="pt-BR"/>
          </a:p>
        </p:txBody>
      </p:sp>
      <p:sp>
        <p:nvSpPr>
          <p:cNvPr id="3" name="Espaço Reservado para Texto 2"/>
          <p:cNvSpPr>
            <a:spLocks noGrp="1"/>
          </p:cNvSpPr>
          <p:nvPr>
            <p:ph type="body" idx="1"/>
          </p:nvPr>
        </p:nvSpPr>
        <p:spPr>
          <a:xfrm>
            <a:off x="844705" y="3204786"/>
            <a:ext cx="9089390" cy="1654026"/>
          </a:xfrm>
        </p:spPr>
        <p:txBody>
          <a:bodyPr anchor="b"/>
          <a:lstStyle>
            <a:lvl1pPr marL="0" indent="0">
              <a:buNone/>
              <a:defRPr sz="2300">
                <a:solidFill>
                  <a:schemeClr val="tx1">
                    <a:tint val="75000"/>
                  </a:schemeClr>
                </a:solidFill>
              </a:defRPr>
            </a:lvl1pPr>
            <a:lvl2pPr marL="520884" indent="0">
              <a:buNone/>
              <a:defRPr sz="2100">
                <a:solidFill>
                  <a:schemeClr val="tx1">
                    <a:tint val="75000"/>
                  </a:schemeClr>
                </a:solidFill>
              </a:defRPr>
            </a:lvl2pPr>
            <a:lvl3pPr marL="1041768" indent="0">
              <a:buNone/>
              <a:defRPr sz="1800">
                <a:solidFill>
                  <a:schemeClr val="tx1">
                    <a:tint val="75000"/>
                  </a:schemeClr>
                </a:solidFill>
              </a:defRPr>
            </a:lvl3pPr>
            <a:lvl4pPr marL="1562652" indent="0">
              <a:buNone/>
              <a:defRPr sz="1600">
                <a:solidFill>
                  <a:schemeClr val="tx1">
                    <a:tint val="75000"/>
                  </a:schemeClr>
                </a:solidFill>
              </a:defRPr>
            </a:lvl4pPr>
            <a:lvl5pPr marL="2083538" indent="0">
              <a:buNone/>
              <a:defRPr sz="1600">
                <a:solidFill>
                  <a:schemeClr val="tx1">
                    <a:tint val="75000"/>
                  </a:schemeClr>
                </a:solidFill>
              </a:defRPr>
            </a:lvl5pPr>
            <a:lvl6pPr marL="2604420" indent="0">
              <a:buNone/>
              <a:defRPr sz="1600">
                <a:solidFill>
                  <a:schemeClr val="tx1">
                    <a:tint val="75000"/>
                  </a:schemeClr>
                </a:solidFill>
              </a:defRPr>
            </a:lvl6pPr>
            <a:lvl7pPr marL="3125306" indent="0">
              <a:buNone/>
              <a:defRPr sz="1600">
                <a:solidFill>
                  <a:schemeClr val="tx1">
                    <a:tint val="75000"/>
                  </a:schemeClr>
                </a:solidFill>
              </a:defRPr>
            </a:lvl7pPr>
            <a:lvl8pPr marL="3646191" indent="0">
              <a:buNone/>
              <a:defRPr sz="1600">
                <a:solidFill>
                  <a:schemeClr val="tx1">
                    <a:tint val="75000"/>
                  </a:schemeClr>
                </a:solidFill>
              </a:defRPr>
            </a:lvl8pPr>
            <a:lvl9pPr marL="4167073" indent="0">
              <a:buNone/>
              <a:defRPr sz="1600">
                <a:solidFill>
                  <a:schemeClr val="tx1">
                    <a:tint val="75000"/>
                  </a:schemeClr>
                </a:solidFill>
              </a:defRPr>
            </a:lvl9pPr>
          </a:lstStyle>
          <a:p>
            <a:pPr lvl="0"/>
            <a:r>
              <a:rPr lang="pt-BR" smtClean="0"/>
              <a:t>Clique para editar os estilos do texto mestre</a:t>
            </a:r>
          </a:p>
        </p:txBody>
      </p:sp>
      <p:sp>
        <p:nvSpPr>
          <p:cNvPr id="4" name="Espaço Reservado para Data 3"/>
          <p:cNvSpPr>
            <a:spLocks noGrp="1"/>
          </p:cNvSpPr>
          <p:nvPr>
            <p:ph type="dt" sz="half" idx="10"/>
          </p:nvPr>
        </p:nvSpPr>
        <p:spPr/>
        <p:txBody>
          <a:bodyPr/>
          <a:lstStyle>
            <a:lvl1pPr>
              <a:defRPr/>
            </a:lvl1pPr>
          </a:lstStyle>
          <a:p>
            <a:pPr>
              <a:defRPr/>
            </a:pPr>
            <a:fld id="{4F77D05F-33A7-42DF-B09B-6953F87A767F}" type="datetimeFigureOut">
              <a:rPr lang="pt-BR">
                <a:solidFill>
                  <a:prstClr val="black">
                    <a:tint val="75000"/>
                  </a:prstClr>
                </a:solidFill>
              </a:rPr>
              <a:pPr>
                <a:defRPr/>
              </a:pPr>
              <a:t>08/12/2016</a:t>
            </a:fld>
            <a:endParaRPr lang="pt-BR">
              <a:solidFill>
                <a:prstClr val="black">
                  <a:tint val="75000"/>
                </a:prstClr>
              </a:solidFill>
            </a:endParaRPr>
          </a:p>
        </p:txBody>
      </p:sp>
      <p:sp>
        <p:nvSpPr>
          <p:cNvPr id="5"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6" name="Espaço Reservado para Número de Slide 5"/>
          <p:cNvSpPr>
            <a:spLocks noGrp="1"/>
          </p:cNvSpPr>
          <p:nvPr>
            <p:ph type="sldNum" sz="quarter" idx="12"/>
          </p:nvPr>
        </p:nvSpPr>
        <p:spPr/>
        <p:txBody>
          <a:bodyPr/>
          <a:lstStyle>
            <a:lvl1pPr>
              <a:defRPr/>
            </a:lvl1pPr>
          </a:lstStyle>
          <a:p>
            <a:pPr>
              <a:defRPr/>
            </a:pPr>
            <a:fld id="{2DB87D70-D6EB-4CF9-9F7A-CB854D3B8D24}"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estilo do título mestre</a:t>
            </a:r>
            <a:endParaRPr lang="pt-BR"/>
          </a:p>
        </p:txBody>
      </p:sp>
      <p:sp>
        <p:nvSpPr>
          <p:cNvPr id="3" name="Espaço Reservado para Conteúdo 2"/>
          <p:cNvSpPr>
            <a:spLocks noGrp="1"/>
          </p:cNvSpPr>
          <p:nvPr>
            <p:ph sz="half" idx="1"/>
          </p:nvPr>
        </p:nvSpPr>
        <p:spPr>
          <a:xfrm>
            <a:off x="534670" y="1764295"/>
            <a:ext cx="4722918" cy="4990084"/>
          </a:xfrm>
        </p:spPr>
        <p:txBody>
          <a:bodyPr/>
          <a:lstStyle>
            <a:lvl1pPr>
              <a:defRPr sz="3200"/>
            </a:lvl1pPr>
            <a:lvl2pPr>
              <a:defRPr sz="2700"/>
            </a:lvl2pPr>
            <a:lvl3pPr>
              <a:defRPr sz="2300"/>
            </a:lvl3pPr>
            <a:lvl4pPr>
              <a:defRPr sz="2100"/>
            </a:lvl4pPr>
            <a:lvl5pPr>
              <a:defRPr sz="2100"/>
            </a:lvl5pPr>
            <a:lvl6pPr>
              <a:defRPr sz="2100"/>
            </a:lvl6pPr>
            <a:lvl7pPr>
              <a:defRPr sz="2100"/>
            </a:lvl7pPr>
            <a:lvl8pPr>
              <a:defRPr sz="2100"/>
            </a:lvl8pPr>
            <a:lvl9pPr>
              <a:defRPr sz="21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Conteúdo 3"/>
          <p:cNvSpPr>
            <a:spLocks noGrp="1"/>
          </p:cNvSpPr>
          <p:nvPr>
            <p:ph sz="half" idx="2"/>
          </p:nvPr>
        </p:nvSpPr>
        <p:spPr>
          <a:xfrm>
            <a:off x="5435812" y="1764295"/>
            <a:ext cx="4722918" cy="4990084"/>
          </a:xfrm>
        </p:spPr>
        <p:txBody>
          <a:bodyPr/>
          <a:lstStyle>
            <a:lvl1pPr>
              <a:defRPr sz="3200"/>
            </a:lvl1pPr>
            <a:lvl2pPr>
              <a:defRPr sz="2700"/>
            </a:lvl2pPr>
            <a:lvl3pPr>
              <a:defRPr sz="2300"/>
            </a:lvl3pPr>
            <a:lvl4pPr>
              <a:defRPr sz="2100"/>
            </a:lvl4pPr>
            <a:lvl5pPr>
              <a:defRPr sz="2100"/>
            </a:lvl5pPr>
            <a:lvl6pPr>
              <a:defRPr sz="2100"/>
            </a:lvl6pPr>
            <a:lvl7pPr>
              <a:defRPr sz="2100"/>
            </a:lvl7pPr>
            <a:lvl8pPr>
              <a:defRPr sz="2100"/>
            </a:lvl8pPr>
            <a:lvl9pPr>
              <a:defRPr sz="21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Data 3"/>
          <p:cNvSpPr>
            <a:spLocks noGrp="1"/>
          </p:cNvSpPr>
          <p:nvPr>
            <p:ph type="dt" sz="half" idx="10"/>
          </p:nvPr>
        </p:nvSpPr>
        <p:spPr/>
        <p:txBody>
          <a:bodyPr/>
          <a:lstStyle>
            <a:lvl1pPr>
              <a:defRPr/>
            </a:lvl1pPr>
          </a:lstStyle>
          <a:p>
            <a:pPr>
              <a:defRPr/>
            </a:pPr>
            <a:fld id="{172E2695-88A7-4BFE-8CAC-FD49A0A65945}" type="datetimeFigureOut">
              <a:rPr lang="pt-BR">
                <a:solidFill>
                  <a:prstClr val="black">
                    <a:tint val="75000"/>
                  </a:prstClr>
                </a:solidFill>
              </a:rPr>
              <a:pPr>
                <a:defRPr/>
              </a:pPr>
              <a:t>08/12/2016</a:t>
            </a:fld>
            <a:endParaRPr lang="pt-BR">
              <a:solidFill>
                <a:prstClr val="black">
                  <a:tint val="75000"/>
                </a:prstClr>
              </a:solidFill>
            </a:endParaRPr>
          </a:p>
        </p:txBody>
      </p:sp>
      <p:sp>
        <p:nvSpPr>
          <p:cNvPr id="6"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7" name="Espaço Reservado para Número de Slide 5"/>
          <p:cNvSpPr>
            <a:spLocks noGrp="1"/>
          </p:cNvSpPr>
          <p:nvPr>
            <p:ph type="sldNum" sz="quarter" idx="12"/>
          </p:nvPr>
        </p:nvSpPr>
        <p:spPr/>
        <p:txBody>
          <a:bodyPr/>
          <a:lstStyle>
            <a:lvl1pPr>
              <a:defRPr/>
            </a:lvl1pPr>
          </a:lstStyle>
          <a:p>
            <a:pPr>
              <a:defRPr/>
            </a:pPr>
            <a:fld id="{9404EF0F-2B1F-44A6-BF69-46A8A6847681}"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lvl1pPr>
              <a:defRPr/>
            </a:lvl1pPr>
          </a:lstStyle>
          <a:p>
            <a:r>
              <a:rPr lang="pt-BR" smtClean="0"/>
              <a:t>Clique para editar o estilo do título mestre</a:t>
            </a:r>
            <a:endParaRPr lang="pt-BR"/>
          </a:p>
        </p:txBody>
      </p:sp>
      <p:sp>
        <p:nvSpPr>
          <p:cNvPr id="3" name="Espaço Reservado para Texto 2"/>
          <p:cNvSpPr>
            <a:spLocks noGrp="1"/>
          </p:cNvSpPr>
          <p:nvPr>
            <p:ph type="body" idx="1"/>
          </p:nvPr>
        </p:nvSpPr>
        <p:spPr>
          <a:xfrm>
            <a:off x="534670" y="1692533"/>
            <a:ext cx="4724775" cy="705367"/>
          </a:xfrm>
        </p:spPr>
        <p:txBody>
          <a:bodyPr anchor="b"/>
          <a:lstStyle>
            <a:lvl1pPr marL="0" indent="0">
              <a:buNone/>
              <a:defRPr sz="2700" b="1"/>
            </a:lvl1pPr>
            <a:lvl2pPr marL="520884" indent="0">
              <a:buNone/>
              <a:defRPr sz="2300" b="1"/>
            </a:lvl2pPr>
            <a:lvl3pPr marL="1041768" indent="0">
              <a:buNone/>
              <a:defRPr sz="2100" b="1"/>
            </a:lvl3pPr>
            <a:lvl4pPr marL="1562652" indent="0">
              <a:buNone/>
              <a:defRPr sz="1800" b="1"/>
            </a:lvl4pPr>
            <a:lvl5pPr marL="2083538" indent="0">
              <a:buNone/>
              <a:defRPr sz="1800" b="1"/>
            </a:lvl5pPr>
            <a:lvl6pPr marL="2604420" indent="0">
              <a:buNone/>
              <a:defRPr sz="1800" b="1"/>
            </a:lvl6pPr>
            <a:lvl7pPr marL="3125306" indent="0">
              <a:buNone/>
              <a:defRPr sz="1800" b="1"/>
            </a:lvl7pPr>
            <a:lvl8pPr marL="3646191" indent="0">
              <a:buNone/>
              <a:defRPr sz="1800" b="1"/>
            </a:lvl8pPr>
            <a:lvl9pPr marL="4167073" indent="0">
              <a:buNone/>
              <a:defRPr sz="1800" b="1"/>
            </a:lvl9pPr>
          </a:lstStyle>
          <a:p>
            <a:pPr lvl="0"/>
            <a:r>
              <a:rPr lang="pt-BR" smtClean="0"/>
              <a:t>Clique para editar os estilos do texto mestre</a:t>
            </a:r>
          </a:p>
        </p:txBody>
      </p:sp>
      <p:sp>
        <p:nvSpPr>
          <p:cNvPr id="4" name="Espaço Reservado para Conteúdo 3"/>
          <p:cNvSpPr>
            <a:spLocks noGrp="1"/>
          </p:cNvSpPr>
          <p:nvPr>
            <p:ph sz="half" idx="2"/>
          </p:nvPr>
        </p:nvSpPr>
        <p:spPr>
          <a:xfrm>
            <a:off x="534670" y="2397901"/>
            <a:ext cx="4724775" cy="4356478"/>
          </a:xfrm>
        </p:spPr>
        <p:txBody>
          <a:bodyPr/>
          <a:lstStyle>
            <a:lvl1pPr>
              <a:defRPr sz="2700"/>
            </a:lvl1pPr>
            <a:lvl2pPr>
              <a:defRPr sz="2300"/>
            </a:lvl2pPr>
            <a:lvl3pPr>
              <a:defRPr sz="2100"/>
            </a:lvl3pPr>
            <a:lvl4pPr>
              <a:defRPr sz="1800"/>
            </a:lvl4pPr>
            <a:lvl5pPr>
              <a:defRPr sz="1800"/>
            </a:lvl5pPr>
            <a:lvl6pPr>
              <a:defRPr sz="1800"/>
            </a:lvl6pPr>
            <a:lvl7pPr>
              <a:defRPr sz="1800"/>
            </a:lvl7pPr>
            <a:lvl8pPr>
              <a:defRPr sz="1800"/>
            </a:lvl8pPr>
            <a:lvl9pPr>
              <a:defRPr sz="18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Texto 4"/>
          <p:cNvSpPr>
            <a:spLocks noGrp="1"/>
          </p:cNvSpPr>
          <p:nvPr>
            <p:ph type="body" sz="quarter" idx="3"/>
          </p:nvPr>
        </p:nvSpPr>
        <p:spPr>
          <a:xfrm>
            <a:off x="5432108" y="1692533"/>
            <a:ext cx="4726631" cy="705367"/>
          </a:xfrm>
        </p:spPr>
        <p:txBody>
          <a:bodyPr anchor="b"/>
          <a:lstStyle>
            <a:lvl1pPr marL="0" indent="0">
              <a:buNone/>
              <a:defRPr sz="2700" b="1"/>
            </a:lvl1pPr>
            <a:lvl2pPr marL="520884" indent="0">
              <a:buNone/>
              <a:defRPr sz="2300" b="1"/>
            </a:lvl2pPr>
            <a:lvl3pPr marL="1041768" indent="0">
              <a:buNone/>
              <a:defRPr sz="2100" b="1"/>
            </a:lvl3pPr>
            <a:lvl4pPr marL="1562652" indent="0">
              <a:buNone/>
              <a:defRPr sz="1800" b="1"/>
            </a:lvl4pPr>
            <a:lvl5pPr marL="2083538" indent="0">
              <a:buNone/>
              <a:defRPr sz="1800" b="1"/>
            </a:lvl5pPr>
            <a:lvl6pPr marL="2604420" indent="0">
              <a:buNone/>
              <a:defRPr sz="1800" b="1"/>
            </a:lvl6pPr>
            <a:lvl7pPr marL="3125306" indent="0">
              <a:buNone/>
              <a:defRPr sz="1800" b="1"/>
            </a:lvl7pPr>
            <a:lvl8pPr marL="3646191" indent="0">
              <a:buNone/>
              <a:defRPr sz="1800" b="1"/>
            </a:lvl8pPr>
            <a:lvl9pPr marL="4167073" indent="0">
              <a:buNone/>
              <a:defRPr sz="1800" b="1"/>
            </a:lvl9pPr>
          </a:lstStyle>
          <a:p>
            <a:pPr lvl="0"/>
            <a:r>
              <a:rPr lang="pt-BR" smtClean="0"/>
              <a:t>Clique para editar os estilos do texto mestre</a:t>
            </a:r>
          </a:p>
        </p:txBody>
      </p:sp>
      <p:sp>
        <p:nvSpPr>
          <p:cNvPr id="6" name="Espaço Reservado para Conteúdo 5"/>
          <p:cNvSpPr>
            <a:spLocks noGrp="1"/>
          </p:cNvSpPr>
          <p:nvPr>
            <p:ph sz="quarter" idx="4"/>
          </p:nvPr>
        </p:nvSpPr>
        <p:spPr>
          <a:xfrm>
            <a:off x="5432108" y="2397901"/>
            <a:ext cx="4726631" cy="4356478"/>
          </a:xfrm>
        </p:spPr>
        <p:txBody>
          <a:bodyPr/>
          <a:lstStyle>
            <a:lvl1pPr>
              <a:defRPr sz="2700"/>
            </a:lvl1pPr>
            <a:lvl2pPr>
              <a:defRPr sz="2300"/>
            </a:lvl2pPr>
            <a:lvl3pPr>
              <a:defRPr sz="2100"/>
            </a:lvl3pPr>
            <a:lvl4pPr>
              <a:defRPr sz="1800"/>
            </a:lvl4pPr>
            <a:lvl5pPr>
              <a:defRPr sz="1800"/>
            </a:lvl5pPr>
            <a:lvl6pPr>
              <a:defRPr sz="1800"/>
            </a:lvl6pPr>
            <a:lvl7pPr>
              <a:defRPr sz="1800"/>
            </a:lvl7pPr>
            <a:lvl8pPr>
              <a:defRPr sz="1800"/>
            </a:lvl8pPr>
            <a:lvl9pPr>
              <a:defRPr sz="18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7" name="Espaço Reservado para Data 3"/>
          <p:cNvSpPr>
            <a:spLocks noGrp="1"/>
          </p:cNvSpPr>
          <p:nvPr>
            <p:ph type="dt" sz="half" idx="10"/>
          </p:nvPr>
        </p:nvSpPr>
        <p:spPr/>
        <p:txBody>
          <a:bodyPr/>
          <a:lstStyle>
            <a:lvl1pPr>
              <a:defRPr/>
            </a:lvl1pPr>
          </a:lstStyle>
          <a:p>
            <a:pPr>
              <a:defRPr/>
            </a:pPr>
            <a:fld id="{7EB828B5-693A-4945-8677-4E27B8E99B1B}" type="datetimeFigureOut">
              <a:rPr lang="pt-BR">
                <a:solidFill>
                  <a:prstClr val="black">
                    <a:tint val="75000"/>
                  </a:prstClr>
                </a:solidFill>
              </a:rPr>
              <a:pPr>
                <a:defRPr/>
              </a:pPr>
              <a:t>08/12/2016</a:t>
            </a:fld>
            <a:endParaRPr lang="pt-BR">
              <a:solidFill>
                <a:prstClr val="black">
                  <a:tint val="75000"/>
                </a:prstClr>
              </a:solidFill>
            </a:endParaRPr>
          </a:p>
        </p:txBody>
      </p:sp>
      <p:sp>
        <p:nvSpPr>
          <p:cNvPr id="8"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9" name="Espaço Reservado para Número de Slide 5"/>
          <p:cNvSpPr>
            <a:spLocks noGrp="1"/>
          </p:cNvSpPr>
          <p:nvPr>
            <p:ph type="sldNum" sz="quarter" idx="12"/>
          </p:nvPr>
        </p:nvSpPr>
        <p:spPr/>
        <p:txBody>
          <a:bodyPr/>
          <a:lstStyle>
            <a:lvl1pPr>
              <a:defRPr/>
            </a:lvl1pPr>
          </a:lstStyle>
          <a:p>
            <a:pPr>
              <a:defRPr/>
            </a:pPr>
            <a:fld id="{01FC60AB-680B-472C-B7F7-7795A53050C7}"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estilo do título mestre</a:t>
            </a:r>
            <a:endParaRPr lang="pt-BR"/>
          </a:p>
        </p:txBody>
      </p:sp>
      <p:sp>
        <p:nvSpPr>
          <p:cNvPr id="3" name="Espaço Reservado para Data 3"/>
          <p:cNvSpPr>
            <a:spLocks noGrp="1"/>
          </p:cNvSpPr>
          <p:nvPr>
            <p:ph type="dt" sz="half" idx="10"/>
          </p:nvPr>
        </p:nvSpPr>
        <p:spPr/>
        <p:txBody>
          <a:bodyPr/>
          <a:lstStyle>
            <a:lvl1pPr>
              <a:defRPr/>
            </a:lvl1pPr>
          </a:lstStyle>
          <a:p>
            <a:pPr>
              <a:defRPr/>
            </a:pPr>
            <a:fld id="{BE4CC9BD-8A35-4575-9AC8-5422AC719A1F}" type="datetimeFigureOut">
              <a:rPr lang="pt-BR">
                <a:solidFill>
                  <a:prstClr val="black">
                    <a:tint val="75000"/>
                  </a:prstClr>
                </a:solidFill>
              </a:rPr>
              <a:pPr>
                <a:defRPr/>
              </a:pPr>
              <a:t>08/12/2016</a:t>
            </a:fld>
            <a:endParaRPr lang="pt-BR">
              <a:solidFill>
                <a:prstClr val="black">
                  <a:tint val="75000"/>
                </a:prstClr>
              </a:solidFill>
            </a:endParaRPr>
          </a:p>
        </p:txBody>
      </p:sp>
      <p:sp>
        <p:nvSpPr>
          <p:cNvPr id="4"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5" name="Espaço Reservado para Número de Slide 5"/>
          <p:cNvSpPr>
            <a:spLocks noGrp="1"/>
          </p:cNvSpPr>
          <p:nvPr>
            <p:ph type="sldNum" sz="quarter" idx="12"/>
          </p:nvPr>
        </p:nvSpPr>
        <p:spPr/>
        <p:txBody>
          <a:bodyPr/>
          <a:lstStyle>
            <a:lvl1pPr>
              <a:defRPr/>
            </a:lvl1pPr>
          </a:lstStyle>
          <a:p>
            <a:pPr>
              <a:defRPr/>
            </a:pPr>
            <a:fld id="{A81D0D7B-AB3F-4832-B5C4-686F33A1421E}"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3"/>
          <p:cNvSpPr>
            <a:spLocks noGrp="1"/>
          </p:cNvSpPr>
          <p:nvPr>
            <p:ph type="dt" sz="half" idx="10"/>
          </p:nvPr>
        </p:nvSpPr>
        <p:spPr/>
        <p:txBody>
          <a:bodyPr/>
          <a:lstStyle>
            <a:lvl1pPr>
              <a:defRPr/>
            </a:lvl1pPr>
          </a:lstStyle>
          <a:p>
            <a:pPr>
              <a:defRPr/>
            </a:pPr>
            <a:fld id="{24EE34ED-4A5D-48DE-81E3-1D32AE30A1F7}" type="datetimeFigureOut">
              <a:rPr lang="pt-BR">
                <a:solidFill>
                  <a:prstClr val="black">
                    <a:tint val="75000"/>
                  </a:prstClr>
                </a:solidFill>
              </a:rPr>
              <a:pPr>
                <a:defRPr/>
              </a:pPr>
              <a:t>08/12/2016</a:t>
            </a:fld>
            <a:endParaRPr lang="pt-BR">
              <a:solidFill>
                <a:prstClr val="black">
                  <a:tint val="75000"/>
                </a:prstClr>
              </a:solidFill>
            </a:endParaRPr>
          </a:p>
        </p:txBody>
      </p:sp>
      <p:sp>
        <p:nvSpPr>
          <p:cNvPr id="3"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4" name="Espaço Reservado para Número de Slide 5"/>
          <p:cNvSpPr>
            <a:spLocks noGrp="1"/>
          </p:cNvSpPr>
          <p:nvPr>
            <p:ph type="sldNum" sz="quarter" idx="12"/>
          </p:nvPr>
        </p:nvSpPr>
        <p:spPr/>
        <p:txBody>
          <a:bodyPr/>
          <a:lstStyle>
            <a:lvl1pPr>
              <a:defRPr/>
            </a:lvl1pPr>
          </a:lstStyle>
          <a:p>
            <a:pPr>
              <a:defRPr/>
            </a:pPr>
            <a:fld id="{EE30C793-FD1D-4FC5-BCA0-B7364044F4AF}"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534679" y="301050"/>
            <a:ext cx="3518055" cy="1281214"/>
          </a:xfrm>
        </p:spPr>
        <p:txBody>
          <a:bodyPr anchor="b"/>
          <a:lstStyle>
            <a:lvl1pPr algn="l">
              <a:defRPr sz="2300" b="1"/>
            </a:lvl1pPr>
          </a:lstStyle>
          <a:p>
            <a:r>
              <a:rPr lang="pt-BR" smtClean="0"/>
              <a:t>Clique para editar o estilo do título mestre</a:t>
            </a:r>
            <a:endParaRPr lang="pt-BR"/>
          </a:p>
        </p:txBody>
      </p:sp>
      <p:sp>
        <p:nvSpPr>
          <p:cNvPr id="3" name="Espaço Reservado para Conteúdo 2"/>
          <p:cNvSpPr>
            <a:spLocks noGrp="1"/>
          </p:cNvSpPr>
          <p:nvPr>
            <p:ph idx="1"/>
          </p:nvPr>
        </p:nvSpPr>
        <p:spPr>
          <a:xfrm>
            <a:off x="4180822" y="301051"/>
            <a:ext cx="5977908" cy="6453328"/>
          </a:xfrm>
        </p:spPr>
        <p:txBody>
          <a:bodyPr/>
          <a:lstStyle>
            <a:lvl1pPr>
              <a:defRPr sz="3700"/>
            </a:lvl1pPr>
            <a:lvl2pPr>
              <a:defRPr sz="3200"/>
            </a:lvl2pPr>
            <a:lvl3pPr>
              <a:defRPr sz="2700"/>
            </a:lvl3pPr>
            <a:lvl4pPr>
              <a:defRPr sz="2300"/>
            </a:lvl4pPr>
            <a:lvl5pPr>
              <a:defRPr sz="2300"/>
            </a:lvl5pPr>
            <a:lvl6pPr>
              <a:defRPr sz="2300"/>
            </a:lvl6pPr>
            <a:lvl7pPr>
              <a:defRPr sz="2300"/>
            </a:lvl7pPr>
            <a:lvl8pPr>
              <a:defRPr sz="2300"/>
            </a:lvl8pPr>
            <a:lvl9pPr>
              <a:defRPr sz="2300"/>
            </a:lvl9p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Texto 3"/>
          <p:cNvSpPr>
            <a:spLocks noGrp="1"/>
          </p:cNvSpPr>
          <p:nvPr>
            <p:ph type="body" sz="half" idx="2"/>
          </p:nvPr>
        </p:nvSpPr>
        <p:spPr>
          <a:xfrm>
            <a:off x="534679" y="1582265"/>
            <a:ext cx="3518055" cy="5172114"/>
          </a:xfrm>
        </p:spPr>
        <p:txBody>
          <a:bodyPr/>
          <a:lstStyle>
            <a:lvl1pPr marL="0" indent="0">
              <a:buNone/>
              <a:defRPr sz="1600"/>
            </a:lvl1pPr>
            <a:lvl2pPr marL="520884" indent="0">
              <a:buNone/>
              <a:defRPr sz="1400"/>
            </a:lvl2pPr>
            <a:lvl3pPr marL="1041768" indent="0">
              <a:buNone/>
              <a:defRPr sz="1100"/>
            </a:lvl3pPr>
            <a:lvl4pPr marL="1562652" indent="0">
              <a:buNone/>
              <a:defRPr sz="1000"/>
            </a:lvl4pPr>
            <a:lvl5pPr marL="2083538" indent="0">
              <a:buNone/>
              <a:defRPr sz="1000"/>
            </a:lvl5pPr>
            <a:lvl6pPr marL="2604420" indent="0">
              <a:buNone/>
              <a:defRPr sz="1000"/>
            </a:lvl6pPr>
            <a:lvl7pPr marL="3125306" indent="0">
              <a:buNone/>
              <a:defRPr sz="1000"/>
            </a:lvl7pPr>
            <a:lvl8pPr marL="3646191" indent="0">
              <a:buNone/>
              <a:defRPr sz="1000"/>
            </a:lvl8pPr>
            <a:lvl9pPr marL="4167073" indent="0">
              <a:buNone/>
              <a:defRPr sz="1000"/>
            </a:lvl9pPr>
          </a:lstStyle>
          <a:p>
            <a:pPr lvl="0"/>
            <a:r>
              <a:rPr lang="pt-BR" smtClean="0"/>
              <a:t>Clique para editar os estilos do texto mestre</a:t>
            </a:r>
          </a:p>
        </p:txBody>
      </p:sp>
      <p:sp>
        <p:nvSpPr>
          <p:cNvPr id="5" name="Espaço Reservado para Data 3"/>
          <p:cNvSpPr>
            <a:spLocks noGrp="1"/>
          </p:cNvSpPr>
          <p:nvPr>
            <p:ph type="dt" sz="half" idx="10"/>
          </p:nvPr>
        </p:nvSpPr>
        <p:spPr/>
        <p:txBody>
          <a:bodyPr/>
          <a:lstStyle>
            <a:lvl1pPr>
              <a:defRPr/>
            </a:lvl1pPr>
          </a:lstStyle>
          <a:p>
            <a:pPr>
              <a:defRPr/>
            </a:pPr>
            <a:fld id="{6515E400-4FFB-4CE0-8B4D-D813B03C14E6}" type="datetimeFigureOut">
              <a:rPr lang="pt-BR">
                <a:solidFill>
                  <a:prstClr val="black">
                    <a:tint val="75000"/>
                  </a:prstClr>
                </a:solidFill>
              </a:rPr>
              <a:pPr>
                <a:defRPr/>
              </a:pPr>
              <a:t>08/12/2016</a:t>
            </a:fld>
            <a:endParaRPr lang="pt-BR">
              <a:solidFill>
                <a:prstClr val="black">
                  <a:tint val="75000"/>
                </a:prstClr>
              </a:solidFill>
            </a:endParaRPr>
          </a:p>
        </p:txBody>
      </p:sp>
      <p:sp>
        <p:nvSpPr>
          <p:cNvPr id="6"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7" name="Espaço Reservado para Número de Slide 5"/>
          <p:cNvSpPr>
            <a:spLocks noGrp="1"/>
          </p:cNvSpPr>
          <p:nvPr>
            <p:ph type="sldNum" sz="quarter" idx="12"/>
          </p:nvPr>
        </p:nvSpPr>
        <p:spPr/>
        <p:txBody>
          <a:bodyPr/>
          <a:lstStyle>
            <a:lvl1pPr>
              <a:defRPr/>
            </a:lvl1pPr>
          </a:lstStyle>
          <a:p>
            <a:pPr>
              <a:defRPr/>
            </a:pPr>
            <a:fld id="{EB4CF000-F681-4866-824E-929B031338E6}"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2095981" y="5292884"/>
            <a:ext cx="6416040" cy="624855"/>
          </a:xfrm>
        </p:spPr>
        <p:txBody>
          <a:bodyPr anchor="b"/>
          <a:lstStyle>
            <a:lvl1pPr algn="l">
              <a:defRPr sz="2300" b="1"/>
            </a:lvl1pPr>
          </a:lstStyle>
          <a:p>
            <a:r>
              <a:rPr lang="pt-BR" smtClean="0"/>
              <a:t>Clique para editar o estilo do título mestre</a:t>
            </a:r>
            <a:endParaRPr lang="pt-BR"/>
          </a:p>
        </p:txBody>
      </p:sp>
      <p:sp>
        <p:nvSpPr>
          <p:cNvPr id="3" name="Espaço Reservado para Imagem 2"/>
          <p:cNvSpPr>
            <a:spLocks noGrp="1"/>
          </p:cNvSpPr>
          <p:nvPr>
            <p:ph type="pic" idx="1"/>
          </p:nvPr>
        </p:nvSpPr>
        <p:spPr>
          <a:xfrm>
            <a:off x="2095981" y="675613"/>
            <a:ext cx="6416040" cy="4536758"/>
          </a:xfrm>
        </p:spPr>
        <p:txBody>
          <a:bodyPr rtlCol="0">
            <a:normAutofit/>
          </a:bodyPr>
          <a:lstStyle>
            <a:lvl1pPr marL="0" indent="0">
              <a:buNone/>
              <a:defRPr sz="3700"/>
            </a:lvl1pPr>
            <a:lvl2pPr marL="520884" indent="0">
              <a:buNone/>
              <a:defRPr sz="3200"/>
            </a:lvl2pPr>
            <a:lvl3pPr marL="1041768" indent="0">
              <a:buNone/>
              <a:defRPr sz="2700"/>
            </a:lvl3pPr>
            <a:lvl4pPr marL="1562652" indent="0">
              <a:buNone/>
              <a:defRPr sz="2300"/>
            </a:lvl4pPr>
            <a:lvl5pPr marL="2083538" indent="0">
              <a:buNone/>
              <a:defRPr sz="2300"/>
            </a:lvl5pPr>
            <a:lvl6pPr marL="2604420" indent="0">
              <a:buNone/>
              <a:defRPr sz="2300"/>
            </a:lvl6pPr>
            <a:lvl7pPr marL="3125306" indent="0">
              <a:buNone/>
              <a:defRPr sz="2300"/>
            </a:lvl7pPr>
            <a:lvl8pPr marL="3646191" indent="0">
              <a:buNone/>
              <a:defRPr sz="2300"/>
            </a:lvl8pPr>
            <a:lvl9pPr marL="4167073" indent="0">
              <a:buNone/>
              <a:defRPr sz="2300"/>
            </a:lvl9pPr>
          </a:lstStyle>
          <a:p>
            <a:pPr lvl="0"/>
            <a:endParaRPr lang="pt-BR" noProof="0" smtClean="0"/>
          </a:p>
        </p:txBody>
      </p:sp>
      <p:sp>
        <p:nvSpPr>
          <p:cNvPr id="4" name="Espaço Reservado para Texto 3"/>
          <p:cNvSpPr>
            <a:spLocks noGrp="1"/>
          </p:cNvSpPr>
          <p:nvPr>
            <p:ph type="body" sz="half" idx="2"/>
          </p:nvPr>
        </p:nvSpPr>
        <p:spPr>
          <a:xfrm>
            <a:off x="2095981" y="5917739"/>
            <a:ext cx="6416040" cy="887398"/>
          </a:xfrm>
        </p:spPr>
        <p:txBody>
          <a:bodyPr/>
          <a:lstStyle>
            <a:lvl1pPr marL="0" indent="0">
              <a:buNone/>
              <a:defRPr sz="1600"/>
            </a:lvl1pPr>
            <a:lvl2pPr marL="520884" indent="0">
              <a:buNone/>
              <a:defRPr sz="1400"/>
            </a:lvl2pPr>
            <a:lvl3pPr marL="1041768" indent="0">
              <a:buNone/>
              <a:defRPr sz="1100"/>
            </a:lvl3pPr>
            <a:lvl4pPr marL="1562652" indent="0">
              <a:buNone/>
              <a:defRPr sz="1000"/>
            </a:lvl4pPr>
            <a:lvl5pPr marL="2083538" indent="0">
              <a:buNone/>
              <a:defRPr sz="1000"/>
            </a:lvl5pPr>
            <a:lvl6pPr marL="2604420" indent="0">
              <a:buNone/>
              <a:defRPr sz="1000"/>
            </a:lvl6pPr>
            <a:lvl7pPr marL="3125306" indent="0">
              <a:buNone/>
              <a:defRPr sz="1000"/>
            </a:lvl7pPr>
            <a:lvl8pPr marL="3646191" indent="0">
              <a:buNone/>
              <a:defRPr sz="1000"/>
            </a:lvl8pPr>
            <a:lvl9pPr marL="4167073" indent="0">
              <a:buNone/>
              <a:defRPr sz="1000"/>
            </a:lvl9pPr>
          </a:lstStyle>
          <a:p>
            <a:pPr lvl="0"/>
            <a:r>
              <a:rPr lang="pt-BR" smtClean="0"/>
              <a:t>Clique para editar os estilos do texto mestre</a:t>
            </a:r>
          </a:p>
        </p:txBody>
      </p:sp>
      <p:sp>
        <p:nvSpPr>
          <p:cNvPr id="5" name="Espaço Reservado para Data 3"/>
          <p:cNvSpPr>
            <a:spLocks noGrp="1"/>
          </p:cNvSpPr>
          <p:nvPr>
            <p:ph type="dt" sz="half" idx="10"/>
          </p:nvPr>
        </p:nvSpPr>
        <p:spPr/>
        <p:txBody>
          <a:bodyPr/>
          <a:lstStyle>
            <a:lvl1pPr>
              <a:defRPr/>
            </a:lvl1pPr>
          </a:lstStyle>
          <a:p>
            <a:pPr>
              <a:defRPr/>
            </a:pPr>
            <a:fld id="{22526F91-AC70-4B4A-9F16-6A581491ACB0}" type="datetimeFigureOut">
              <a:rPr lang="pt-BR">
                <a:solidFill>
                  <a:prstClr val="black">
                    <a:tint val="75000"/>
                  </a:prstClr>
                </a:solidFill>
              </a:rPr>
              <a:pPr>
                <a:defRPr/>
              </a:pPr>
              <a:t>08/12/2016</a:t>
            </a:fld>
            <a:endParaRPr lang="pt-BR">
              <a:solidFill>
                <a:prstClr val="black">
                  <a:tint val="75000"/>
                </a:prstClr>
              </a:solidFill>
            </a:endParaRPr>
          </a:p>
        </p:txBody>
      </p:sp>
      <p:sp>
        <p:nvSpPr>
          <p:cNvPr id="6"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7" name="Espaço Reservado para Número de Slide 5"/>
          <p:cNvSpPr>
            <a:spLocks noGrp="1"/>
          </p:cNvSpPr>
          <p:nvPr>
            <p:ph type="sldNum" sz="quarter" idx="12"/>
          </p:nvPr>
        </p:nvSpPr>
        <p:spPr/>
        <p:txBody>
          <a:bodyPr/>
          <a:lstStyle>
            <a:lvl1pPr>
              <a:defRPr/>
            </a:lvl1pPr>
          </a:lstStyle>
          <a:p>
            <a:pPr>
              <a:defRPr/>
            </a:pPr>
            <a:fld id="{59B91CCF-8376-44BD-A384-07313D22B56C}"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estilo do título mestre</a:t>
            </a:r>
            <a:endParaRPr lang="pt-BR"/>
          </a:p>
        </p:txBody>
      </p:sp>
      <p:sp>
        <p:nvSpPr>
          <p:cNvPr id="3" name="Espaço Reservado para Texto Vertical 2"/>
          <p:cNvSpPr>
            <a:spLocks noGrp="1"/>
          </p:cNvSpPr>
          <p:nvPr>
            <p:ph type="body" orient="vert" idx="1"/>
          </p:nvPr>
        </p:nvSpPr>
        <p:spPr/>
        <p:txBody>
          <a:bodyPr vert="eaVert"/>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lvl1pPr>
              <a:defRPr/>
            </a:lvl1pPr>
          </a:lstStyle>
          <a:p>
            <a:pPr>
              <a:defRPr/>
            </a:pPr>
            <a:fld id="{CBB1C3F7-20C2-4AC7-86D7-A1C92E5220A9}" type="datetimeFigureOut">
              <a:rPr lang="pt-BR">
                <a:solidFill>
                  <a:prstClr val="black">
                    <a:tint val="75000"/>
                  </a:prstClr>
                </a:solidFill>
              </a:rPr>
              <a:pPr>
                <a:defRPr/>
              </a:pPr>
              <a:t>08/12/2016</a:t>
            </a:fld>
            <a:endParaRPr lang="pt-BR">
              <a:solidFill>
                <a:prstClr val="black">
                  <a:tint val="75000"/>
                </a:prstClr>
              </a:solidFill>
            </a:endParaRPr>
          </a:p>
        </p:txBody>
      </p:sp>
      <p:sp>
        <p:nvSpPr>
          <p:cNvPr id="5"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6" name="Espaço Reservado para Número de Slide 5"/>
          <p:cNvSpPr>
            <a:spLocks noGrp="1"/>
          </p:cNvSpPr>
          <p:nvPr>
            <p:ph type="sldNum" sz="quarter" idx="12"/>
          </p:nvPr>
        </p:nvSpPr>
        <p:spPr/>
        <p:txBody>
          <a:bodyPr/>
          <a:lstStyle>
            <a:lvl1pPr>
              <a:defRPr/>
            </a:lvl1pPr>
          </a:lstStyle>
          <a:p>
            <a:pPr>
              <a:defRPr/>
            </a:pPr>
            <a:fld id="{4D803F34-EBFC-41F0-AFDB-63309F75DC41}"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7752715" y="302807"/>
            <a:ext cx="2406015" cy="6451578"/>
          </a:xfrm>
        </p:spPr>
        <p:txBody>
          <a:bodyPr vert="eaVert"/>
          <a:lstStyle/>
          <a:p>
            <a:r>
              <a:rPr lang="pt-BR" smtClean="0"/>
              <a:t>Clique para editar o estilo do título mestre</a:t>
            </a:r>
            <a:endParaRPr lang="pt-BR"/>
          </a:p>
        </p:txBody>
      </p:sp>
      <p:sp>
        <p:nvSpPr>
          <p:cNvPr id="3" name="Espaço Reservado para Texto Vertical 2"/>
          <p:cNvSpPr>
            <a:spLocks noGrp="1"/>
          </p:cNvSpPr>
          <p:nvPr>
            <p:ph type="body" orient="vert" idx="1"/>
          </p:nvPr>
        </p:nvSpPr>
        <p:spPr>
          <a:xfrm>
            <a:off x="534670" y="302807"/>
            <a:ext cx="7039822" cy="6451578"/>
          </a:xfrm>
        </p:spPr>
        <p:txBody>
          <a:bodyPr vert="eaVert"/>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lvl1pPr>
              <a:defRPr/>
            </a:lvl1pPr>
          </a:lstStyle>
          <a:p>
            <a:pPr>
              <a:defRPr/>
            </a:pPr>
            <a:fld id="{1771C8E3-2902-47B4-A193-01D4405FFEC1}" type="datetimeFigureOut">
              <a:rPr lang="pt-BR">
                <a:solidFill>
                  <a:prstClr val="black">
                    <a:tint val="75000"/>
                  </a:prstClr>
                </a:solidFill>
              </a:rPr>
              <a:pPr>
                <a:defRPr/>
              </a:pPr>
              <a:t>08/12/2016</a:t>
            </a:fld>
            <a:endParaRPr lang="pt-BR">
              <a:solidFill>
                <a:prstClr val="black">
                  <a:tint val="75000"/>
                </a:prstClr>
              </a:solidFill>
            </a:endParaRPr>
          </a:p>
        </p:txBody>
      </p:sp>
      <p:sp>
        <p:nvSpPr>
          <p:cNvPr id="5" name="Espaço Reservado para Rodapé 4"/>
          <p:cNvSpPr>
            <a:spLocks noGrp="1"/>
          </p:cNvSpPr>
          <p:nvPr>
            <p:ph type="ftr" sz="quarter" idx="11"/>
          </p:nvPr>
        </p:nvSpPr>
        <p:spPr/>
        <p:txBody>
          <a:bodyPr/>
          <a:lstStyle>
            <a:lvl1pPr>
              <a:defRPr/>
            </a:lvl1pPr>
          </a:lstStyle>
          <a:p>
            <a:pPr>
              <a:defRPr/>
            </a:pPr>
            <a:endParaRPr lang="pt-BR">
              <a:solidFill>
                <a:prstClr val="black">
                  <a:tint val="75000"/>
                </a:prstClr>
              </a:solidFill>
            </a:endParaRPr>
          </a:p>
        </p:txBody>
      </p:sp>
      <p:sp>
        <p:nvSpPr>
          <p:cNvPr id="6" name="Espaço Reservado para Número de Slide 5"/>
          <p:cNvSpPr>
            <a:spLocks noGrp="1"/>
          </p:cNvSpPr>
          <p:nvPr>
            <p:ph type="sldNum" sz="quarter" idx="12"/>
          </p:nvPr>
        </p:nvSpPr>
        <p:spPr/>
        <p:txBody>
          <a:bodyPr/>
          <a:lstStyle>
            <a:lvl1pPr>
              <a:defRPr/>
            </a:lvl1pPr>
          </a:lstStyle>
          <a:p>
            <a:pPr>
              <a:defRPr/>
            </a:pPr>
            <a:fld id="{0D2ED52D-D404-453A-8723-B310B95E83BA}" type="slidenum">
              <a:rPr lang="pt-BR">
                <a:solidFill>
                  <a:prstClr val="black">
                    <a:tint val="75000"/>
                  </a:prstClr>
                </a:solidFill>
              </a:rPr>
              <a:pPr>
                <a:defRPr/>
              </a:pPr>
              <a:t>‹nº›</a:t>
            </a:fld>
            <a:endParaRPr lang="pt-BR">
              <a:solidFill>
                <a:prstClr val="black">
                  <a:tint val="75000"/>
                </a:prstClr>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Slide de título">
    <p:spTree>
      <p:nvGrpSpPr>
        <p:cNvPr id="1" name=""/>
        <p:cNvGrpSpPr/>
        <p:nvPr/>
      </p:nvGrpSpPr>
      <p:grpSpPr>
        <a:xfrm>
          <a:off x="0" y="0"/>
          <a:ext cx="0" cy="0"/>
          <a:chOff x="0" y="0"/>
          <a:chExt cx="0" cy="0"/>
        </a:xfrm>
      </p:grpSpPr>
      <p:pic>
        <p:nvPicPr>
          <p:cNvPr id="2" name="Picture 7" descr="fundo_apresentação"/>
          <p:cNvPicPr>
            <a:picLocks noChangeAspect="1" noChangeArrowheads="1"/>
          </p:cNvPicPr>
          <p:nvPr userDrawn="1"/>
        </p:nvPicPr>
        <p:blipFill>
          <a:blip r:embed="rId2" cstate="print"/>
          <a:srcRect l="3297" t="1785" r="20119" b="16075"/>
          <a:stretch>
            <a:fillRect/>
          </a:stretch>
        </p:blipFill>
        <p:spPr bwMode="auto">
          <a:xfrm>
            <a:off x="0" y="-3500"/>
            <a:ext cx="10693400" cy="7564764"/>
          </a:xfrm>
          <a:prstGeom prst="rect">
            <a:avLst/>
          </a:prstGeom>
          <a:noFill/>
          <a:ln w="9525">
            <a:noFill/>
            <a:miter lim="800000"/>
            <a:headEnd/>
            <a:tailEnd/>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5362" name="Picture 16" descr="fundo_apresentação"/>
          <p:cNvPicPr>
            <a:picLocks noChangeAspect="1" noChangeArrowheads="1"/>
          </p:cNvPicPr>
          <p:nvPr/>
        </p:nvPicPr>
        <p:blipFill>
          <a:blip r:embed="rId15" cstate="print"/>
          <a:srcRect/>
          <a:stretch>
            <a:fillRect/>
          </a:stretch>
        </p:blipFill>
        <p:spPr bwMode="auto">
          <a:xfrm>
            <a:off x="0" y="-66675"/>
            <a:ext cx="10747375" cy="7627938"/>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90" r:id="rId12"/>
    <p:sldLayoutId id="2147483693" r:id="rId13"/>
  </p:sldLayoutIdLst>
  <p:txStyles>
    <p:titleStyle>
      <a:lvl1pPr algn="ctr" defTabSz="1042988" rtl="0" eaLnBrk="0" fontAlgn="base" hangingPunct="0">
        <a:spcBef>
          <a:spcPct val="0"/>
        </a:spcBef>
        <a:spcAft>
          <a:spcPct val="0"/>
        </a:spcAft>
        <a:defRPr sz="5000">
          <a:solidFill>
            <a:schemeClr val="tx2"/>
          </a:solidFill>
          <a:latin typeface="+mj-lt"/>
          <a:ea typeface="+mj-ea"/>
          <a:cs typeface="+mj-cs"/>
        </a:defRPr>
      </a:lvl1pPr>
      <a:lvl2pPr algn="ctr" defTabSz="1042988" rtl="0" eaLnBrk="0" fontAlgn="base" hangingPunct="0">
        <a:spcBef>
          <a:spcPct val="0"/>
        </a:spcBef>
        <a:spcAft>
          <a:spcPct val="0"/>
        </a:spcAft>
        <a:defRPr sz="5000">
          <a:solidFill>
            <a:schemeClr val="tx2"/>
          </a:solidFill>
          <a:latin typeface="Arial" pitchFamily="34" charset="0"/>
        </a:defRPr>
      </a:lvl2pPr>
      <a:lvl3pPr algn="ctr" defTabSz="1042988" rtl="0" eaLnBrk="0" fontAlgn="base" hangingPunct="0">
        <a:spcBef>
          <a:spcPct val="0"/>
        </a:spcBef>
        <a:spcAft>
          <a:spcPct val="0"/>
        </a:spcAft>
        <a:defRPr sz="5000">
          <a:solidFill>
            <a:schemeClr val="tx2"/>
          </a:solidFill>
          <a:latin typeface="Arial" pitchFamily="34" charset="0"/>
        </a:defRPr>
      </a:lvl3pPr>
      <a:lvl4pPr algn="ctr" defTabSz="1042988" rtl="0" eaLnBrk="0" fontAlgn="base" hangingPunct="0">
        <a:spcBef>
          <a:spcPct val="0"/>
        </a:spcBef>
        <a:spcAft>
          <a:spcPct val="0"/>
        </a:spcAft>
        <a:defRPr sz="5000">
          <a:solidFill>
            <a:schemeClr val="tx2"/>
          </a:solidFill>
          <a:latin typeface="Arial" pitchFamily="34" charset="0"/>
        </a:defRPr>
      </a:lvl4pPr>
      <a:lvl5pPr algn="ctr" defTabSz="1042988" rtl="0" eaLnBrk="0" fontAlgn="base" hangingPunct="0">
        <a:spcBef>
          <a:spcPct val="0"/>
        </a:spcBef>
        <a:spcAft>
          <a:spcPct val="0"/>
        </a:spcAft>
        <a:defRPr sz="5000">
          <a:solidFill>
            <a:schemeClr val="tx2"/>
          </a:solidFill>
          <a:latin typeface="Arial" pitchFamily="34" charset="0"/>
        </a:defRPr>
      </a:lvl5pPr>
      <a:lvl6pPr marL="457200" algn="ctr" defTabSz="1042988" rtl="0" fontAlgn="base">
        <a:spcBef>
          <a:spcPct val="0"/>
        </a:spcBef>
        <a:spcAft>
          <a:spcPct val="0"/>
        </a:spcAft>
        <a:defRPr sz="5000">
          <a:solidFill>
            <a:schemeClr val="tx2"/>
          </a:solidFill>
          <a:latin typeface="Arial" pitchFamily="34" charset="0"/>
        </a:defRPr>
      </a:lvl6pPr>
      <a:lvl7pPr marL="914400" algn="ctr" defTabSz="1042988" rtl="0" fontAlgn="base">
        <a:spcBef>
          <a:spcPct val="0"/>
        </a:spcBef>
        <a:spcAft>
          <a:spcPct val="0"/>
        </a:spcAft>
        <a:defRPr sz="5000">
          <a:solidFill>
            <a:schemeClr val="tx2"/>
          </a:solidFill>
          <a:latin typeface="Arial" pitchFamily="34" charset="0"/>
        </a:defRPr>
      </a:lvl7pPr>
      <a:lvl8pPr marL="1371600" algn="ctr" defTabSz="1042988" rtl="0" fontAlgn="base">
        <a:spcBef>
          <a:spcPct val="0"/>
        </a:spcBef>
        <a:spcAft>
          <a:spcPct val="0"/>
        </a:spcAft>
        <a:defRPr sz="5000">
          <a:solidFill>
            <a:schemeClr val="tx2"/>
          </a:solidFill>
          <a:latin typeface="Arial" pitchFamily="34" charset="0"/>
        </a:defRPr>
      </a:lvl8pPr>
      <a:lvl9pPr marL="1828800" algn="ctr" defTabSz="1042988" rtl="0" fontAlgn="base">
        <a:spcBef>
          <a:spcPct val="0"/>
        </a:spcBef>
        <a:spcAft>
          <a:spcPct val="0"/>
        </a:spcAft>
        <a:defRPr sz="5000">
          <a:solidFill>
            <a:schemeClr val="tx2"/>
          </a:solidFill>
          <a:latin typeface="Arial" pitchFamily="34" charset="0"/>
        </a:defRPr>
      </a:lvl9pPr>
    </p:titleStyle>
    <p:bodyStyle>
      <a:lvl1pPr marL="390525" indent="-390525" algn="l" defTabSz="1042988" rtl="0" eaLnBrk="0" fontAlgn="base" hangingPunct="0">
        <a:spcBef>
          <a:spcPct val="20000"/>
        </a:spcBef>
        <a:spcAft>
          <a:spcPct val="0"/>
        </a:spcAft>
        <a:buChar char="•"/>
        <a:defRPr sz="3700">
          <a:solidFill>
            <a:schemeClr val="tx1"/>
          </a:solidFill>
          <a:latin typeface="+mn-lt"/>
          <a:ea typeface="+mn-ea"/>
          <a:cs typeface="+mn-cs"/>
        </a:defRPr>
      </a:lvl1pPr>
      <a:lvl2pPr marL="847725" indent="-325438" algn="l" defTabSz="1042988" rtl="0" eaLnBrk="0" fontAlgn="base" hangingPunct="0">
        <a:spcBef>
          <a:spcPct val="20000"/>
        </a:spcBef>
        <a:spcAft>
          <a:spcPct val="0"/>
        </a:spcAft>
        <a:buChar char="–"/>
        <a:defRPr sz="3200">
          <a:solidFill>
            <a:schemeClr val="tx1"/>
          </a:solidFill>
          <a:latin typeface="+mn-lt"/>
        </a:defRPr>
      </a:lvl2pPr>
      <a:lvl3pPr marL="1303338" indent="-260350" algn="l" defTabSz="1042988" rtl="0" eaLnBrk="0" fontAlgn="base" hangingPunct="0">
        <a:spcBef>
          <a:spcPct val="20000"/>
        </a:spcBef>
        <a:spcAft>
          <a:spcPct val="0"/>
        </a:spcAft>
        <a:buChar char="•"/>
        <a:defRPr sz="2700">
          <a:solidFill>
            <a:schemeClr val="tx1"/>
          </a:solidFill>
          <a:latin typeface="+mn-lt"/>
        </a:defRPr>
      </a:lvl3pPr>
      <a:lvl4pPr marL="1825625" indent="-260350" algn="l" defTabSz="1042988" rtl="0" eaLnBrk="0" fontAlgn="base" hangingPunct="0">
        <a:spcBef>
          <a:spcPct val="20000"/>
        </a:spcBef>
        <a:spcAft>
          <a:spcPct val="0"/>
        </a:spcAft>
        <a:buChar char="–"/>
        <a:defRPr sz="2300">
          <a:solidFill>
            <a:schemeClr val="tx1"/>
          </a:solidFill>
          <a:latin typeface="+mn-lt"/>
        </a:defRPr>
      </a:lvl4pPr>
      <a:lvl5pPr marL="2346325" indent="-260350" algn="l" defTabSz="1042988" rtl="0" eaLnBrk="0" fontAlgn="base" hangingPunct="0">
        <a:spcBef>
          <a:spcPct val="20000"/>
        </a:spcBef>
        <a:spcAft>
          <a:spcPct val="0"/>
        </a:spcAft>
        <a:buChar char="»"/>
        <a:defRPr sz="2300">
          <a:solidFill>
            <a:schemeClr val="tx1"/>
          </a:solidFill>
          <a:latin typeface="+mn-lt"/>
        </a:defRPr>
      </a:lvl5pPr>
      <a:lvl6pPr marL="2803525" indent="-260350" algn="l" defTabSz="1042988" rtl="0" fontAlgn="base">
        <a:spcBef>
          <a:spcPct val="20000"/>
        </a:spcBef>
        <a:spcAft>
          <a:spcPct val="0"/>
        </a:spcAft>
        <a:buChar char="»"/>
        <a:defRPr sz="2300">
          <a:solidFill>
            <a:schemeClr val="tx1"/>
          </a:solidFill>
          <a:latin typeface="+mn-lt"/>
        </a:defRPr>
      </a:lvl6pPr>
      <a:lvl7pPr marL="3260725" indent="-260350" algn="l" defTabSz="1042988" rtl="0" fontAlgn="base">
        <a:spcBef>
          <a:spcPct val="20000"/>
        </a:spcBef>
        <a:spcAft>
          <a:spcPct val="0"/>
        </a:spcAft>
        <a:buChar char="»"/>
        <a:defRPr sz="2300">
          <a:solidFill>
            <a:schemeClr val="tx1"/>
          </a:solidFill>
          <a:latin typeface="+mn-lt"/>
        </a:defRPr>
      </a:lvl7pPr>
      <a:lvl8pPr marL="3717925" indent="-260350" algn="l" defTabSz="1042988" rtl="0" fontAlgn="base">
        <a:spcBef>
          <a:spcPct val="20000"/>
        </a:spcBef>
        <a:spcAft>
          <a:spcPct val="0"/>
        </a:spcAft>
        <a:buChar char="»"/>
        <a:defRPr sz="2300">
          <a:solidFill>
            <a:schemeClr val="tx1"/>
          </a:solidFill>
          <a:latin typeface="+mn-lt"/>
        </a:defRPr>
      </a:lvl8pPr>
      <a:lvl9pPr marL="4175125" indent="-260350" algn="l" defTabSz="1042988" rtl="0" fontAlgn="base">
        <a:spcBef>
          <a:spcPct val="20000"/>
        </a:spcBef>
        <a:spcAft>
          <a:spcPct val="0"/>
        </a:spcAft>
        <a:buChar char="»"/>
        <a:defRPr sz="2300">
          <a:solidFill>
            <a:schemeClr val="tx1"/>
          </a:solidFill>
          <a:latin typeface="+mn-lt"/>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Espaço Reservado para Título 1"/>
          <p:cNvSpPr>
            <a:spLocks noGrp="1"/>
          </p:cNvSpPr>
          <p:nvPr>
            <p:ph type="title"/>
          </p:nvPr>
        </p:nvSpPr>
        <p:spPr bwMode="auto">
          <a:xfrm>
            <a:off x="534670" y="302801"/>
            <a:ext cx="9624060" cy="1260211"/>
          </a:xfrm>
          <a:prstGeom prst="rect">
            <a:avLst/>
          </a:prstGeom>
          <a:noFill/>
          <a:ln w="9525">
            <a:noFill/>
            <a:miter lim="800000"/>
            <a:headEnd/>
            <a:tailEnd/>
          </a:ln>
        </p:spPr>
        <p:txBody>
          <a:bodyPr vert="horz" wrap="square" lIns="104178" tIns="52089" rIns="104178" bIns="52089" numCol="1" anchor="ctr" anchorCtr="0" compatLnSpc="1">
            <a:prstTxWarp prst="textNoShape">
              <a:avLst/>
            </a:prstTxWarp>
          </a:bodyPr>
          <a:lstStyle/>
          <a:p>
            <a:pPr lvl="0"/>
            <a:r>
              <a:rPr lang="pt-BR" smtClean="0"/>
              <a:t>Clique para editar o estilo do título mestre</a:t>
            </a:r>
          </a:p>
        </p:txBody>
      </p:sp>
      <p:sp>
        <p:nvSpPr>
          <p:cNvPr id="13315" name="Espaço Reservado para Texto 2"/>
          <p:cNvSpPr>
            <a:spLocks noGrp="1"/>
          </p:cNvSpPr>
          <p:nvPr>
            <p:ph type="body" idx="1"/>
          </p:nvPr>
        </p:nvSpPr>
        <p:spPr bwMode="auto">
          <a:xfrm>
            <a:off x="534670" y="1764295"/>
            <a:ext cx="9624060" cy="4990084"/>
          </a:xfrm>
          <a:prstGeom prst="rect">
            <a:avLst/>
          </a:prstGeom>
          <a:noFill/>
          <a:ln w="9525">
            <a:noFill/>
            <a:miter lim="800000"/>
            <a:headEnd/>
            <a:tailEnd/>
          </a:ln>
        </p:spPr>
        <p:txBody>
          <a:bodyPr vert="horz" wrap="square" lIns="104178" tIns="52089" rIns="104178" bIns="52089" numCol="1" anchor="t" anchorCtr="0" compatLnSpc="1">
            <a:prstTxWarp prst="textNoShape">
              <a:avLst/>
            </a:prstTxWarp>
          </a:bodyPr>
          <a:lstStyle/>
          <a:p>
            <a:pPr lvl="0"/>
            <a:r>
              <a:rPr lang="pt-BR" smtClean="0"/>
              <a:t>Clique para editar os estilos do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p>
        </p:txBody>
      </p:sp>
      <p:sp>
        <p:nvSpPr>
          <p:cNvPr id="4" name="Espaço Reservado para Data 3"/>
          <p:cNvSpPr>
            <a:spLocks noGrp="1"/>
          </p:cNvSpPr>
          <p:nvPr>
            <p:ph type="dt" sz="half" idx="2"/>
          </p:nvPr>
        </p:nvSpPr>
        <p:spPr>
          <a:xfrm>
            <a:off x="534670" y="7008171"/>
            <a:ext cx="2495127" cy="402567"/>
          </a:xfrm>
          <a:prstGeom prst="rect">
            <a:avLst/>
          </a:prstGeom>
        </p:spPr>
        <p:txBody>
          <a:bodyPr vert="horz" lIns="104178" tIns="52089" rIns="104178" bIns="52089" rtlCol="0" anchor="ctr"/>
          <a:lstStyle>
            <a:lvl1pPr algn="l" fontAlgn="auto">
              <a:spcBef>
                <a:spcPts val="0"/>
              </a:spcBef>
              <a:spcAft>
                <a:spcPts val="0"/>
              </a:spcAft>
              <a:defRPr sz="1400">
                <a:solidFill>
                  <a:schemeClr val="tx1">
                    <a:tint val="75000"/>
                  </a:schemeClr>
                </a:solidFill>
                <a:latin typeface="+mn-lt"/>
              </a:defRPr>
            </a:lvl1pPr>
          </a:lstStyle>
          <a:p>
            <a:pPr eaLnBrk="1" hangingPunct="1">
              <a:defRPr/>
            </a:pPr>
            <a:fld id="{E62A663E-03FE-45A3-9FDE-DAA140A4311E}" type="datetimeFigureOut">
              <a:rPr kumimoji="0" lang="pt-BR">
                <a:solidFill>
                  <a:prstClr val="black">
                    <a:tint val="75000"/>
                  </a:prstClr>
                </a:solidFill>
              </a:rPr>
              <a:pPr eaLnBrk="1" hangingPunct="1">
                <a:defRPr/>
              </a:pPr>
              <a:t>08/12/2016</a:t>
            </a:fld>
            <a:endParaRPr kumimoji="0" lang="pt-BR">
              <a:solidFill>
                <a:prstClr val="black">
                  <a:tint val="75000"/>
                </a:prstClr>
              </a:solidFill>
            </a:endParaRPr>
          </a:p>
        </p:txBody>
      </p:sp>
      <p:sp>
        <p:nvSpPr>
          <p:cNvPr id="5" name="Espaço Reservado para Rodapé 4"/>
          <p:cNvSpPr>
            <a:spLocks noGrp="1"/>
          </p:cNvSpPr>
          <p:nvPr>
            <p:ph type="ftr" sz="quarter" idx="3"/>
          </p:nvPr>
        </p:nvSpPr>
        <p:spPr>
          <a:xfrm>
            <a:off x="3653579" y="7008171"/>
            <a:ext cx="3386243" cy="402567"/>
          </a:xfrm>
          <a:prstGeom prst="rect">
            <a:avLst/>
          </a:prstGeom>
        </p:spPr>
        <p:txBody>
          <a:bodyPr vert="horz" lIns="104178" tIns="52089" rIns="104178" bIns="52089" rtlCol="0" anchor="ctr"/>
          <a:lstStyle>
            <a:lvl1pPr algn="ctr" fontAlgn="auto">
              <a:spcBef>
                <a:spcPts val="0"/>
              </a:spcBef>
              <a:spcAft>
                <a:spcPts val="0"/>
              </a:spcAft>
              <a:defRPr sz="1400">
                <a:solidFill>
                  <a:schemeClr val="tx1">
                    <a:tint val="75000"/>
                  </a:schemeClr>
                </a:solidFill>
                <a:latin typeface="+mn-lt"/>
              </a:defRPr>
            </a:lvl1pPr>
          </a:lstStyle>
          <a:p>
            <a:pPr eaLnBrk="1" hangingPunct="1">
              <a:defRPr/>
            </a:pPr>
            <a:endParaRPr kumimoji="0" lang="pt-BR">
              <a:solidFill>
                <a:prstClr val="black">
                  <a:tint val="75000"/>
                </a:prstClr>
              </a:solidFill>
            </a:endParaRPr>
          </a:p>
        </p:txBody>
      </p:sp>
      <p:sp>
        <p:nvSpPr>
          <p:cNvPr id="6" name="Espaço Reservado para Número de Slide 5"/>
          <p:cNvSpPr>
            <a:spLocks noGrp="1"/>
          </p:cNvSpPr>
          <p:nvPr>
            <p:ph type="sldNum" sz="quarter" idx="4"/>
          </p:nvPr>
        </p:nvSpPr>
        <p:spPr>
          <a:xfrm>
            <a:off x="7663603" y="7008171"/>
            <a:ext cx="2495127" cy="402567"/>
          </a:xfrm>
          <a:prstGeom prst="rect">
            <a:avLst/>
          </a:prstGeom>
        </p:spPr>
        <p:txBody>
          <a:bodyPr vert="horz" lIns="104178" tIns="52089" rIns="104178" bIns="52089" rtlCol="0" anchor="ctr"/>
          <a:lstStyle>
            <a:lvl1pPr algn="r" fontAlgn="auto">
              <a:spcBef>
                <a:spcPts val="0"/>
              </a:spcBef>
              <a:spcAft>
                <a:spcPts val="0"/>
              </a:spcAft>
              <a:defRPr sz="1400">
                <a:solidFill>
                  <a:schemeClr val="tx1">
                    <a:tint val="75000"/>
                  </a:schemeClr>
                </a:solidFill>
                <a:latin typeface="+mn-lt"/>
              </a:defRPr>
            </a:lvl1pPr>
          </a:lstStyle>
          <a:p>
            <a:pPr eaLnBrk="1" hangingPunct="1">
              <a:defRPr/>
            </a:pPr>
            <a:fld id="{67677E6C-CE5F-4754-9632-103FE9D5B7B5}" type="slidenum">
              <a:rPr kumimoji="0" lang="pt-BR">
                <a:solidFill>
                  <a:prstClr val="black">
                    <a:tint val="75000"/>
                  </a:prstClr>
                </a:solidFill>
              </a:rPr>
              <a:pPr eaLnBrk="1" hangingPunct="1">
                <a:defRPr/>
              </a:pPr>
              <a:t>‹nº›</a:t>
            </a:fld>
            <a:endParaRPr kumimoji="0" lang="pt-BR">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Lst>
  <p:txStyles>
    <p:titleStyle>
      <a:lvl1pPr algn="ctr" rtl="0" eaLnBrk="0" fontAlgn="base" hangingPunct="0">
        <a:spcBef>
          <a:spcPct val="0"/>
        </a:spcBef>
        <a:spcAft>
          <a:spcPct val="0"/>
        </a:spcAft>
        <a:defRPr sz="5000" kern="1200">
          <a:solidFill>
            <a:schemeClr val="tx1"/>
          </a:solidFill>
          <a:latin typeface="+mj-lt"/>
          <a:ea typeface="+mj-ea"/>
          <a:cs typeface="+mj-cs"/>
        </a:defRPr>
      </a:lvl1pPr>
      <a:lvl2pPr algn="ctr" rtl="0" eaLnBrk="0" fontAlgn="base" hangingPunct="0">
        <a:spcBef>
          <a:spcPct val="0"/>
        </a:spcBef>
        <a:spcAft>
          <a:spcPct val="0"/>
        </a:spcAft>
        <a:defRPr sz="5000">
          <a:solidFill>
            <a:schemeClr val="tx1"/>
          </a:solidFill>
          <a:latin typeface="Calibri" pitchFamily="34" charset="0"/>
        </a:defRPr>
      </a:lvl2pPr>
      <a:lvl3pPr algn="ctr" rtl="0" eaLnBrk="0" fontAlgn="base" hangingPunct="0">
        <a:spcBef>
          <a:spcPct val="0"/>
        </a:spcBef>
        <a:spcAft>
          <a:spcPct val="0"/>
        </a:spcAft>
        <a:defRPr sz="5000">
          <a:solidFill>
            <a:schemeClr val="tx1"/>
          </a:solidFill>
          <a:latin typeface="Calibri" pitchFamily="34" charset="0"/>
        </a:defRPr>
      </a:lvl3pPr>
      <a:lvl4pPr algn="ctr" rtl="0" eaLnBrk="0" fontAlgn="base" hangingPunct="0">
        <a:spcBef>
          <a:spcPct val="0"/>
        </a:spcBef>
        <a:spcAft>
          <a:spcPct val="0"/>
        </a:spcAft>
        <a:defRPr sz="5000">
          <a:solidFill>
            <a:schemeClr val="tx1"/>
          </a:solidFill>
          <a:latin typeface="Calibri" pitchFamily="34" charset="0"/>
        </a:defRPr>
      </a:lvl4pPr>
      <a:lvl5pPr algn="ctr" rtl="0" eaLnBrk="0" fontAlgn="base" hangingPunct="0">
        <a:spcBef>
          <a:spcPct val="0"/>
        </a:spcBef>
        <a:spcAft>
          <a:spcPct val="0"/>
        </a:spcAft>
        <a:defRPr sz="5000">
          <a:solidFill>
            <a:schemeClr val="tx1"/>
          </a:solidFill>
          <a:latin typeface="Calibri" pitchFamily="34" charset="0"/>
        </a:defRPr>
      </a:lvl5pPr>
      <a:lvl6pPr marL="520884" algn="ctr" rtl="0" fontAlgn="base">
        <a:spcBef>
          <a:spcPct val="0"/>
        </a:spcBef>
        <a:spcAft>
          <a:spcPct val="0"/>
        </a:spcAft>
        <a:defRPr sz="5000">
          <a:solidFill>
            <a:schemeClr val="tx1"/>
          </a:solidFill>
          <a:latin typeface="Calibri" pitchFamily="34" charset="0"/>
        </a:defRPr>
      </a:lvl6pPr>
      <a:lvl7pPr marL="1041768" algn="ctr" rtl="0" fontAlgn="base">
        <a:spcBef>
          <a:spcPct val="0"/>
        </a:spcBef>
        <a:spcAft>
          <a:spcPct val="0"/>
        </a:spcAft>
        <a:defRPr sz="5000">
          <a:solidFill>
            <a:schemeClr val="tx1"/>
          </a:solidFill>
          <a:latin typeface="Calibri" pitchFamily="34" charset="0"/>
        </a:defRPr>
      </a:lvl7pPr>
      <a:lvl8pPr marL="1562652" algn="ctr" rtl="0" fontAlgn="base">
        <a:spcBef>
          <a:spcPct val="0"/>
        </a:spcBef>
        <a:spcAft>
          <a:spcPct val="0"/>
        </a:spcAft>
        <a:defRPr sz="5000">
          <a:solidFill>
            <a:schemeClr val="tx1"/>
          </a:solidFill>
          <a:latin typeface="Calibri" pitchFamily="34" charset="0"/>
        </a:defRPr>
      </a:lvl8pPr>
      <a:lvl9pPr marL="2083538" algn="ctr" rtl="0" fontAlgn="base">
        <a:spcBef>
          <a:spcPct val="0"/>
        </a:spcBef>
        <a:spcAft>
          <a:spcPct val="0"/>
        </a:spcAft>
        <a:defRPr sz="5000">
          <a:solidFill>
            <a:schemeClr val="tx1"/>
          </a:solidFill>
          <a:latin typeface="Calibri" pitchFamily="34" charset="0"/>
        </a:defRPr>
      </a:lvl9pPr>
    </p:titleStyle>
    <p:bodyStyle>
      <a:lvl1pPr marL="389336" indent="-389336" algn="l" rtl="0" eaLnBrk="0" fontAlgn="base" hangingPunct="0">
        <a:spcBef>
          <a:spcPct val="20000"/>
        </a:spcBef>
        <a:spcAft>
          <a:spcPct val="0"/>
        </a:spcAft>
        <a:buFont typeface="Arial" pitchFamily="34" charset="0"/>
        <a:buChar char="•"/>
        <a:defRPr sz="3700" kern="1200">
          <a:solidFill>
            <a:schemeClr val="tx1"/>
          </a:solidFill>
          <a:latin typeface="+mn-lt"/>
          <a:ea typeface="+mn-ea"/>
          <a:cs typeface="+mn-cs"/>
        </a:defRPr>
      </a:lvl1pPr>
      <a:lvl2pPr marL="845673" indent="-324145"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2pPr>
      <a:lvl3pPr marL="1302010" indent="-258954" algn="l" rtl="0" eaLnBrk="0" fontAlgn="base" hangingPunct="0">
        <a:spcBef>
          <a:spcPct val="20000"/>
        </a:spcBef>
        <a:spcAft>
          <a:spcPct val="0"/>
        </a:spcAft>
        <a:buFont typeface="Arial" pitchFamily="34" charset="0"/>
        <a:buChar char="•"/>
        <a:defRPr sz="2700" kern="1200">
          <a:solidFill>
            <a:schemeClr val="tx1"/>
          </a:solidFill>
          <a:latin typeface="+mn-lt"/>
          <a:ea typeface="+mn-ea"/>
          <a:cs typeface="+mn-cs"/>
        </a:defRPr>
      </a:lvl3pPr>
      <a:lvl4pPr marL="1821726" indent="-258954" algn="l" rtl="0" eaLnBrk="0" fontAlgn="base" hangingPunct="0">
        <a:spcBef>
          <a:spcPct val="20000"/>
        </a:spcBef>
        <a:spcAft>
          <a:spcPct val="0"/>
        </a:spcAft>
        <a:buFont typeface="Arial" pitchFamily="34" charset="0"/>
        <a:buChar char="–"/>
        <a:defRPr sz="2300" kern="1200">
          <a:solidFill>
            <a:schemeClr val="tx1"/>
          </a:solidFill>
          <a:latin typeface="+mn-lt"/>
          <a:ea typeface="+mn-ea"/>
          <a:cs typeface="+mn-cs"/>
        </a:defRPr>
      </a:lvl4pPr>
      <a:lvl5pPr marL="2343254" indent="-258954" algn="l" rtl="0" eaLnBrk="0" fontAlgn="base" hangingPunct="0">
        <a:spcBef>
          <a:spcPct val="20000"/>
        </a:spcBef>
        <a:spcAft>
          <a:spcPct val="0"/>
        </a:spcAft>
        <a:buFont typeface="Arial" pitchFamily="34" charset="0"/>
        <a:buChar char="»"/>
        <a:defRPr sz="2300" kern="1200">
          <a:solidFill>
            <a:schemeClr val="tx1"/>
          </a:solidFill>
          <a:latin typeface="+mn-lt"/>
          <a:ea typeface="+mn-ea"/>
          <a:cs typeface="+mn-cs"/>
        </a:defRPr>
      </a:lvl5pPr>
      <a:lvl6pPr marL="2864863" indent="-260442" algn="l" defTabSz="1041768" rtl="0" eaLnBrk="1" latinLnBrk="0" hangingPunct="1">
        <a:spcBef>
          <a:spcPct val="20000"/>
        </a:spcBef>
        <a:buFont typeface="Arial" pitchFamily="34" charset="0"/>
        <a:buChar char="•"/>
        <a:defRPr sz="2300" kern="1200">
          <a:solidFill>
            <a:schemeClr val="tx1"/>
          </a:solidFill>
          <a:latin typeface="+mn-lt"/>
          <a:ea typeface="+mn-ea"/>
          <a:cs typeface="+mn-cs"/>
        </a:defRPr>
      </a:lvl6pPr>
      <a:lvl7pPr marL="3385747" indent="-260442" algn="l" defTabSz="1041768" rtl="0" eaLnBrk="1" latinLnBrk="0" hangingPunct="1">
        <a:spcBef>
          <a:spcPct val="20000"/>
        </a:spcBef>
        <a:buFont typeface="Arial" pitchFamily="34" charset="0"/>
        <a:buChar char="•"/>
        <a:defRPr sz="2300" kern="1200">
          <a:solidFill>
            <a:schemeClr val="tx1"/>
          </a:solidFill>
          <a:latin typeface="+mn-lt"/>
          <a:ea typeface="+mn-ea"/>
          <a:cs typeface="+mn-cs"/>
        </a:defRPr>
      </a:lvl7pPr>
      <a:lvl8pPr marL="3906633" indent="-260442" algn="l" defTabSz="1041768" rtl="0" eaLnBrk="1" latinLnBrk="0" hangingPunct="1">
        <a:spcBef>
          <a:spcPct val="20000"/>
        </a:spcBef>
        <a:buFont typeface="Arial" pitchFamily="34" charset="0"/>
        <a:buChar char="•"/>
        <a:defRPr sz="2300" kern="1200">
          <a:solidFill>
            <a:schemeClr val="tx1"/>
          </a:solidFill>
          <a:latin typeface="+mn-lt"/>
          <a:ea typeface="+mn-ea"/>
          <a:cs typeface="+mn-cs"/>
        </a:defRPr>
      </a:lvl8pPr>
      <a:lvl9pPr marL="4427516" indent="-260442" algn="l" defTabSz="1041768" rtl="0" eaLnBrk="1" latinLnBrk="0" hangingPunct="1">
        <a:spcBef>
          <a:spcPct val="20000"/>
        </a:spcBef>
        <a:buFont typeface="Arial" pitchFamily="34" charset="0"/>
        <a:buChar char="•"/>
        <a:defRPr sz="2300" kern="1200">
          <a:solidFill>
            <a:schemeClr val="tx1"/>
          </a:solidFill>
          <a:latin typeface="+mn-lt"/>
          <a:ea typeface="+mn-ea"/>
          <a:cs typeface="+mn-cs"/>
        </a:defRPr>
      </a:lvl9pPr>
    </p:bodyStyle>
    <p:otherStyle>
      <a:defPPr>
        <a:defRPr lang="pt-BR"/>
      </a:defPPr>
      <a:lvl1pPr marL="0" algn="l" defTabSz="1041768" rtl="0" eaLnBrk="1" latinLnBrk="0" hangingPunct="1">
        <a:defRPr sz="2100" kern="1200">
          <a:solidFill>
            <a:schemeClr val="tx1"/>
          </a:solidFill>
          <a:latin typeface="+mn-lt"/>
          <a:ea typeface="+mn-ea"/>
          <a:cs typeface="+mn-cs"/>
        </a:defRPr>
      </a:lvl1pPr>
      <a:lvl2pPr marL="520884" algn="l" defTabSz="1041768" rtl="0" eaLnBrk="1" latinLnBrk="0" hangingPunct="1">
        <a:defRPr sz="2100" kern="1200">
          <a:solidFill>
            <a:schemeClr val="tx1"/>
          </a:solidFill>
          <a:latin typeface="+mn-lt"/>
          <a:ea typeface="+mn-ea"/>
          <a:cs typeface="+mn-cs"/>
        </a:defRPr>
      </a:lvl2pPr>
      <a:lvl3pPr marL="1041768" algn="l" defTabSz="1041768" rtl="0" eaLnBrk="1" latinLnBrk="0" hangingPunct="1">
        <a:defRPr sz="2100" kern="1200">
          <a:solidFill>
            <a:schemeClr val="tx1"/>
          </a:solidFill>
          <a:latin typeface="+mn-lt"/>
          <a:ea typeface="+mn-ea"/>
          <a:cs typeface="+mn-cs"/>
        </a:defRPr>
      </a:lvl3pPr>
      <a:lvl4pPr marL="1562652" algn="l" defTabSz="1041768" rtl="0" eaLnBrk="1" latinLnBrk="0" hangingPunct="1">
        <a:defRPr sz="2100" kern="1200">
          <a:solidFill>
            <a:schemeClr val="tx1"/>
          </a:solidFill>
          <a:latin typeface="+mn-lt"/>
          <a:ea typeface="+mn-ea"/>
          <a:cs typeface="+mn-cs"/>
        </a:defRPr>
      </a:lvl4pPr>
      <a:lvl5pPr marL="2083538" algn="l" defTabSz="1041768" rtl="0" eaLnBrk="1" latinLnBrk="0" hangingPunct="1">
        <a:defRPr sz="2100" kern="1200">
          <a:solidFill>
            <a:schemeClr val="tx1"/>
          </a:solidFill>
          <a:latin typeface="+mn-lt"/>
          <a:ea typeface="+mn-ea"/>
          <a:cs typeface="+mn-cs"/>
        </a:defRPr>
      </a:lvl5pPr>
      <a:lvl6pPr marL="2604420" algn="l" defTabSz="1041768" rtl="0" eaLnBrk="1" latinLnBrk="0" hangingPunct="1">
        <a:defRPr sz="2100" kern="1200">
          <a:solidFill>
            <a:schemeClr val="tx1"/>
          </a:solidFill>
          <a:latin typeface="+mn-lt"/>
          <a:ea typeface="+mn-ea"/>
          <a:cs typeface="+mn-cs"/>
        </a:defRPr>
      </a:lvl6pPr>
      <a:lvl7pPr marL="3125306" algn="l" defTabSz="1041768" rtl="0" eaLnBrk="1" latinLnBrk="0" hangingPunct="1">
        <a:defRPr sz="2100" kern="1200">
          <a:solidFill>
            <a:schemeClr val="tx1"/>
          </a:solidFill>
          <a:latin typeface="+mn-lt"/>
          <a:ea typeface="+mn-ea"/>
          <a:cs typeface="+mn-cs"/>
        </a:defRPr>
      </a:lvl7pPr>
      <a:lvl8pPr marL="3646191" algn="l" defTabSz="1041768" rtl="0" eaLnBrk="1" latinLnBrk="0" hangingPunct="1">
        <a:defRPr sz="2100" kern="1200">
          <a:solidFill>
            <a:schemeClr val="tx1"/>
          </a:solidFill>
          <a:latin typeface="+mn-lt"/>
          <a:ea typeface="+mn-ea"/>
          <a:cs typeface="+mn-cs"/>
        </a:defRPr>
      </a:lvl8pPr>
      <a:lvl9pPr marL="4167073" algn="l" defTabSz="1041768" rtl="0" eaLnBrk="1" latinLnBrk="0"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www.google.com.br/url?sa=i&amp;rct=j&amp;q=&amp;esrc=s&amp;frm=1&amp;source=images&amp;cd=&amp;cad=rja&amp;docid=aXOSoZi9fkIcLM&amp;tbnid=aDNpMRCD8y_jrM:&amp;ved=0CAUQjRw&amp;url=http://catracalivre.com.br/sp/agenda/gratis/o-renascimento-do-parto-tem-pre-estreia-gratuita-no-espaco-itau/&amp;ei=hrQfUrulLMeu4AO63oHYBg&amp;bvm=bv.51495398,d.cWc&amp;psig=AFQjCNGy2lCpb8WM1VqtQy4Pu9XFsNqBlw&amp;ust=1377895754533161" TargetMode="External"/><Relationship Id="rId13" Type="http://schemas.openxmlformats.org/officeDocument/2006/relationships/hyperlink" Target="http://www.google.com.br/url?sa=i&amp;rct=j&amp;q=&amp;esrc=s&amp;frm=1&amp;source=images&amp;cd=&amp;cad=rja&amp;docid=ITV7Qihqx7W0qM&amp;tbnid=xpqlCrnlFb7OyM:&amp;ved=0CAUQjRw&amp;url=http://pedintegral.blogspot.com/2013/07/filme-o-renascimento-do-parto.html&amp;ei=-rQfUp3JM7j64AOuyYHABQ&amp;bvm=bv.51495398,d.cWc&amp;psig=AFQjCNGy2lCpb8WM1VqtQy4Pu9XFsNqBlw&amp;ust=1377895754533161" TargetMode="External"/><Relationship Id="rId3" Type="http://schemas.openxmlformats.org/officeDocument/2006/relationships/image" Target="../media/image32.jpeg"/><Relationship Id="rId7" Type="http://schemas.openxmlformats.org/officeDocument/2006/relationships/image" Target="../media/image34.jpeg"/><Relationship Id="rId12" Type="http://schemas.openxmlformats.org/officeDocument/2006/relationships/image" Target="../media/image37.jpeg"/><Relationship Id="rId2" Type="http://schemas.openxmlformats.org/officeDocument/2006/relationships/hyperlink" Target="http://www.google.com.br/url?sa=i&amp;rct=j&amp;q=&amp;esrc=s&amp;frm=1&amp;source=images&amp;cd=&amp;cad=rja&amp;docid=EBWp4qsl8e_iPM&amp;tbnid=OiE_e3ysOAtA_M:&amp;ved=0CAUQjRw&amp;url=http://cinema10.com.br/filme/o-renascimento-do-parto&amp;ei=-7MfUozWGpj54APGhoG4Aw&amp;bvm=bv.51495398,d.cWc&amp;psig=AFQjCNGy2lCpb8WM1VqtQy4Pu9XFsNqBlw&amp;ust=1377895754533161" TargetMode="External"/><Relationship Id="rId1" Type="http://schemas.openxmlformats.org/officeDocument/2006/relationships/slideLayout" Target="../slideLayouts/slideLayout7.xml"/><Relationship Id="rId6" Type="http://schemas.openxmlformats.org/officeDocument/2006/relationships/hyperlink" Target="http://www.google.com.br/url?sa=i&amp;rct=j&amp;q=&amp;esrc=s&amp;frm=1&amp;source=images&amp;cd=&amp;cad=rja&amp;docid=BFzX56M0Dmh_5M&amp;tbnid=IRPG97cx_ZesQM:&amp;ved=0CAUQjRw&amp;url=http://cinema.uol.com.br/album/2013/08/08/o-renascimento-do-parto-2013.htm&amp;ei=XLQfUqLiGLXi4AO_3ICgAg&amp;bvm=bv.51495398,d.cWc&amp;psig=AFQjCNGy2lCpb8WM1VqtQy4Pu9XFsNqBlw&amp;ust=1377895754533161" TargetMode="External"/><Relationship Id="rId11" Type="http://schemas.openxmlformats.org/officeDocument/2006/relationships/image" Target="../media/image36.jpeg"/><Relationship Id="rId5" Type="http://schemas.openxmlformats.org/officeDocument/2006/relationships/image" Target="../media/image33.png"/><Relationship Id="rId10" Type="http://schemas.openxmlformats.org/officeDocument/2006/relationships/hyperlink" Target="http://www.google.com.br/url?sa=i&amp;rct=j&amp;q=&amp;esrc=s&amp;frm=1&amp;source=images&amp;cd=&amp;cad=rja&amp;docid=BFzX56M0Dmh_5M&amp;tbnid=BXPiOq_VUf8YYM:&amp;ved=0CAUQjRw&amp;url=http://cinema.uol.com.br/album/2013/08/08/o-renascimento-do-parto-2013.htm&amp;ei=qrQfUr6tGrHI4APO1YCgBg&amp;bvm=bv.51495398,d.cWc&amp;psig=AFQjCNGy2lCpb8WM1VqtQy4Pu9XFsNqBlw&amp;ust=1377895754533161" TargetMode="External"/><Relationship Id="rId4" Type="http://schemas.openxmlformats.org/officeDocument/2006/relationships/hyperlink" Target="http://www.google.com.br/url?sa=i&amp;rct=j&amp;q=&amp;esrc=s&amp;frm=1&amp;source=images&amp;cd=&amp;cad=rja&amp;docid=G_6Wz87B27-ZTM&amp;tbnid=Fc0qwW6PsAzgjM:&amp;ved=0CAUQjRw&amp;url=http://vilamamifera.com/orenascimentodoparto/tag/benfeitoria/&amp;ei=H7QfUqbgNs3E4AP87oE4&amp;bvm=bv.51495398,d.cWc&amp;psig=AFQjCNGy2lCpb8WM1VqtQy4Pu9XFsNqBlw&amp;ust=1377895754533161" TargetMode="External"/><Relationship Id="rId9" Type="http://schemas.openxmlformats.org/officeDocument/2006/relationships/image" Target="../media/image35.jpeg"/><Relationship Id="rId14" Type="http://schemas.openxmlformats.org/officeDocument/2006/relationships/image" Target="../media/image38.jpe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0.wmf"/><Relationship Id="rId4" Type="http://schemas.openxmlformats.org/officeDocument/2006/relationships/oleObject" Target="../embeddings/Documento_do_Microsoft_Word_97_-_20031.doc"/></Relationships>
</file>

<file path=ppt/slides/_rels/slide3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5.w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77.jpeg"/></Relationships>
</file>

<file path=ppt/slides/_rels/slide4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 Id="rId6" Type="http://schemas.openxmlformats.org/officeDocument/2006/relationships/image" Target="../media/image84.jpeg"/><Relationship Id="rId5" Type="http://schemas.openxmlformats.org/officeDocument/2006/relationships/image" Target="../media/image83.jpeg"/><Relationship Id="rId4" Type="http://schemas.openxmlformats.org/officeDocument/2006/relationships/image" Target="../media/image82.jpeg"/></Relationships>
</file>

<file path=ppt/slides/_rels/slide4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 Id="rId5" Type="http://schemas.openxmlformats.org/officeDocument/2006/relationships/image" Target="../media/image88.jpeg"/><Relationship Id="rId4" Type="http://schemas.openxmlformats.org/officeDocument/2006/relationships/image" Target="../media/image87.png"/></Relationships>
</file>

<file path=ppt/slides/_rels/slide44.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 Id="rId5" Type="http://schemas.openxmlformats.org/officeDocument/2006/relationships/image" Target="../media/image92.jpeg"/><Relationship Id="rId4" Type="http://schemas.openxmlformats.org/officeDocument/2006/relationships/image" Target="../media/image91.jpeg"/></Relationships>
</file>

<file path=ppt/slides/_rels/slide45.xml.rels><?xml version="1.0" encoding="UTF-8" standalone="yes"?>
<Relationships xmlns="http://schemas.openxmlformats.org/package/2006/relationships"><Relationship Id="rId3" Type="http://schemas.openxmlformats.org/officeDocument/2006/relationships/image" Target="../media/image93.jpeg"/><Relationship Id="rId7" Type="http://schemas.openxmlformats.org/officeDocument/2006/relationships/image" Target="../media/image97.jpe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jpeg"/></Relationships>
</file>

<file path=ppt/slides/_rels/slide4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04.wmf"/><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2.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png"/></Relationships>
</file>

<file path=ppt/slides/_rels/slide5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5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7.xml"/><Relationship Id="rId5" Type="http://schemas.openxmlformats.org/officeDocument/2006/relationships/image" Target="../media/image117.png"/><Relationship Id="rId4" Type="http://schemas.openxmlformats.org/officeDocument/2006/relationships/image" Target="../media/image116.png"/></Relationships>
</file>

<file path=ppt/slides/_rels/slide54.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7.xml"/><Relationship Id="rId4" Type="http://schemas.openxmlformats.org/officeDocument/2006/relationships/image" Target="../media/image129.jpeg"/></Relationships>
</file>

<file path=ppt/slides/_rels/slide6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32.wmf"/><Relationship Id="rId2" Type="http://schemas.openxmlformats.org/officeDocument/2006/relationships/image" Target="../media/image131.wmf"/><Relationship Id="rId1" Type="http://schemas.openxmlformats.org/officeDocument/2006/relationships/slideLayout" Target="../slideLayouts/slideLayout2.xml"/><Relationship Id="rId4" Type="http://schemas.openxmlformats.org/officeDocument/2006/relationships/image" Target="../media/image133.wmf"/></Relationships>
</file>

<file path=ppt/slides/_rels/slide66.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2.xml"/><Relationship Id="rId5" Type="http://schemas.openxmlformats.org/officeDocument/2006/relationships/image" Target="../media/image137.png"/><Relationship Id="rId4" Type="http://schemas.openxmlformats.org/officeDocument/2006/relationships/image" Target="../media/image136.png"/></Relationships>
</file>

<file path=ppt/slides/_rels/slide71.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5.xml"/></Relationships>
</file>

<file path=ppt/slides/_rels/slide74.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png"/><Relationship Id="rId1" Type="http://schemas.openxmlformats.org/officeDocument/2006/relationships/slideLayout" Target="../slideLayouts/slideLayout2.xml"/><Relationship Id="rId5" Type="http://schemas.openxmlformats.org/officeDocument/2006/relationships/image" Target="../media/image144.jpeg"/><Relationship Id="rId4" Type="http://schemas.openxmlformats.org/officeDocument/2006/relationships/image" Target="../media/image143.jpeg"/></Relationships>
</file>

<file path=ppt/slides/_rels/slide75.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145.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 Id="rId5" Type="http://schemas.openxmlformats.org/officeDocument/2006/relationships/image" Target="../media/image150.png"/><Relationship Id="rId4" Type="http://schemas.openxmlformats.org/officeDocument/2006/relationships/image" Target="../media/image149.png"/></Relationships>
</file>

<file path=ppt/slides/_rels/slide77.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 Id="rId5" Type="http://schemas.openxmlformats.org/officeDocument/2006/relationships/image" Target="../media/image150.png"/><Relationship Id="rId4" Type="http://schemas.openxmlformats.org/officeDocument/2006/relationships/image" Target="../media/image149.png"/></Relationships>
</file>

<file path=ppt/slides/_rels/slide78.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hyperlink" Target="Dar%20a%20luz.wmv" TargetMode="External"/><Relationship Id="rId2" Type="http://schemas.openxmlformats.org/officeDocument/2006/relationships/image" Target="../media/image153.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png"/><Relationship Id="rId1" Type="http://schemas.openxmlformats.org/officeDocument/2006/relationships/slideLayout" Target="../slideLayouts/slideLayout7.xml"/><Relationship Id="rId4" Type="http://schemas.openxmlformats.org/officeDocument/2006/relationships/image" Target="../media/image156.png"/></Relationships>
</file>

<file path=ppt/slides/_rels/slide83.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4.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image" Target="../media/image165.png"/><Relationship Id="rId7" Type="http://schemas.openxmlformats.org/officeDocument/2006/relationships/image" Target="../media/image169.pn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91.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2.xml"/><Relationship Id="rId5" Type="http://schemas.openxmlformats.org/officeDocument/2006/relationships/image" Target="../media/image177.png"/><Relationship Id="rId4" Type="http://schemas.openxmlformats.org/officeDocument/2006/relationships/image" Target="../media/image176.png"/></Relationships>
</file>

<file path=ppt/slides/_rels/slide96.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178.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81.wmf"/><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wmf"/><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184.wmf"/><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8" Type="http://schemas.openxmlformats.org/officeDocument/2006/relationships/image" Target="../media/image190.jpeg"/><Relationship Id="rId3" Type="http://schemas.openxmlformats.org/officeDocument/2006/relationships/image" Target="../media/image185.jpeg"/><Relationship Id="rId7" Type="http://schemas.openxmlformats.org/officeDocument/2006/relationships/image" Target="../media/image189.wm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8.wmf"/><Relationship Id="rId5" Type="http://schemas.openxmlformats.org/officeDocument/2006/relationships/image" Target="../media/image187.wmf"/><Relationship Id="rId4" Type="http://schemas.openxmlformats.org/officeDocument/2006/relationships/image" Target="../media/image186.wmf"/></Relationships>
</file>

<file path=ppt/slides/_rels/slide103.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1.png"/><Relationship Id="rId1" Type="http://schemas.openxmlformats.org/officeDocument/2006/relationships/slideLayout" Target="../slideLayouts/slideLayout2.xml"/><Relationship Id="rId4" Type="http://schemas.openxmlformats.org/officeDocument/2006/relationships/image" Target="../media/image193.jpeg"/></Relationships>
</file>

<file path=ppt/slides/_rels/slide104.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image" Target="../media/image196.png"/><Relationship Id="rId1" Type="http://schemas.openxmlformats.org/officeDocument/2006/relationships/slideLayout" Target="../slideLayouts/slideLayout7.xml"/><Relationship Id="rId6" Type="http://schemas.openxmlformats.org/officeDocument/2006/relationships/image" Target="../media/image200.png"/><Relationship Id="rId5" Type="http://schemas.openxmlformats.org/officeDocument/2006/relationships/image" Target="../media/image199.png"/><Relationship Id="rId4" Type="http://schemas.openxmlformats.org/officeDocument/2006/relationships/image" Target="../media/image198.png"/></Relationships>
</file>

<file path=ppt/slides/_rels/slide106.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image" Target="../media/image201.png"/><Relationship Id="rId1" Type="http://schemas.openxmlformats.org/officeDocument/2006/relationships/slideLayout" Target="../slideLayouts/slideLayout7.xml"/><Relationship Id="rId4" Type="http://schemas.openxmlformats.org/officeDocument/2006/relationships/image" Target="../media/image203.png"/></Relationships>
</file>

<file path=ppt/slides/_rels/slide107.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108.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04.png"/><Relationship Id="rId1" Type="http://schemas.openxmlformats.org/officeDocument/2006/relationships/slideLayout" Target="../slideLayouts/slideLayout2.xml"/><Relationship Id="rId4" Type="http://schemas.openxmlformats.org/officeDocument/2006/relationships/image" Target="../media/image206.png"/></Relationships>
</file>

<file path=ppt/slides/_rels/slide109.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207.png"/><Relationship Id="rId1" Type="http://schemas.openxmlformats.org/officeDocument/2006/relationships/slideLayout" Target="../slideLayouts/slideLayout2.xml"/><Relationship Id="rId6" Type="http://schemas.openxmlformats.org/officeDocument/2006/relationships/image" Target="../media/image211.png"/><Relationship Id="rId5" Type="http://schemas.openxmlformats.org/officeDocument/2006/relationships/image" Target="../media/image210.png"/><Relationship Id="rId4" Type="http://schemas.openxmlformats.org/officeDocument/2006/relationships/image" Target="../media/image209.png"/></Relationships>
</file>

<file path=ppt/slides/_rels/slide110.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image" Target="../media/image213.jpeg"/><Relationship Id="rId1" Type="http://schemas.openxmlformats.org/officeDocument/2006/relationships/slideLayout" Target="../slideLayouts/slideLayout2.xml"/><Relationship Id="rId4" Type="http://schemas.openxmlformats.org/officeDocument/2006/relationships/image" Target="../media/image215.jpeg"/></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image" Target="../media/image216.jpeg"/><Relationship Id="rId1" Type="http://schemas.openxmlformats.org/officeDocument/2006/relationships/slideLayout" Target="../slideLayouts/slideLayout2.xml"/><Relationship Id="rId4" Type="http://schemas.openxmlformats.org/officeDocument/2006/relationships/image" Target="../media/image218.jpeg"/></Relationships>
</file>

<file path=ppt/slides/_rels/slide115.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image" Target="../media/image219.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image" Target="../media/image221.jpe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3" Type="http://schemas.openxmlformats.org/officeDocument/2006/relationships/image" Target="../media/image224.jpeg"/><Relationship Id="rId2" Type="http://schemas.openxmlformats.org/officeDocument/2006/relationships/image" Target="../media/image223.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27.png"/><Relationship Id="rId4" Type="http://schemas.openxmlformats.org/officeDocument/2006/relationships/image" Target="../media/image226.png"/></Relationships>
</file>

<file path=ppt/slides/_rels/slide119.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0.png"/></Relationships>
</file>

<file path=ppt/slides/_rels/slide121.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33.jpeg"/><Relationship Id="rId4" Type="http://schemas.openxmlformats.org/officeDocument/2006/relationships/image" Target="../media/image232.png"/></Relationships>
</file>

<file path=ppt/slides/_rels/slide122.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36.png"/><Relationship Id="rId4" Type="http://schemas.openxmlformats.org/officeDocument/2006/relationships/image" Target="../media/image235.png"/></Relationships>
</file>

<file path=ppt/slides/_rels/slide123.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40.png"/><Relationship Id="rId5" Type="http://schemas.openxmlformats.org/officeDocument/2006/relationships/image" Target="../media/image239.png"/><Relationship Id="rId4" Type="http://schemas.openxmlformats.org/officeDocument/2006/relationships/image" Target="../media/image238.png"/></Relationships>
</file>

<file path=ppt/slides/_rels/slide124.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image" Target="../media/image152.png"/><Relationship Id="rId1" Type="http://schemas.openxmlformats.org/officeDocument/2006/relationships/slideLayout" Target="../slideLayouts/slideLayout7.xml"/><Relationship Id="rId5" Type="http://schemas.openxmlformats.org/officeDocument/2006/relationships/image" Target="../media/image243.jpeg"/><Relationship Id="rId4" Type="http://schemas.openxmlformats.org/officeDocument/2006/relationships/image" Target="../media/image242.jpeg"/></Relationships>
</file>

<file path=ppt/slides/_rels/slide125.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image" Target="../media/image244.jpeg"/><Relationship Id="rId1" Type="http://schemas.openxmlformats.org/officeDocument/2006/relationships/slideLayout" Target="../slideLayouts/slideLayout7.xml"/><Relationship Id="rId6" Type="http://schemas.openxmlformats.org/officeDocument/2006/relationships/image" Target="../media/image248.png"/><Relationship Id="rId5" Type="http://schemas.openxmlformats.org/officeDocument/2006/relationships/image" Target="../media/image247.jpeg"/><Relationship Id="rId4" Type="http://schemas.openxmlformats.org/officeDocument/2006/relationships/image" Target="../media/image246.jpeg"/></Relationships>
</file>

<file path=ppt/slides/_rels/slide126.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9.png"/><Relationship Id="rId1" Type="http://schemas.openxmlformats.org/officeDocument/2006/relationships/slideLayout" Target="../slideLayouts/slideLayout2.xml"/><Relationship Id="rId4" Type="http://schemas.openxmlformats.org/officeDocument/2006/relationships/image" Target="../media/image251.png"/></Relationships>
</file>

<file path=ppt/slides/_rels/slide127.xml.rels><?xml version="1.0" encoding="UTF-8" standalone="yes"?>
<Relationships xmlns="http://schemas.openxmlformats.org/package/2006/relationships"><Relationship Id="rId2" Type="http://schemas.openxmlformats.org/officeDocument/2006/relationships/image" Target="../media/image252.jpe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image" Target="../media/image253.jpe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255.jpeg"/><Relationship Id="rId2" Type="http://schemas.openxmlformats.org/officeDocument/2006/relationships/image" Target="../media/image254.jpeg"/><Relationship Id="rId1" Type="http://schemas.openxmlformats.org/officeDocument/2006/relationships/slideLayout" Target="../slideLayouts/slideLayout13.xml"/><Relationship Id="rId4" Type="http://schemas.openxmlformats.org/officeDocument/2006/relationships/image" Target="../media/image256.jpeg"/></Relationships>
</file>

<file path=ppt/slides/_rels/slide130.xml.rels><?xml version="1.0" encoding="UTF-8" standalone="yes"?>
<Relationships xmlns="http://schemas.openxmlformats.org/package/2006/relationships"><Relationship Id="rId3" Type="http://schemas.openxmlformats.org/officeDocument/2006/relationships/image" Target="../media/image258.jpeg"/><Relationship Id="rId2" Type="http://schemas.openxmlformats.org/officeDocument/2006/relationships/image" Target="../media/image257.jpeg"/><Relationship Id="rId1" Type="http://schemas.openxmlformats.org/officeDocument/2006/relationships/slideLayout" Target="../slideLayouts/slideLayout13.xml"/><Relationship Id="rId6" Type="http://schemas.openxmlformats.org/officeDocument/2006/relationships/image" Target="../media/image261.jpeg"/><Relationship Id="rId5" Type="http://schemas.openxmlformats.org/officeDocument/2006/relationships/image" Target="../media/image260.jpeg"/><Relationship Id="rId4" Type="http://schemas.openxmlformats.org/officeDocument/2006/relationships/image" Target="../media/image259.jpeg"/></Relationships>
</file>

<file path=ppt/slides/_rels/slide131.xml.rels><?xml version="1.0" encoding="UTF-8" standalone="yes"?>
<Relationships xmlns="http://schemas.openxmlformats.org/package/2006/relationships"><Relationship Id="rId3" Type="http://schemas.openxmlformats.org/officeDocument/2006/relationships/image" Target="../media/image26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264.jpeg"/><Relationship Id="rId2" Type="http://schemas.openxmlformats.org/officeDocument/2006/relationships/image" Target="../media/image263.wmf"/><Relationship Id="rId1" Type="http://schemas.openxmlformats.org/officeDocument/2006/relationships/slideLayout" Target="../slideLayouts/slideLayout2.xml"/><Relationship Id="rId4" Type="http://schemas.openxmlformats.org/officeDocument/2006/relationships/image" Target="../media/image265.jpeg"/></Relationships>
</file>

<file path=ppt/slides/_rels/slide135.xml.rels><?xml version="1.0" encoding="UTF-8" standalone="yes"?>
<Relationships xmlns="http://schemas.openxmlformats.org/package/2006/relationships"><Relationship Id="rId3" Type="http://schemas.openxmlformats.org/officeDocument/2006/relationships/image" Target="../media/image266.jpeg"/><Relationship Id="rId2" Type="http://schemas.openxmlformats.org/officeDocument/2006/relationships/image" Target="../media/image263.wmf"/><Relationship Id="rId1" Type="http://schemas.openxmlformats.org/officeDocument/2006/relationships/slideLayout" Target="../slideLayouts/slideLayout2.xml"/><Relationship Id="rId5" Type="http://schemas.openxmlformats.org/officeDocument/2006/relationships/image" Target="../media/image268.jpeg"/><Relationship Id="rId4" Type="http://schemas.openxmlformats.org/officeDocument/2006/relationships/image" Target="../media/image267.jpeg"/></Relationships>
</file>

<file path=ppt/slides/_rels/slide136.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263.wmf"/><Relationship Id="rId1" Type="http://schemas.openxmlformats.org/officeDocument/2006/relationships/slideLayout" Target="../slideLayouts/slideLayout2.xml"/><Relationship Id="rId4" Type="http://schemas.openxmlformats.org/officeDocument/2006/relationships/image" Target="../media/image270.jpeg"/></Relationships>
</file>

<file path=ppt/slides/_rels/slide137.xml.rels><?xml version="1.0" encoding="UTF-8" standalone="yes"?>
<Relationships xmlns="http://schemas.openxmlformats.org/package/2006/relationships"><Relationship Id="rId3" Type="http://schemas.openxmlformats.org/officeDocument/2006/relationships/image" Target="../media/image263.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71.emf"/><Relationship Id="rId5" Type="http://schemas.openxmlformats.org/officeDocument/2006/relationships/package" Target="../embeddings/Planilha_do_Microsoft_Excel1.xlsx"/><Relationship Id="rId4" Type="http://schemas.openxmlformats.org/officeDocument/2006/relationships/oleObject" Target="../embeddings/oleObject2.bin"/></Relationships>
</file>

<file path=ppt/slides/_rels/slide13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272.emf"/><Relationship Id="rId4" Type="http://schemas.openxmlformats.org/officeDocument/2006/relationships/oleObject" Target="../embeddings/Planilha_do_Microsoft_Excel_97-20032.xls"/></Relationships>
</file>

<file path=ppt/slides/_rels/slide139.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image" Target="../media/image273.png"/><Relationship Id="rId1" Type="http://schemas.openxmlformats.org/officeDocument/2006/relationships/slideLayout" Target="../slideLayouts/slideLayout2.xml"/><Relationship Id="rId6" Type="http://schemas.openxmlformats.org/officeDocument/2006/relationships/image" Target="../media/image277.png"/><Relationship Id="rId5" Type="http://schemas.openxmlformats.org/officeDocument/2006/relationships/image" Target="../media/image276.png"/><Relationship Id="rId4" Type="http://schemas.openxmlformats.org/officeDocument/2006/relationships/image" Target="../media/image275.png"/></Relationships>
</file>

<file path=ppt/slides/_rels/slide140.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6.png"/><Relationship Id="rId1" Type="http://schemas.openxmlformats.org/officeDocument/2006/relationships/slideLayout" Target="../slideLayouts/slideLayout2.xml"/><Relationship Id="rId4" Type="http://schemas.openxmlformats.org/officeDocument/2006/relationships/image" Target="../media/image279.png"/></Relationships>
</file>

<file path=ppt/slides/_rels/slide141.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2.xml"/><Relationship Id="rId4" Type="http://schemas.openxmlformats.org/officeDocument/2006/relationships/image" Target="../media/image282.pn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2.xml"/><Relationship Id="rId4" Type="http://schemas.openxmlformats.org/officeDocument/2006/relationships/image" Target="../media/image282.png"/></Relationships>
</file>

<file path=ppt/slides/_rels/slide144.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280.png"/><Relationship Id="rId1" Type="http://schemas.openxmlformats.org/officeDocument/2006/relationships/slideLayout" Target="../slideLayouts/slideLayout2.xml"/><Relationship Id="rId6" Type="http://schemas.openxmlformats.org/officeDocument/2006/relationships/image" Target="../media/image284.png"/><Relationship Id="rId5" Type="http://schemas.openxmlformats.org/officeDocument/2006/relationships/image" Target="../media/image283.png"/><Relationship Id="rId4" Type="http://schemas.openxmlformats.org/officeDocument/2006/relationships/image" Target="../media/image282.png"/></Relationships>
</file>

<file path=ppt/slides/_rels/slide145.xml.rels><?xml version="1.0" encoding="UTF-8" standalone="yes"?>
<Relationships xmlns="http://schemas.openxmlformats.org/package/2006/relationships"><Relationship Id="rId2" Type="http://schemas.openxmlformats.org/officeDocument/2006/relationships/image" Target="../media/image285.png"/><Relationship Id="rId1" Type="http://schemas.openxmlformats.org/officeDocument/2006/relationships/slideLayout" Target="../slideLayouts/slideLayout13.xml"/></Relationships>
</file>

<file path=ppt/slides/_rels/slide146.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image" Target="../media/image286.jpeg"/><Relationship Id="rId1" Type="http://schemas.openxmlformats.org/officeDocument/2006/relationships/slideLayout" Target="../slideLayouts/slideLayout7.xml"/><Relationship Id="rId4" Type="http://schemas.openxmlformats.org/officeDocument/2006/relationships/image" Target="../media/image288.jpeg"/></Relationships>
</file>

<file path=ppt/slides/_rels/slide147.xml.rels><?xml version="1.0" encoding="UTF-8" standalone="yes"?>
<Relationships xmlns="http://schemas.openxmlformats.org/package/2006/relationships"><Relationship Id="rId3" Type="http://schemas.openxmlformats.org/officeDocument/2006/relationships/image" Target="../media/image290.jpeg"/><Relationship Id="rId2" Type="http://schemas.openxmlformats.org/officeDocument/2006/relationships/image" Target="../media/image289.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292.jpeg"/><Relationship Id="rId2" Type="http://schemas.openxmlformats.org/officeDocument/2006/relationships/image" Target="../media/image291.jpeg"/><Relationship Id="rId1" Type="http://schemas.openxmlformats.org/officeDocument/2006/relationships/slideLayout" Target="../slideLayouts/slideLayout2.xml"/><Relationship Id="rId4" Type="http://schemas.openxmlformats.org/officeDocument/2006/relationships/image" Target="../media/image293.png"/></Relationships>
</file>

<file path=ppt/slides/_rels/slide149.xml.rels><?xml version="1.0" encoding="UTF-8" standalone="yes"?>
<Relationships xmlns="http://schemas.openxmlformats.org/package/2006/relationships"><Relationship Id="rId2" Type="http://schemas.openxmlformats.org/officeDocument/2006/relationships/image" Target="../media/image294.gif"/><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296.png"/><Relationship Id="rId2" Type="http://schemas.openxmlformats.org/officeDocument/2006/relationships/image" Target="../media/image295.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298.png"/><Relationship Id="rId2" Type="http://schemas.openxmlformats.org/officeDocument/2006/relationships/image" Target="../media/image297.emf"/><Relationship Id="rId1" Type="http://schemas.openxmlformats.org/officeDocument/2006/relationships/slideLayout" Target="../slideLayouts/slideLayout7.xml"/><Relationship Id="rId5" Type="http://schemas.openxmlformats.org/officeDocument/2006/relationships/image" Target="../media/image300.png"/><Relationship Id="rId4" Type="http://schemas.openxmlformats.org/officeDocument/2006/relationships/image" Target="../media/image299.png"/></Relationships>
</file>

<file path=ppt/slides/_rels/slide152.xml.rels><?xml version="1.0" encoding="UTF-8" standalone="yes"?>
<Relationships xmlns="http://schemas.openxmlformats.org/package/2006/relationships"><Relationship Id="rId2" Type="http://schemas.openxmlformats.org/officeDocument/2006/relationships/image" Target="../media/image301.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30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image" Target="../media/image303.png"/><Relationship Id="rId1" Type="http://schemas.openxmlformats.org/officeDocument/2006/relationships/slideLayout" Target="../slideLayouts/slideLayout7.xml"/><Relationship Id="rId5" Type="http://schemas.openxmlformats.org/officeDocument/2006/relationships/image" Target="../media/image306.png"/><Relationship Id="rId4" Type="http://schemas.openxmlformats.org/officeDocument/2006/relationships/image" Target="../media/image305.png"/></Relationships>
</file>

<file path=ppt/slides/_rels/slide155.xml.rels><?xml version="1.0" encoding="UTF-8" standalone="yes"?>
<Relationships xmlns="http://schemas.openxmlformats.org/package/2006/relationships"><Relationship Id="rId3" Type="http://schemas.openxmlformats.org/officeDocument/2006/relationships/image" Target="../media/image308.png"/><Relationship Id="rId2" Type="http://schemas.openxmlformats.org/officeDocument/2006/relationships/image" Target="../media/image307.pn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310.jpeg"/><Relationship Id="rId2" Type="http://schemas.openxmlformats.org/officeDocument/2006/relationships/image" Target="../media/image309.jpe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3" Type="http://schemas.openxmlformats.org/officeDocument/2006/relationships/image" Target="../media/image312.jpeg"/><Relationship Id="rId2" Type="http://schemas.openxmlformats.org/officeDocument/2006/relationships/image" Target="../media/image311.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314.jpeg"/><Relationship Id="rId2" Type="http://schemas.openxmlformats.org/officeDocument/2006/relationships/image" Target="../media/image313.jpe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image" Target="../media/image315.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318.png"/><Relationship Id="rId7" Type="http://schemas.openxmlformats.org/officeDocument/2006/relationships/image" Target="../media/image322.jpeg"/><Relationship Id="rId2" Type="http://schemas.openxmlformats.org/officeDocument/2006/relationships/image" Target="../media/image317.png"/><Relationship Id="rId1" Type="http://schemas.openxmlformats.org/officeDocument/2006/relationships/slideLayout" Target="../slideLayouts/slideLayout7.xml"/><Relationship Id="rId6" Type="http://schemas.openxmlformats.org/officeDocument/2006/relationships/image" Target="../media/image321.png"/><Relationship Id="rId5" Type="http://schemas.openxmlformats.org/officeDocument/2006/relationships/image" Target="../media/image320.png"/><Relationship Id="rId4" Type="http://schemas.openxmlformats.org/officeDocument/2006/relationships/image" Target="../media/image319.png"/></Relationships>
</file>

<file path=ppt/slides/_rels/slide161.xml.rels><?xml version="1.0" encoding="UTF-8" standalone="yes"?>
<Relationships xmlns="http://schemas.openxmlformats.org/package/2006/relationships"><Relationship Id="rId2" Type="http://schemas.openxmlformats.org/officeDocument/2006/relationships/image" Target="../media/image323.jpe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3" Type="http://schemas.openxmlformats.org/officeDocument/2006/relationships/image" Target="../media/image325.jpeg"/><Relationship Id="rId2" Type="http://schemas.openxmlformats.org/officeDocument/2006/relationships/image" Target="../media/image324.jpe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3" Type="http://schemas.openxmlformats.org/officeDocument/2006/relationships/image" Target="../media/image327.jpeg"/><Relationship Id="rId2" Type="http://schemas.openxmlformats.org/officeDocument/2006/relationships/image" Target="../media/image326.jpeg"/><Relationship Id="rId1" Type="http://schemas.openxmlformats.org/officeDocument/2006/relationships/slideLayout" Target="../slideLayouts/slideLayout7.xml"/><Relationship Id="rId4" Type="http://schemas.openxmlformats.org/officeDocument/2006/relationships/image" Target="../media/image328.jpeg"/></Relationships>
</file>

<file path=ppt/slides/_rels/slide165.xml.rels><?xml version="1.0" encoding="UTF-8" standalone="yes"?>
<Relationships xmlns="http://schemas.openxmlformats.org/package/2006/relationships"><Relationship Id="rId3" Type="http://schemas.openxmlformats.org/officeDocument/2006/relationships/image" Target="../media/image330.jpeg"/><Relationship Id="rId2" Type="http://schemas.openxmlformats.org/officeDocument/2006/relationships/image" Target="../media/image329.jpeg"/><Relationship Id="rId1" Type="http://schemas.openxmlformats.org/officeDocument/2006/relationships/slideLayout" Target="../slideLayouts/slideLayout7.xml"/><Relationship Id="rId5" Type="http://schemas.openxmlformats.org/officeDocument/2006/relationships/image" Target="../media/image332.jpeg"/><Relationship Id="rId4" Type="http://schemas.openxmlformats.org/officeDocument/2006/relationships/image" Target="../media/image331.jpeg"/></Relationships>
</file>

<file path=ppt/slides/_rels/slide166.xml.rels><?xml version="1.0" encoding="UTF-8" standalone="yes"?>
<Relationships xmlns="http://schemas.openxmlformats.org/package/2006/relationships"><Relationship Id="rId2" Type="http://schemas.openxmlformats.org/officeDocument/2006/relationships/image" Target="../media/image333.jpe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334.emf"/></Relationships>
</file>

<file path=ppt/slides/_rels/slide168.xml.rels><?xml version="1.0" encoding="UTF-8" standalone="yes"?>
<Relationships xmlns="http://schemas.openxmlformats.org/package/2006/relationships"><Relationship Id="rId3" Type="http://schemas.openxmlformats.org/officeDocument/2006/relationships/image" Target="../media/image336.wmf"/><Relationship Id="rId2" Type="http://schemas.openxmlformats.org/officeDocument/2006/relationships/image" Target="../media/image335.wmf"/><Relationship Id="rId1" Type="http://schemas.openxmlformats.org/officeDocument/2006/relationships/slideLayout" Target="../slideLayouts/slideLayout2.xml"/><Relationship Id="rId6" Type="http://schemas.openxmlformats.org/officeDocument/2006/relationships/image" Target="../media/image339.jpeg"/><Relationship Id="rId5" Type="http://schemas.openxmlformats.org/officeDocument/2006/relationships/image" Target="../media/image338.jpeg"/><Relationship Id="rId4" Type="http://schemas.openxmlformats.org/officeDocument/2006/relationships/image" Target="../media/image337.jpeg"/></Relationships>
</file>

<file path=ppt/slides/_rels/slide169.xml.rels><?xml version="1.0" encoding="UTF-8" standalone="yes"?>
<Relationships xmlns="http://schemas.openxmlformats.org/package/2006/relationships"><Relationship Id="rId8" Type="http://schemas.openxmlformats.org/officeDocument/2006/relationships/image" Target="../media/image346.jpeg"/><Relationship Id="rId3" Type="http://schemas.openxmlformats.org/officeDocument/2006/relationships/image" Target="../media/image341.jpeg"/><Relationship Id="rId7" Type="http://schemas.openxmlformats.org/officeDocument/2006/relationships/image" Target="../media/image345.jpeg"/><Relationship Id="rId2" Type="http://schemas.openxmlformats.org/officeDocument/2006/relationships/image" Target="../media/image340.jpeg"/><Relationship Id="rId1" Type="http://schemas.openxmlformats.org/officeDocument/2006/relationships/slideLayout" Target="../slideLayouts/slideLayout2.xml"/><Relationship Id="rId6" Type="http://schemas.openxmlformats.org/officeDocument/2006/relationships/image" Target="../media/image344.jpeg"/><Relationship Id="rId5" Type="http://schemas.openxmlformats.org/officeDocument/2006/relationships/image" Target="../media/image343.jpeg"/><Relationship Id="rId10" Type="http://schemas.openxmlformats.org/officeDocument/2006/relationships/image" Target="../media/image348.jpeg"/><Relationship Id="rId4" Type="http://schemas.openxmlformats.org/officeDocument/2006/relationships/image" Target="../media/image342.jpeg"/><Relationship Id="rId9" Type="http://schemas.openxmlformats.org/officeDocument/2006/relationships/image" Target="../media/image347.jpeg"/></Relationships>
</file>

<file path=ppt/slides/_rels/slide170.xml.rels><?xml version="1.0" encoding="UTF-8" standalone="yes"?>
<Relationships xmlns="http://schemas.openxmlformats.org/package/2006/relationships"><Relationship Id="rId3" Type="http://schemas.openxmlformats.org/officeDocument/2006/relationships/image" Target="../media/image349.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35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3" Type="http://schemas.openxmlformats.org/officeDocument/2006/relationships/image" Target="../media/image352.jpeg"/><Relationship Id="rId2" Type="http://schemas.openxmlformats.org/officeDocument/2006/relationships/image" Target="../media/image351.jpeg"/><Relationship Id="rId1" Type="http://schemas.openxmlformats.org/officeDocument/2006/relationships/slideLayout" Target="../slideLayouts/slideLayout13.xml"/></Relationships>
</file>

<file path=ppt/slides/_rels/slide173.xml.rels><?xml version="1.0" encoding="UTF-8" standalone="yes"?>
<Relationships xmlns="http://schemas.openxmlformats.org/package/2006/relationships"><Relationship Id="rId2" Type="http://schemas.openxmlformats.org/officeDocument/2006/relationships/image" Target="../media/image353.jpeg"/><Relationship Id="rId1" Type="http://schemas.openxmlformats.org/officeDocument/2006/relationships/slideLayout" Target="../slideLayouts/slideLayout13.xml"/></Relationships>
</file>

<file path=ppt/slides/_rels/slide174.xml.rels><?xml version="1.0" encoding="UTF-8" standalone="yes"?>
<Relationships xmlns="http://schemas.openxmlformats.org/package/2006/relationships"><Relationship Id="rId2" Type="http://schemas.openxmlformats.org/officeDocument/2006/relationships/image" Target="../media/image35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descr="sofia_sofia 010"/>
          <p:cNvPicPr>
            <a:picLocks noChangeAspect="1" noChangeArrowheads="1"/>
          </p:cNvPicPr>
          <p:nvPr/>
        </p:nvPicPr>
        <p:blipFill>
          <a:blip r:embed="rId2" cstate="print"/>
          <a:srcRect/>
          <a:stretch>
            <a:fillRect/>
          </a:stretch>
        </p:blipFill>
        <p:spPr bwMode="auto">
          <a:xfrm>
            <a:off x="-42700" y="-219897"/>
            <a:ext cx="11031283" cy="7801054"/>
          </a:xfrm>
          <a:prstGeom prst="rect">
            <a:avLst/>
          </a:prstGeom>
          <a:noFill/>
          <a:ln w="9525">
            <a:noFill/>
            <a:miter lim="800000"/>
            <a:headEnd/>
            <a:tailEnd/>
          </a:ln>
        </p:spPr>
      </p:pic>
      <p:pic>
        <p:nvPicPr>
          <p:cNvPr id="5123" name="Picture 5" descr="sofia feldman"/>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535506" y="78764"/>
            <a:ext cx="2441288" cy="1219953"/>
          </a:xfrm>
          <a:prstGeom prst="rect">
            <a:avLst/>
          </a:prstGeom>
          <a:noFill/>
          <a:ln w="9525">
            <a:noFill/>
            <a:miter lim="800000"/>
            <a:headEnd/>
            <a:tailEnd/>
          </a:ln>
        </p:spPr>
      </p:pic>
      <p:sp>
        <p:nvSpPr>
          <p:cNvPr id="5124" name="Rectangle 6"/>
          <p:cNvSpPr>
            <a:spLocks noChangeArrowheads="1"/>
          </p:cNvSpPr>
          <p:nvPr/>
        </p:nvSpPr>
        <p:spPr bwMode="auto">
          <a:xfrm>
            <a:off x="0" y="6138085"/>
            <a:ext cx="10974759" cy="1500198"/>
          </a:xfrm>
          <a:prstGeom prst="rect">
            <a:avLst/>
          </a:prstGeom>
          <a:solidFill>
            <a:srgbClr val="008000">
              <a:alpha val="89803"/>
            </a:srgbClr>
          </a:solidFill>
          <a:ln w="9525">
            <a:noFill/>
            <a:miter lim="800000"/>
            <a:headEnd/>
            <a:tailEnd/>
          </a:ln>
        </p:spPr>
        <p:txBody>
          <a:bodyPr lIns="104294" tIns="52147" rIns="104294" bIns="52147"/>
          <a:lstStyle/>
          <a:p>
            <a:pPr algn="ctr"/>
            <a:r>
              <a:rPr lang="en-US" sz="2800" b="1" dirty="0" smtClean="0">
                <a:solidFill>
                  <a:schemeClr val="bg1"/>
                </a:solidFill>
              </a:rPr>
              <a:t>REVENDO MODELOS ASSISTENCIAIS EM OBSTETRÍCIA</a:t>
            </a:r>
          </a:p>
          <a:p>
            <a:pPr algn="ctr"/>
            <a:r>
              <a:rPr lang="en-US" sz="3200" b="1" dirty="0" err="1" smtClean="0">
                <a:solidFill>
                  <a:schemeClr val="bg1"/>
                </a:solidFill>
              </a:rPr>
              <a:t>Experiência</a:t>
            </a:r>
            <a:r>
              <a:rPr lang="en-US" sz="3200" b="1" dirty="0" smtClean="0">
                <a:solidFill>
                  <a:schemeClr val="bg1"/>
                </a:solidFill>
              </a:rPr>
              <a:t> do Hospital Sofia </a:t>
            </a:r>
            <a:r>
              <a:rPr lang="en-US" sz="3200" b="1" dirty="0" smtClean="0">
                <a:solidFill>
                  <a:schemeClr val="bg1"/>
                </a:solidFill>
              </a:rPr>
              <a:t>Feldman</a:t>
            </a:r>
          </a:p>
          <a:p>
            <a:pPr algn="ctr"/>
            <a:r>
              <a:rPr lang="en-US" sz="3200" dirty="0" smtClean="0">
                <a:solidFill>
                  <a:schemeClr val="bg1"/>
                </a:solidFill>
              </a:rPr>
              <a:t>Lucas Barbosa da Silva</a:t>
            </a:r>
            <a:endParaRPr lang="en-US" sz="3200" dirty="0" smtClean="0">
              <a:solidFill>
                <a:schemeClr val="bg1"/>
              </a:solidFill>
            </a:endParaRPr>
          </a:p>
        </p:txBody>
      </p:sp>
      <p:pic>
        <p:nvPicPr>
          <p:cNvPr id="5" name="Picture 7" descr="foto (1) cópia (16)"/>
          <p:cNvPicPr>
            <a:picLocks noChangeAspect="1" noChangeArrowheads="1"/>
          </p:cNvPicPr>
          <p:nvPr/>
        </p:nvPicPr>
        <p:blipFill>
          <a:blip r:embed="rId4" cstate="print"/>
          <a:srcRect/>
          <a:stretch>
            <a:fillRect/>
          </a:stretch>
        </p:blipFill>
        <p:spPr bwMode="auto">
          <a:xfrm>
            <a:off x="0" y="-179809"/>
            <a:ext cx="2881312" cy="1025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ítulo 1"/>
          <p:cNvSpPr>
            <a:spLocks noGrp="1"/>
          </p:cNvSpPr>
          <p:nvPr>
            <p:ph type="title"/>
          </p:nvPr>
        </p:nvSpPr>
        <p:spPr/>
        <p:txBody>
          <a:bodyPr lIns="111748" tIns="55874" rIns="111748" bIns="55874"/>
          <a:lstStyle/>
          <a:p>
            <a:endParaRPr lang="pt-BR" smtClean="0"/>
          </a:p>
        </p:txBody>
      </p:sp>
      <p:pic>
        <p:nvPicPr>
          <p:cNvPr id="7171" name="Picture 2" descr="da_vinci_anatomie"/>
          <p:cNvPicPr>
            <a:picLocks noChangeAspect="1" noChangeArrowheads="1"/>
          </p:cNvPicPr>
          <p:nvPr/>
        </p:nvPicPr>
        <p:blipFill>
          <a:blip r:embed="rId2" cstate="print"/>
          <a:srcRect/>
          <a:stretch>
            <a:fillRect/>
          </a:stretch>
        </p:blipFill>
        <p:spPr bwMode="auto">
          <a:xfrm>
            <a:off x="1" y="0"/>
            <a:ext cx="6315789" cy="7561263"/>
          </a:xfrm>
          <a:prstGeom prst="rect">
            <a:avLst/>
          </a:prstGeom>
          <a:noFill/>
          <a:ln w="9525">
            <a:noFill/>
            <a:miter lim="800000"/>
            <a:headEnd/>
            <a:tailEnd/>
          </a:ln>
        </p:spPr>
      </p:pic>
      <p:sp>
        <p:nvSpPr>
          <p:cNvPr id="5" name="Text Box 3"/>
          <p:cNvSpPr txBox="1">
            <a:spLocks noChangeArrowheads="1"/>
          </p:cNvSpPr>
          <p:nvPr/>
        </p:nvSpPr>
        <p:spPr bwMode="auto">
          <a:xfrm>
            <a:off x="83544" y="323805"/>
            <a:ext cx="6291654" cy="7459466"/>
          </a:xfrm>
          <a:prstGeom prst="rect">
            <a:avLst/>
          </a:prstGeom>
          <a:noFill/>
          <a:ln w="9525">
            <a:noFill/>
            <a:miter lim="800000"/>
            <a:headEnd/>
            <a:tailEnd/>
          </a:ln>
          <a:effectLst/>
        </p:spPr>
        <p:txBody>
          <a:bodyPr lIns="111748" tIns="55874" rIns="111748" bIns="55874">
            <a:spAutoFit/>
          </a:bodyPr>
          <a:lstStyle/>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As verdades humanas são temporais e</a:t>
            </a: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estão sempre sendo motivo de investigação.</a:t>
            </a: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A Ciência não aceita dogmas </a:t>
            </a:r>
            <a:r>
              <a:rPr lang="pt-BR" sz="2900" b="1" dirty="0" smtClean="0">
                <a:solidFill>
                  <a:srgbClr val="FFFF99"/>
                </a:solidFill>
                <a:effectLst>
                  <a:outerShdw blurRad="38100" dist="38100" dir="2700000" algn="tl">
                    <a:srgbClr val="000000"/>
                  </a:outerShdw>
                </a:effectLst>
                <a:latin typeface="Times New Roman" pitchFamily="18" charset="0"/>
              </a:rPr>
              <a:t>mas muito     </a:t>
            </a:r>
            <a:endParaRPr lang="pt-BR" sz="2900" b="1" dirty="0">
              <a:solidFill>
                <a:srgbClr val="FFFF99"/>
              </a:solidFill>
              <a:effectLst>
                <a:outerShdw blurRad="38100" dist="38100" dir="2700000" algn="tl">
                  <a:srgbClr val="000000"/>
                </a:outerShdw>
              </a:effectLst>
              <a:latin typeface="Times New Roman" pitchFamily="18" charset="0"/>
            </a:endParaRP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do que chamamos de “Ciência”,  são </a:t>
            </a: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dogmas arraigados durante gerações em nossa cultura. </a:t>
            </a: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É preciso que surjam, de tempos em tempos, os Livre-Pensadores</a:t>
            </a:r>
          </a:p>
          <a:p>
            <a:pPr algn="ctr">
              <a:lnSpc>
                <a:spcPct val="130000"/>
              </a:lnSpc>
              <a:defRPr/>
            </a:pPr>
            <a:r>
              <a:rPr lang="pt-BR" sz="2900" b="1" dirty="0">
                <a:solidFill>
                  <a:srgbClr val="FFFF99"/>
                </a:solidFill>
                <a:effectLst>
                  <a:outerShdw blurRad="38100" dist="38100" dir="2700000" algn="tl">
                    <a:srgbClr val="000000"/>
                  </a:outerShdw>
                </a:effectLst>
                <a:latin typeface="Times New Roman" pitchFamily="18" charset="0"/>
              </a:rPr>
              <a:t>que contrariem o “status </a:t>
            </a:r>
            <a:r>
              <a:rPr lang="pt-BR" sz="2900" b="1" dirty="0" err="1">
                <a:solidFill>
                  <a:srgbClr val="FFFF99"/>
                </a:solidFill>
                <a:effectLst>
                  <a:outerShdw blurRad="38100" dist="38100" dir="2700000" algn="tl">
                    <a:srgbClr val="000000"/>
                  </a:outerShdw>
                </a:effectLst>
                <a:latin typeface="Times New Roman" pitchFamily="18" charset="0"/>
              </a:rPr>
              <a:t>quo</a:t>
            </a:r>
            <a:r>
              <a:rPr lang="pt-BR" sz="2900" b="1" dirty="0">
                <a:solidFill>
                  <a:srgbClr val="FFFF99"/>
                </a:solidFill>
                <a:effectLst>
                  <a:outerShdw blurRad="38100" dist="38100" dir="2700000" algn="tl">
                    <a:srgbClr val="000000"/>
                  </a:outerShdw>
                </a:effectLst>
                <a:latin typeface="Times New Roman" pitchFamily="18" charset="0"/>
              </a:rPr>
              <a:t>” e proponham mudanças de paradigmas.</a:t>
            </a:r>
          </a:p>
          <a:p>
            <a:pPr algn="ctr">
              <a:defRPr/>
            </a:pPr>
            <a:endParaRPr lang="pt-BR" sz="2900" b="1" dirty="0">
              <a:solidFill>
                <a:srgbClr val="FFFF99"/>
              </a:solidFill>
              <a:effectLst>
                <a:outerShdw blurRad="38100" dist="38100" dir="2700000" algn="tl">
                  <a:srgbClr val="000000"/>
                </a:outerShdw>
              </a:effectLst>
              <a:latin typeface="Times New Roman" pitchFamily="18" charset="0"/>
            </a:endParaRPr>
          </a:p>
        </p:txBody>
      </p:sp>
      <p:pic>
        <p:nvPicPr>
          <p:cNvPr id="7173" name="Picture 3" descr="cochrane"/>
          <p:cNvPicPr>
            <a:picLocks noGrp="1" noChangeAspect="1" noChangeArrowheads="1"/>
          </p:cNvPicPr>
          <p:nvPr>
            <p:ph idx="1"/>
          </p:nvPr>
        </p:nvPicPr>
        <p:blipFill>
          <a:blip r:embed="rId3" cstate="print"/>
          <a:srcRect/>
          <a:stretch>
            <a:fillRect/>
          </a:stretch>
        </p:blipFill>
        <p:spPr>
          <a:xfrm>
            <a:off x="7630187" y="3420591"/>
            <a:ext cx="2394876" cy="2462662"/>
          </a:xfrm>
        </p:spPr>
      </p:pic>
      <p:pic>
        <p:nvPicPr>
          <p:cNvPr id="7174" name="Picture 4"/>
          <p:cNvPicPr>
            <a:picLocks noChangeAspect="1" noChangeArrowheads="1"/>
          </p:cNvPicPr>
          <p:nvPr/>
        </p:nvPicPr>
        <p:blipFill>
          <a:blip r:embed="rId4" cstate="print"/>
          <a:srcRect/>
          <a:stretch>
            <a:fillRect/>
          </a:stretch>
        </p:blipFill>
        <p:spPr bwMode="auto">
          <a:xfrm>
            <a:off x="7695165" y="180231"/>
            <a:ext cx="2162814" cy="2817971"/>
          </a:xfrm>
          <a:prstGeom prst="rect">
            <a:avLst/>
          </a:prstGeom>
          <a:noFill/>
          <a:ln w="9525">
            <a:noFill/>
            <a:miter lim="800000"/>
            <a:headEnd/>
            <a:tailEnd/>
          </a:ln>
        </p:spPr>
      </p:pic>
      <p:sp>
        <p:nvSpPr>
          <p:cNvPr id="7175" name="Text Box 5"/>
          <p:cNvSpPr txBox="1">
            <a:spLocks noChangeArrowheads="1"/>
          </p:cNvSpPr>
          <p:nvPr/>
        </p:nvSpPr>
        <p:spPr bwMode="auto">
          <a:xfrm>
            <a:off x="7815380" y="5868863"/>
            <a:ext cx="2209683" cy="405227"/>
          </a:xfrm>
          <a:prstGeom prst="rect">
            <a:avLst/>
          </a:prstGeom>
          <a:noFill/>
          <a:ln w="9525">
            <a:noFill/>
            <a:miter lim="800000"/>
            <a:headEnd/>
            <a:tailEnd/>
          </a:ln>
        </p:spPr>
        <p:txBody>
          <a:bodyPr wrap="none" lIns="111748" tIns="55874" rIns="111748" bIns="55874">
            <a:spAutoFit/>
          </a:bodyPr>
          <a:lstStyle/>
          <a:p>
            <a:r>
              <a:rPr lang="pt-BR" sz="1900" dirty="0" err="1">
                <a:latin typeface="Arial Rounded MT Bold" pitchFamily="34" charset="0"/>
              </a:rPr>
              <a:t>Archie</a:t>
            </a:r>
            <a:r>
              <a:rPr lang="pt-BR" sz="1900" dirty="0">
                <a:latin typeface="Arial Rounded MT Bold" pitchFamily="34" charset="0"/>
              </a:rPr>
              <a:t> </a:t>
            </a:r>
            <a:r>
              <a:rPr lang="pt-BR" sz="1900" dirty="0" err="1">
                <a:latin typeface="Arial Rounded MT Bold" pitchFamily="34" charset="0"/>
              </a:rPr>
              <a:t>Cochrane</a:t>
            </a:r>
            <a:endParaRPr lang="pt-BR" sz="1900" dirty="0">
              <a:latin typeface="Arial Rounded MT Bold" pitchFamily="34" charset="0"/>
            </a:endParaRPr>
          </a:p>
        </p:txBody>
      </p:sp>
      <p:sp>
        <p:nvSpPr>
          <p:cNvPr id="7176" name="Text Box 6"/>
          <p:cNvSpPr txBox="1">
            <a:spLocks noChangeArrowheads="1"/>
          </p:cNvSpPr>
          <p:nvPr/>
        </p:nvSpPr>
        <p:spPr bwMode="auto">
          <a:xfrm>
            <a:off x="7805518" y="3060551"/>
            <a:ext cx="2052461" cy="405227"/>
          </a:xfrm>
          <a:prstGeom prst="rect">
            <a:avLst/>
          </a:prstGeom>
          <a:noFill/>
          <a:ln w="9525">
            <a:noFill/>
            <a:miter lim="800000"/>
            <a:headEnd/>
            <a:tailEnd/>
          </a:ln>
        </p:spPr>
        <p:txBody>
          <a:bodyPr wrap="none" lIns="111748" tIns="55874" rIns="111748" bIns="55874">
            <a:spAutoFit/>
          </a:bodyPr>
          <a:lstStyle/>
          <a:p>
            <a:r>
              <a:rPr lang="pt-BR" sz="1900" dirty="0">
                <a:latin typeface="Arial Rounded MT Bold" pitchFamily="34" charset="0"/>
              </a:rPr>
              <a:t>David L </a:t>
            </a:r>
            <a:r>
              <a:rPr lang="pt-BR" sz="1900" dirty="0" err="1">
                <a:latin typeface="Arial Rounded MT Bold" pitchFamily="34" charset="0"/>
              </a:rPr>
              <a:t>Sackett</a:t>
            </a:r>
            <a:endParaRPr lang="pt-BR" sz="1900" dirty="0">
              <a:latin typeface="Arial Rounded MT Bold"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167084" y="1102684"/>
            <a:ext cx="7101087" cy="6537343"/>
          </a:xfrm>
          <a:prstGeom prst="rect">
            <a:avLst/>
          </a:prstGeom>
          <a:solidFill>
            <a:schemeClr val="accent1"/>
          </a:solidFill>
          <a:ln w="9525">
            <a:miter lim="800000"/>
            <a:headEnd/>
            <a:tailEnd/>
          </a:ln>
          <a:scene3d>
            <a:camera prst="legacyObliqueTopRight"/>
            <a:lightRig rig="legacyFlat1" dir="t"/>
          </a:scene3d>
          <a:sp3d extrusionH="430200" prstMaterial="legacyMatte">
            <a:bevelT w="13500" h="13500" prst="angle"/>
            <a:bevelB w="13500" h="13500" prst="angle"/>
            <a:extrusionClr>
              <a:schemeClr val="accent1"/>
            </a:extrusionClr>
          </a:sp3d>
        </p:spPr>
        <p:txBody>
          <a:bodyPr lIns="111748" tIns="55874" rIns="111748" bIns="55874">
            <a:flatTx/>
          </a:bodyPr>
          <a:lstStyle/>
          <a:p>
            <a:pPr marL="418310" indent="-418310"/>
            <a:r>
              <a:rPr lang="pt-BR" sz="4400" b="1" dirty="0">
                <a:latin typeface="Times New Roman" pitchFamily="18" charset="0"/>
              </a:rPr>
              <a:t>“Se tem dito que a distância entre a medicina científica e a prática clínica é tão importante</a:t>
            </a:r>
          </a:p>
          <a:p>
            <a:pPr marL="418310" indent="-418310"/>
            <a:r>
              <a:rPr lang="pt-BR" sz="4400" b="1" dirty="0">
                <a:latin typeface="Times New Roman" pitchFamily="18" charset="0"/>
              </a:rPr>
              <a:t>  que pareceria que o médico acadêmico não faz nada enquanto o médico prático não sabe nada”.</a:t>
            </a:r>
            <a:r>
              <a:rPr lang="en-US" sz="3400" b="1" dirty="0">
                <a:solidFill>
                  <a:srgbClr val="FF0000"/>
                </a:solidFill>
                <a:latin typeface="Times New Roman" pitchFamily="18" charset="0"/>
              </a:rPr>
              <a:t>                                Rudolf Virchow (1821- 1902)</a:t>
            </a:r>
            <a:endParaRPr lang="pt-BR" sz="3400" b="1" dirty="0">
              <a:solidFill>
                <a:srgbClr val="FF0000"/>
              </a:solidFill>
              <a:latin typeface="Times New Roman" pitchFamily="18" charset="0"/>
            </a:endParaRPr>
          </a:p>
          <a:p>
            <a:pPr marL="418310" indent="-418310"/>
            <a:endParaRPr lang="pt-BR" sz="4400" b="1" dirty="0">
              <a:latin typeface="Times New Roman" pitchFamily="18" charset="0"/>
            </a:endParaRPr>
          </a:p>
        </p:txBody>
      </p:sp>
      <p:sp>
        <p:nvSpPr>
          <p:cNvPr id="8195" name="Rectangle 3"/>
          <p:cNvSpPr>
            <a:spLocks noChangeArrowheads="1"/>
          </p:cNvSpPr>
          <p:nvPr/>
        </p:nvSpPr>
        <p:spPr bwMode="auto">
          <a:xfrm>
            <a:off x="1253133" y="1"/>
            <a:ext cx="7017544" cy="866395"/>
          </a:xfrm>
          <a:prstGeom prst="rect">
            <a:avLst/>
          </a:prstGeom>
          <a:solidFill>
            <a:srgbClr val="66FFCC"/>
          </a:solidFill>
          <a:ln w="9525">
            <a:noFill/>
            <a:miter lim="800000"/>
            <a:headEnd/>
            <a:tailEnd/>
          </a:ln>
        </p:spPr>
        <p:txBody>
          <a:bodyPr lIns="111748" tIns="55874" rIns="111748" bIns="55874"/>
          <a:lstStyle/>
          <a:p>
            <a:pPr marL="418310" indent="-418310"/>
            <a:r>
              <a:rPr lang="pt-BR" sz="2900" b="1" dirty="0">
                <a:latin typeface="Times New Roman" pitchFamily="18" charset="0"/>
              </a:rPr>
              <a:t>Pai da Patologia Moderna </a:t>
            </a:r>
          </a:p>
          <a:p>
            <a:pPr marL="418310" indent="-418310"/>
            <a:r>
              <a:rPr lang="pt-BR" sz="2900" b="1" dirty="0">
                <a:latin typeface="Times New Roman" pitchFamily="18" charset="0"/>
              </a:rPr>
              <a:t>(tríade de </a:t>
            </a:r>
            <a:r>
              <a:rPr lang="pt-BR" sz="2900" b="1" dirty="0" err="1">
                <a:latin typeface="Times New Roman" pitchFamily="18" charset="0"/>
              </a:rPr>
              <a:t>Virchow</a:t>
            </a:r>
            <a:r>
              <a:rPr lang="pt-BR" sz="2900" b="1" dirty="0">
                <a:latin typeface="Times New Roman" pitchFamily="18" charset="0"/>
              </a:rPr>
              <a:t> do Tromboembolismo)</a:t>
            </a:r>
          </a:p>
        </p:txBody>
      </p:sp>
      <p:pic>
        <p:nvPicPr>
          <p:cNvPr id="8196" name="Picture 5" descr="http://www.prof2000.pt/users/biologia/virchow.jpg"/>
          <p:cNvPicPr>
            <a:picLocks noChangeAspect="1" noChangeArrowheads="1"/>
          </p:cNvPicPr>
          <p:nvPr/>
        </p:nvPicPr>
        <p:blipFill>
          <a:blip r:embed="rId2" cstate="print"/>
          <a:srcRect/>
          <a:stretch>
            <a:fillRect/>
          </a:stretch>
        </p:blipFill>
        <p:spPr bwMode="auto">
          <a:xfrm>
            <a:off x="7685881" y="1197201"/>
            <a:ext cx="2673350" cy="3371063"/>
          </a:xfrm>
          <a:prstGeom prst="rect">
            <a:avLst/>
          </a:prstGeom>
          <a:noFill/>
          <a:ln w="9525">
            <a:noFill/>
            <a:miter lim="800000"/>
            <a:headEnd/>
            <a:tailEnd/>
          </a:ln>
        </p:spPr>
      </p:pic>
      <p:pic>
        <p:nvPicPr>
          <p:cNvPr id="8197" name="Picture 7" descr="First edition of Rudolf Virchow's Die Krankhaften Geschwülste"/>
          <p:cNvPicPr>
            <a:picLocks noChangeAspect="1" noChangeArrowheads="1"/>
          </p:cNvPicPr>
          <p:nvPr/>
        </p:nvPicPr>
        <p:blipFill>
          <a:blip r:embed="rId3" cstate="print"/>
          <a:srcRect/>
          <a:stretch>
            <a:fillRect/>
          </a:stretch>
        </p:blipFill>
        <p:spPr bwMode="auto">
          <a:xfrm>
            <a:off x="8473887" y="4883316"/>
            <a:ext cx="2129397" cy="259918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751881" y="36215"/>
            <a:ext cx="9085677" cy="1177946"/>
          </a:xfrm>
        </p:spPr>
        <p:txBody>
          <a:bodyPr lIns="111748" tIns="55874" rIns="111748" bIns="55874"/>
          <a:lstStyle/>
          <a:p>
            <a:r>
              <a:rPr lang="en-US" dirty="0" err="1" smtClean="0">
                <a:solidFill>
                  <a:srgbClr val="FF0000"/>
                </a:solidFill>
              </a:rPr>
              <a:t>Ciências</a:t>
            </a:r>
            <a:r>
              <a:rPr lang="en-US" dirty="0" smtClean="0">
                <a:solidFill>
                  <a:srgbClr val="FF0000"/>
                </a:solidFill>
              </a:rPr>
              <a:t> </a:t>
            </a:r>
            <a:r>
              <a:rPr lang="en-US" dirty="0" err="1" smtClean="0">
                <a:solidFill>
                  <a:srgbClr val="FF0000"/>
                </a:solidFill>
              </a:rPr>
              <a:t>da</a:t>
            </a:r>
            <a:r>
              <a:rPr lang="en-US" dirty="0" smtClean="0">
                <a:solidFill>
                  <a:srgbClr val="FF0000"/>
                </a:solidFill>
              </a:rPr>
              <a:t> </a:t>
            </a:r>
            <a:r>
              <a:rPr lang="en-US" dirty="0" err="1" smtClean="0">
                <a:solidFill>
                  <a:srgbClr val="FF0000"/>
                </a:solidFill>
              </a:rPr>
              <a:t>Saúde</a:t>
            </a:r>
            <a:r>
              <a:rPr lang="en-US" dirty="0" smtClean="0"/>
              <a:t/>
            </a:r>
            <a:br>
              <a:rPr lang="en-US" dirty="0" smtClean="0"/>
            </a:br>
            <a:r>
              <a:rPr lang="en-US" dirty="0" smtClean="0"/>
              <a:t> </a:t>
            </a:r>
            <a:r>
              <a:rPr lang="en-US" sz="3400" dirty="0" smtClean="0">
                <a:solidFill>
                  <a:schemeClr val="hlink"/>
                </a:solidFill>
              </a:rPr>
              <a:t>“</a:t>
            </a:r>
            <a:r>
              <a:rPr lang="en-US" sz="3400" dirty="0" err="1" smtClean="0">
                <a:solidFill>
                  <a:srgbClr val="0070C0"/>
                </a:solidFill>
              </a:rPr>
              <a:t>Ciência</a:t>
            </a:r>
            <a:r>
              <a:rPr lang="en-US" sz="3400" dirty="0" smtClean="0">
                <a:solidFill>
                  <a:srgbClr val="0070C0"/>
                </a:solidFill>
              </a:rPr>
              <a:t> das </a:t>
            </a:r>
            <a:r>
              <a:rPr lang="en-US" sz="3400" dirty="0" err="1" smtClean="0">
                <a:solidFill>
                  <a:srgbClr val="0070C0"/>
                </a:solidFill>
              </a:rPr>
              <a:t>verdades</a:t>
            </a:r>
            <a:r>
              <a:rPr lang="en-US" sz="3400" dirty="0" smtClean="0">
                <a:solidFill>
                  <a:srgbClr val="0070C0"/>
                </a:solidFill>
              </a:rPr>
              <a:t> </a:t>
            </a:r>
            <a:r>
              <a:rPr lang="en-US" sz="3400" dirty="0" err="1" smtClean="0">
                <a:solidFill>
                  <a:srgbClr val="0070C0"/>
                </a:solidFill>
              </a:rPr>
              <a:t>transitórias</a:t>
            </a:r>
            <a:r>
              <a:rPr lang="en-US" sz="3400" dirty="0" smtClean="0">
                <a:solidFill>
                  <a:schemeClr val="hlink"/>
                </a:solidFill>
              </a:rPr>
              <a:t>”</a:t>
            </a:r>
          </a:p>
        </p:txBody>
      </p:sp>
      <p:sp>
        <p:nvSpPr>
          <p:cNvPr id="9219" name="Rectangle 3"/>
          <p:cNvSpPr>
            <a:spLocks noGrp="1" noChangeArrowheads="1"/>
          </p:cNvSpPr>
          <p:nvPr>
            <p:ph type="body" idx="1"/>
          </p:nvPr>
        </p:nvSpPr>
        <p:spPr>
          <a:xfrm>
            <a:off x="3341687" y="1620391"/>
            <a:ext cx="7351713" cy="4536758"/>
          </a:xfrm>
        </p:spPr>
        <p:txBody>
          <a:bodyPr lIns="111748" tIns="55874" rIns="111748" bIns="55874"/>
          <a:lstStyle/>
          <a:p>
            <a:pPr>
              <a:lnSpc>
                <a:spcPct val="90000"/>
              </a:lnSpc>
              <a:buFont typeface="Wingdings" pitchFamily="2" charset="2"/>
              <a:buNone/>
            </a:pPr>
            <a:r>
              <a:rPr lang="en-US" dirty="0" smtClean="0"/>
              <a:t>“My students are dismayed when I saw to them: Half of what you are taught as medical students will in 10 years have been shown to be wrong. And the trouble is, none of your teachers knows which half.”</a:t>
            </a:r>
          </a:p>
          <a:p>
            <a:pPr>
              <a:lnSpc>
                <a:spcPct val="90000"/>
              </a:lnSpc>
              <a:buFont typeface="Wingdings" pitchFamily="2" charset="2"/>
              <a:buNone/>
            </a:pPr>
            <a:r>
              <a:rPr lang="en-US" dirty="0" smtClean="0"/>
              <a:t>     Dr. Sydney Burwell</a:t>
            </a:r>
          </a:p>
          <a:p>
            <a:pPr>
              <a:lnSpc>
                <a:spcPct val="90000"/>
              </a:lnSpc>
              <a:buFont typeface="Wingdings" pitchFamily="2" charset="2"/>
              <a:buNone/>
            </a:pPr>
            <a:r>
              <a:rPr lang="en-US" sz="3400" dirty="0" err="1" smtClean="0"/>
              <a:t>decano</a:t>
            </a:r>
            <a:r>
              <a:rPr lang="en-US" sz="3400" dirty="0" smtClean="0"/>
              <a:t> </a:t>
            </a:r>
            <a:r>
              <a:rPr lang="en-US" sz="3400" dirty="0" err="1" smtClean="0"/>
              <a:t>da</a:t>
            </a:r>
            <a:r>
              <a:rPr lang="en-US" sz="3400" dirty="0" smtClean="0"/>
              <a:t> Harvard Medical School</a:t>
            </a:r>
          </a:p>
        </p:txBody>
      </p:sp>
      <p:pic>
        <p:nvPicPr>
          <p:cNvPr id="9220" name="Picture 7" descr="http://nrs.harvard.edu/urn-3:HMS.COUNT:691203"/>
          <p:cNvPicPr>
            <a:picLocks noChangeAspect="1" noChangeArrowheads="1"/>
          </p:cNvPicPr>
          <p:nvPr/>
        </p:nvPicPr>
        <p:blipFill>
          <a:blip r:embed="rId3" cstate="print"/>
          <a:srcRect/>
          <a:stretch>
            <a:fillRect/>
          </a:stretch>
        </p:blipFill>
        <p:spPr bwMode="auto">
          <a:xfrm>
            <a:off x="250627" y="1847766"/>
            <a:ext cx="2918407" cy="3759628"/>
          </a:xfrm>
          <a:prstGeom prst="rect">
            <a:avLst/>
          </a:prstGeom>
          <a:noFill/>
          <a:ln w="9525">
            <a:noFill/>
            <a:miter lim="800000"/>
            <a:headEnd/>
            <a:tailEnd/>
          </a:ln>
        </p:spPr>
      </p:pic>
    </p:spTree>
  </p:cSld>
  <p:clrMapOvr>
    <a:masterClrMapping/>
  </p:clrMapOvr>
  <p:transition advClick="0"/>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7"/>
          <p:cNvSpPr>
            <a:spLocks noGrp="1" noChangeArrowheads="1"/>
          </p:cNvSpPr>
          <p:nvPr>
            <p:ph type="ctrTitle"/>
          </p:nvPr>
        </p:nvSpPr>
        <p:spPr>
          <a:xfrm>
            <a:off x="937830" y="540271"/>
            <a:ext cx="9089390" cy="1620771"/>
          </a:xfrm>
          <a:prstGeom prst="roundRect">
            <a:avLst>
              <a:gd name="adj" fmla="val 12495"/>
            </a:avLst>
          </a:prstGeom>
          <a:gradFill rotWithShape="0">
            <a:gsLst>
              <a:gs pos="0">
                <a:srgbClr val="FCFEB9"/>
              </a:gs>
              <a:gs pos="100000">
                <a:srgbClr val="FDFED5"/>
              </a:gs>
            </a:gsLst>
            <a:path path="rect">
              <a:fillToRect l="100000" t="100000"/>
            </a:path>
          </a:gradFill>
          <a:ln w="47625" cmpd="thinThick">
            <a:solidFill>
              <a:srgbClr val="919191"/>
            </a:solidFill>
          </a:ln>
        </p:spPr>
        <p:txBody>
          <a:bodyPr lIns="112523" tIns="56260" rIns="112523" bIns="56260"/>
          <a:lstStyle/>
          <a:p>
            <a:r>
              <a:rPr lang="pt-BR" b="1" dirty="0" smtClean="0">
                <a:solidFill>
                  <a:srgbClr val="081D58"/>
                </a:solidFill>
              </a:rPr>
              <a:t>O que é assistência à saúde baseada em evidências?</a:t>
            </a:r>
            <a:endParaRPr lang="pt-BR" sz="1900" dirty="0" smtClean="0"/>
          </a:p>
        </p:txBody>
      </p:sp>
      <p:sp>
        <p:nvSpPr>
          <p:cNvPr id="10243" name="AutoShape 7"/>
          <p:cNvSpPr>
            <a:spLocks noGrp="1" noChangeArrowheads="1"/>
          </p:cNvSpPr>
          <p:nvPr>
            <p:ph type="subTitle" idx="1"/>
          </p:nvPr>
        </p:nvSpPr>
        <p:spPr>
          <a:xfrm>
            <a:off x="167085" y="3492599"/>
            <a:ext cx="10359231" cy="2410152"/>
          </a:xfrm>
          <a:prstGeom prst="roundRect">
            <a:avLst>
              <a:gd name="adj" fmla="val 12495"/>
            </a:avLst>
          </a:prstGeom>
          <a:gradFill rotWithShape="0">
            <a:gsLst>
              <a:gs pos="0">
                <a:srgbClr val="FCFEB9"/>
              </a:gs>
              <a:gs pos="100000">
                <a:srgbClr val="FDFED5"/>
              </a:gs>
            </a:gsLst>
            <a:path path="rect">
              <a:fillToRect l="100000" t="100000"/>
            </a:path>
          </a:gradFill>
          <a:ln w="47625" cmpd="thinThick">
            <a:solidFill>
              <a:srgbClr val="919191"/>
            </a:solidFill>
          </a:ln>
        </p:spPr>
        <p:txBody>
          <a:bodyPr lIns="112523" tIns="56260" rIns="112523" bIns="56260" anchor="ctr"/>
          <a:lstStyle/>
          <a:p>
            <a:pPr>
              <a:buFontTx/>
              <a:buNone/>
            </a:pPr>
            <a:r>
              <a:rPr lang="pt-BR" b="1" dirty="0" smtClean="0">
                <a:solidFill>
                  <a:srgbClr val="081D58"/>
                </a:solidFill>
              </a:rPr>
              <a:t>Uma abordagem de assistência à saúde na qual quem toma decisões está ciente da evidência que </a:t>
            </a:r>
            <a:r>
              <a:rPr lang="pt-BR" b="1" dirty="0" err="1" smtClean="0">
                <a:solidFill>
                  <a:srgbClr val="081D58"/>
                </a:solidFill>
              </a:rPr>
              <a:t>apóia</a:t>
            </a:r>
            <a:r>
              <a:rPr lang="pt-BR" b="1" dirty="0" smtClean="0">
                <a:solidFill>
                  <a:srgbClr val="081D58"/>
                </a:solidFill>
              </a:rPr>
              <a:t> a sua conduta e a força daquela evidência.</a:t>
            </a:r>
            <a:endParaRPr lang="pt-BR" sz="19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ítulo 1"/>
          <p:cNvSpPr>
            <a:spLocks noGrp="1"/>
          </p:cNvSpPr>
          <p:nvPr>
            <p:ph type="ctrTitle"/>
          </p:nvPr>
        </p:nvSpPr>
        <p:spPr/>
        <p:txBody>
          <a:bodyPr lIns="104306" tIns="52153" rIns="104306" bIns="52153"/>
          <a:lstStyle/>
          <a:p>
            <a:endParaRPr lang="pt-BR" smtClean="0"/>
          </a:p>
        </p:txBody>
      </p:sp>
      <p:sp>
        <p:nvSpPr>
          <p:cNvPr id="23555" name="Subtítulo 2"/>
          <p:cNvSpPr>
            <a:spLocks noGrp="1"/>
          </p:cNvSpPr>
          <p:nvPr>
            <p:ph type="subTitle" idx="1"/>
          </p:nvPr>
        </p:nvSpPr>
        <p:spPr/>
        <p:txBody>
          <a:bodyPr lIns="104306" tIns="52153" rIns="104306" bIns="52153"/>
          <a:lstStyle/>
          <a:p>
            <a:endParaRPr lang="pt-BR" smtClean="0"/>
          </a:p>
        </p:txBody>
      </p:sp>
      <p:pic>
        <p:nvPicPr>
          <p:cNvPr id="23556" name="Picture 2" descr="http://img.docstoccdn.com/thumb/orig/2979634.png"/>
          <p:cNvPicPr>
            <a:picLocks noChangeAspect="1" noChangeArrowheads="1"/>
          </p:cNvPicPr>
          <p:nvPr/>
        </p:nvPicPr>
        <p:blipFill>
          <a:blip r:embed="rId2" cstate="print"/>
          <a:srcRect/>
          <a:stretch>
            <a:fillRect/>
          </a:stretch>
        </p:blipFill>
        <p:spPr bwMode="auto">
          <a:xfrm>
            <a:off x="1336675" y="57760"/>
            <a:ext cx="7552214" cy="4746793"/>
          </a:xfrm>
          <a:prstGeom prst="rect">
            <a:avLst/>
          </a:prstGeom>
          <a:noFill/>
          <a:ln w="9525">
            <a:noFill/>
            <a:miter lim="800000"/>
            <a:headEnd/>
            <a:tailEnd/>
          </a:ln>
        </p:spPr>
      </p:pic>
      <p:pic>
        <p:nvPicPr>
          <p:cNvPr id="23557" name="Picture 4" descr="http://kdfrases.com/frases-imagens/frase-tuas-forcas-naturais-as-que-estao-dentro-de-ti-serao-as-que-curarao-suas-doencas-hipocrates-139279.jpg"/>
          <p:cNvPicPr>
            <a:picLocks noChangeAspect="1" noChangeArrowheads="1"/>
          </p:cNvPicPr>
          <p:nvPr/>
        </p:nvPicPr>
        <p:blipFill>
          <a:blip r:embed="rId3" cstate="print"/>
          <a:srcRect/>
          <a:stretch>
            <a:fillRect/>
          </a:stretch>
        </p:blipFill>
        <p:spPr bwMode="auto">
          <a:xfrm>
            <a:off x="1336675" y="3544343"/>
            <a:ext cx="7568923" cy="40169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7"/>
          <p:cNvPicPr>
            <a:picLocks noChangeAspect="1" noChangeArrowheads="1"/>
          </p:cNvPicPr>
          <p:nvPr/>
        </p:nvPicPr>
        <p:blipFill>
          <a:blip r:embed="rId2" cstate="print"/>
          <a:srcRect/>
          <a:stretch>
            <a:fillRect/>
          </a:stretch>
        </p:blipFill>
        <p:spPr bwMode="auto">
          <a:xfrm>
            <a:off x="0" y="1079931"/>
            <a:ext cx="10693400" cy="1589265"/>
          </a:xfrm>
          <a:prstGeom prst="rect">
            <a:avLst/>
          </a:prstGeom>
          <a:noFill/>
          <a:ln w="9525">
            <a:noFill/>
            <a:round/>
            <a:headEnd/>
            <a:tailEnd/>
          </a:ln>
        </p:spPr>
      </p:pic>
      <p:pic>
        <p:nvPicPr>
          <p:cNvPr id="20483" name="Picture 8"/>
          <p:cNvPicPr>
            <a:picLocks noChangeAspect="1" noChangeArrowheads="1"/>
          </p:cNvPicPr>
          <p:nvPr/>
        </p:nvPicPr>
        <p:blipFill>
          <a:blip r:embed="rId3" cstate="print"/>
          <a:srcRect/>
          <a:stretch>
            <a:fillRect/>
          </a:stretch>
        </p:blipFill>
        <p:spPr bwMode="auto">
          <a:xfrm>
            <a:off x="0" y="1"/>
            <a:ext cx="10693400" cy="1081681"/>
          </a:xfrm>
          <a:prstGeom prst="rect">
            <a:avLst/>
          </a:prstGeom>
          <a:noFill/>
          <a:ln w="9525">
            <a:noFill/>
            <a:round/>
            <a:headEnd/>
            <a:tailEnd/>
          </a:ln>
        </p:spPr>
      </p:pic>
      <p:sp>
        <p:nvSpPr>
          <p:cNvPr id="20484" name="Rectangle 9"/>
          <p:cNvSpPr>
            <a:spLocks noChangeArrowheads="1"/>
          </p:cNvSpPr>
          <p:nvPr/>
        </p:nvSpPr>
        <p:spPr bwMode="auto">
          <a:xfrm>
            <a:off x="0" y="2772519"/>
            <a:ext cx="7388842" cy="4850559"/>
          </a:xfrm>
          <a:prstGeom prst="rect">
            <a:avLst/>
          </a:prstGeom>
          <a:noFill/>
          <a:ln w="9525">
            <a:noFill/>
            <a:round/>
            <a:headEnd/>
            <a:tailEnd/>
          </a:ln>
        </p:spPr>
        <p:txBody>
          <a:bodyPr lIns="0" tIns="0" rIns="0" bIns="0">
            <a:spAutoFit/>
          </a:bodyPr>
          <a:lstStyle/>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1-Erradicar a </a:t>
            </a:r>
            <a:r>
              <a:rPr lang="en-GB" sz="2300" dirty="0" err="1">
                <a:solidFill>
                  <a:srgbClr val="000000"/>
                </a:solidFill>
              </a:rPr>
              <a:t>pobreza</a:t>
            </a:r>
            <a:r>
              <a:rPr lang="en-GB" sz="2300" dirty="0">
                <a:solidFill>
                  <a:srgbClr val="000000"/>
                </a:solidFill>
              </a:rPr>
              <a:t> </a:t>
            </a:r>
            <a:r>
              <a:rPr lang="en-GB" sz="2300" dirty="0" err="1">
                <a:solidFill>
                  <a:srgbClr val="000000"/>
                </a:solidFill>
              </a:rPr>
              <a:t>extrema</a:t>
            </a:r>
            <a:r>
              <a:rPr lang="en-GB" sz="2300" dirty="0">
                <a:solidFill>
                  <a:srgbClr val="000000"/>
                </a:solidFill>
              </a:rPr>
              <a:t> e a </a:t>
            </a:r>
            <a:r>
              <a:rPr lang="en-GB" sz="2300" dirty="0" err="1">
                <a:solidFill>
                  <a:srgbClr val="000000"/>
                </a:solidFill>
              </a:rPr>
              <a:t>fome</a:t>
            </a:r>
            <a:r>
              <a:rPr lang="en-GB" sz="2300" dirty="0">
                <a:solidFill>
                  <a:srgbClr val="000000"/>
                </a:solidFill>
              </a:rPr>
              <a:t>(1/2)</a:t>
            </a: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2-Alcançar o </a:t>
            </a:r>
            <a:r>
              <a:rPr lang="en-GB" sz="2300" dirty="0" err="1">
                <a:solidFill>
                  <a:srgbClr val="000000"/>
                </a:solidFill>
              </a:rPr>
              <a:t>ensino</a:t>
            </a:r>
            <a:r>
              <a:rPr lang="en-GB" sz="2300" dirty="0">
                <a:solidFill>
                  <a:srgbClr val="000000"/>
                </a:solidFill>
              </a:rPr>
              <a:t> </a:t>
            </a:r>
            <a:r>
              <a:rPr lang="en-GB" sz="2300" dirty="0" err="1">
                <a:solidFill>
                  <a:srgbClr val="000000"/>
                </a:solidFill>
              </a:rPr>
              <a:t>primário</a:t>
            </a:r>
            <a:r>
              <a:rPr lang="en-GB" sz="2300" dirty="0">
                <a:solidFill>
                  <a:srgbClr val="000000"/>
                </a:solidFill>
              </a:rPr>
              <a:t> universal</a:t>
            </a: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3-Promover a </a:t>
            </a:r>
            <a:r>
              <a:rPr lang="en-GB" sz="2300" dirty="0" err="1">
                <a:solidFill>
                  <a:srgbClr val="000000"/>
                </a:solidFill>
              </a:rPr>
              <a:t>igualdade</a:t>
            </a:r>
            <a:r>
              <a:rPr lang="en-GB" sz="2300" dirty="0">
                <a:solidFill>
                  <a:srgbClr val="000000"/>
                </a:solidFill>
              </a:rPr>
              <a:t> de </a:t>
            </a:r>
            <a:r>
              <a:rPr lang="en-GB" sz="2300" dirty="0" err="1">
                <a:solidFill>
                  <a:srgbClr val="000000"/>
                </a:solidFill>
              </a:rPr>
              <a:t>gênero</a:t>
            </a:r>
            <a:r>
              <a:rPr lang="en-GB" sz="2300" dirty="0">
                <a:solidFill>
                  <a:srgbClr val="000000"/>
                </a:solidFill>
              </a:rPr>
              <a:t> e </a:t>
            </a:r>
            <a:r>
              <a:rPr lang="en-GB" sz="2300" dirty="0" err="1">
                <a:solidFill>
                  <a:srgbClr val="000000"/>
                </a:solidFill>
              </a:rPr>
              <a:t>capacitar</a:t>
            </a:r>
            <a:r>
              <a:rPr lang="en-GB" sz="2300" dirty="0">
                <a:solidFill>
                  <a:srgbClr val="000000"/>
                </a:solidFill>
              </a:rPr>
              <a:t> as </a:t>
            </a:r>
            <a:r>
              <a:rPr lang="en-GB" sz="2300" dirty="0" err="1">
                <a:solidFill>
                  <a:srgbClr val="000000"/>
                </a:solidFill>
              </a:rPr>
              <a:t>mulheres</a:t>
            </a:r>
            <a:endParaRPr lang="en-GB" sz="2300" dirty="0">
              <a:solidFill>
                <a:srgbClr val="000000"/>
              </a:solidFill>
            </a:endParaRP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4-Reduzir a </a:t>
            </a:r>
            <a:r>
              <a:rPr lang="en-GB" sz="2300" dirty="0" err="1">
                <a:solidFill>
                  <a:srgbClr val="000000"/>
                </a:solidFill>
              </a:rPr>
              <a:t>mortalidade</a:t>
            </a:r>
            <a:r>
              <a:rPr lang="en-GB" sz="2300" dirty="0">
                <a:solidFill>
                  <a:srgbClr val="000000"/>
                </a:solidFill>
              </a:rPr>
              <a:t> </a:t>
            </a:r>
            <a:r>
              <a:rPr lang="en-GB" sz="2300" dirty="0" err="1">
                <a:solidFill>
                  <a:srgbClr val="000000"/>
                </a:solidFill>
              </a:rPr>
              <a:t>infantil</a:t>
            </a:r>
            <a:r>
              <a:rPr lang="en-GB" sz="2300" dirty="0">
                <a:solidFill>
                  <a:srgbClr val="000000"/>
                </a:solidFill>
              </a:rPr>
              <a:t> (2/3 </a:t>
            </a:r>
            <a:r>
              <a:rPr lang="en-GB" sz="2300" dirty="0" err="1">
                <a:solidFill>
                  <a:srgbClr val="000000"/>
                </a:solidFill>
              </a:rPr>
              <a:t>em</a:t>
            </a:r>
            <a:r>
              <a:rPr lang="en-GB" sz="2300" dirty="0">
                <a:solidFill>
                  <a:srgbClr val="000000"/>
                </a:solidFill>
              </a:rPr>
              <a:t> </a:t>
            </a:r>
            <a:r>
              <a:rPr lang="en-GB" sz="2300" dirty="0" err="1">
                <a:solidFill>
                  <a:srgbClr val="000000"/>
                </a:solidFill>
              </a:rPr>
              <a:t>crianças</a:t>
            </a:r>
            <a:r>
              <a:rPr lang="en-GB" sz="2300" dirty="0">
                <a:solidFill>
                  <a:srgbClr val="000000"/>
                </a:solidFill>
              </a:rPr>
              <a:t> &lt; 5 </a:t>
            </a:r>
            <a:r>
              <a:rPr lang="en-GB" sz="2300" dirty="0" err="1">
                <a:solidFill>
                  <a:srgbClr val="000000"/>
                </a:solidFill>
              </a:rPr>
              <a:t>anos</a:t>
            </a:r>
            <a:r>
              <a:rPr lang="en-GB" sz="2300" dirty="0">
                <a:solidFill>
                  <a:srgbClr val="000000"/>
                </a:solidFill>
              </a:rPr>
              <a:t>)</a:t>
            </a: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5-Melhorar a </a:t>
            </a:r>
            <a:r>
              <a:rPr lang="en-GB" sz="2300" dirty="0" err="1">
                <a:solidFill>
                  <a:srgbClr val="000000"/>
                </a:solidFill>
              </a:rPr>
              <a:t>saúde</a:t>
            </a:r>
            <a:r>
              <a:rPr lang="en-GB" sz="2300" dirty="0">
                <a:solidFill>
                  <a:srgbClr val="000000"/>
                </a:solidFill>
              </a:rPr>
              <a:t> </a:t>
            </a:r>
            <a:r>
              <a:rPr lang="en-GB" sz="2300" dirty="0" err="1">
                <a:solidFill>
                  <a:srgbClr val="000000"/>
                </a:solidFill>
              </a:rPr>
              <a:t>materna</a:t>
            </a:r>
            <a:r>
              <a:rPr lang="en-GB" sz="2300" dirty="0">
                <a:solidFill>
                  <a:srgbClr val="000000"/>
                </a:solidFill>
              </a:rPr>
              <a:t> (3/4 de </a:t>
            </a:r>
            <a:r>
              <a:rPr lang="en-GB" sz="2300" dirty="0" err="1">
                <a:solidFill>
                  <a:srgbClr val="000000"/>
                </a:solidFill>
              </a:rPr>
              <a:t>redução</a:t>
            </a:r>
            <a:r>
              <a:rPr lang="en-GB" sz="2300" dirty="0">
                <a:solidFill>
                  <a:srgbClr val="000000"/>
                </a:solidFill>
              </a:rPr>
              <a:t> </a:t>
            </a:r>
            <a:r>
              <a:rPr lang="en-GB" sz="2300" dirty="0" err="1">
                <a:solidFill>
                  <a:srgbClr val="000000"/>
                </a:solidFill>
              </a:rPr>
              <a:t>na</a:t>
            </a:r>
            <a:r>
              <a:rPr lang="en-GB" sz="2300" dirty="0">
                <a:solidFill>
                  <a:srgbClr val="000000"/>
                </a:solidFill>
              </a:rPr>
              <a:t> RMM)</a:t>
            </a: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6-Combater HIV/AIDS, </a:t>
            </a:r>
            <a:r>
              <a:rPr lang="en-GB" sz="2300" dirty="0" err="1">
                <a:solidFill>
                  <a:srgbClr val="000000"/>
                </a:solidFill>
              </a:rPr>
              <a:t>malária</a:t>
            </a:r>
            <a:r>
              <a:rPr lang="en-GB" sz="2300" dirty="0">
                <a:solidFill>
                  <a:srgbClr val="000000"/>
                </a:solidFill>
              </a:rPr>
              <a:t> e </a:t>
            </a:r>
            <a:r>
              <a:rPr lang="en-GB" sz="2300" dirty="0" err="1">
                <a:solidFill>
                  <a:srgbClr val="000000"/>
                </a:solidFill>
              </a:rPr>
              <a:t>outras</a:t>
            </a:r>
            <a:r>
              <a:rPr lang="en-GB" sz="2300" dirty="0">
                <a:solidFill>
                  <a:srgbClr val="000000"/>
                </a:solidFill>
              </a:rPr>
              <a:t> </a:t>
            </a:r>
            <a:r>
              <a:rPr lang="en-GB" sz="2300" dirty="0" err="1">
                <a:solidFill>
                  <a:srgbClr val="000000"/>
                </a:solidFill>
              </a:rPr>
              <a:t>doenças</a:t>
            </a:r>
            <a:r>
              <a:rPr lang="en-GB" sz="2300" dirty="0">
                <a:solidFill>
                  <a:srgbClr val="000000"/>
                </a:solidFill>
              </a:rPr>
              <a:t> </a:t>
            </a:r>
            <a:r>
              <a:rPr lang="en-GB" sz="2300" dirty="0" err="1">
                <a:solidFill>
                  <a:srgbClr val="000000"/>
                </a:solidFill>
              </a:rPr>
              <a:t>principais</a:t>
            </a:r>
            <a:endParaRPr lang="en-GB" sz="2300" dirty="0">
              <a:solidFill>
                <a:srgbClr val="000000"/>
              </a:solidFill>
            </a:endParaRP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7-Assegurar a </a:t>
            </a:r>
            <a:r>
              <a:rPr lang="en-GB" sz="2300" dirty="0" err="1">
                <a:solidFill>
                  <a:srgbClr val="000000"/>
                </a:solidFill>
              </a:rPr>
              <a:t>sustentabilidade</a:t>
            </a:r>
            <a:r>
              <a:rPr lang="en-GB" sz="2300" dirty="0">
                <a:solidFill>
                  <a:srgbClr val="000000"/>
                </a:solidFill>
              </a:rPr>
              <a:t> </a:t>
            </a:r>
            <a:r>
              <a:rPr lang="en-GB" sz="2300" dirty="0" err="1">
                <a:solidFill>
                  <a:srgbClr val="000000"/>
                </a:solidFill>
              </a:rPr>
              <a:t>ambiental</a:t>
            </a:r>
            <a:endParaRPr lang="en-GB" sz="2300" dirty="0">
              <a:solidFill>
                <a:srgbClr val="000000"/>
              </a:solidFill>
            </a:endParaRPr>
          </a:p>
          <a:p>
            <a:pPr marL="492468" indent="-369351" algn="l">
              <a:spcBef>
                <a:spcPct val="20000"/>
              </a:spcBef>
              <a:buClr>
                <a:schemeClr val="folHlink"/>
              </a:buClr>
              <a:buSzPct val="60000"/>
              <a:tabLst>
                <a:tab pos="825608" algn="l"/>
                <a:tab pos="1651213" algn="l"/>
                <a:tab pos="2476821" algn="l"/>
                <a:tab pos="3302428" algn="l"/>
                <a:tab pos="4128036" algn="l"/>
                <a:tab pos="4953641" algn="l"/>
                <a:tab pos="5779249" algn="l"/>
                <a:tab pos="6604856" algn="l"/>
                <a:tab pos="7430464" algn="l"/>
                <a:tab pos="8256069" algn="l"/>
                <a:tab pos="9081677" algn="l"/>
                <a:tab pos="9907284" algn="l"/>
              </a:tabLst>
            </a:pPr>
            <a:r>
              <a:rPr lang="en-GB" sz="2300" dirty="0">
                <a:solidFill>
                  <a:srgbClr val="000000"/>
                </a:solidFill>
              </a:rPr>
              <a:t>8-Promover </a:t>
            </a:r>
            <a:r>
              <a:rPr lang="en-GB" sz="2300" dirty="0" err="1">
                <a:solidFill>
                  <a:srgbClr val="000000"/>
                </a:solidFill>
              </a:rPr>
              <a:t>uma</a:t>
            </a:r>
            <a:r>
              <a:rPr lang="en-GB" sz="2300" dirty="0">
                <a:solidFill>
                  <a:srgbClr val="000000"/>
                </a:solidFill>
              </a:rPr>
              <a:t> </a:t>
            </a:r>
            <a:r>
              <a:rPr lang="en-GB" sz="2300" dirty="0" err="1">
                <a:solidFill>
                  <a:srgbClr val="000000"/>
                </a:solidFill>
              </a:rPr>
              <a:t>parceria</a:t>
            </a:r>
            <a:r>
              <a:rPr lang="en-GB" sz="2300" dirty="0">
                <a:solidFill>
                  <a:srgbClr val="000000"/>
                </a:solidFill>
              </a:rPr>
              <a:t> </a:t>
            </a:r>
            <a:r>
              <a:rPr lang="en-GB" sz="2300" dirty="0" err="1">
                <a:solidFill>
                  <a:srgbClr val="000000"/>
                </a:solidFill>
              </a:rPr>
              <a:t>mundial</a:t>
            </a:r>
            <a:r>
              <a:rPr lang="en-GB" sz="2300" dirty="0">
                <a:solidFill>
                  <a:srgbClr val="000000"/>
                </a:solidFill>
              </a:rPr>
              <a:t> </a:t>
            </a:r>
            <a:r>
              <a:rPr lang="en-GB" sz="2300" dirty="0" err="1">
                <a:solidFill>
                  <a:srgbClr val="000000"/>
                </a:solidFill>
              </a:rPr>
              <a:t>para</a:t>
            </a:r>
            <a:r>
              <a:rPr lang="en-GB" sz="2300" dirty="0">
                <a:solidFill>
                  <a:srgbClr val="000000"/>
                </a:solidFill>
              </a:rPr>
              <a:t> o </a:t>
            </a:r>
            <a:r>
              <a:rPr lang="en-GB" sz="2300" dirty="0" err="1">
                <a:solidFill>
                  <a:srgbClr val="000000"/>
                </a:solidFill>
              </a:rPr>
              <a:t>desenvolvimento</a:t>
            </a:r>
            <a:r>
              <a:rPr lang="en-GB" sz="2300" dirty="0">
                <a:solidFill>
                  <a:srgbClr val="000000"/>
                </a:solidFill>
              </a:rPr>
              <a:t> </a:t>
            </a:r>
            <a:r>
              <a:rPr lang="en-GB" sz="3000" dirty="0">
                <a:solidFill>
                  <a:srgbClr val="000000"/>
                </a:solidFill>
              </a:rPr>
              <a:t>       </a:t>
            </a:r>
            <a:r>
              <a:rPr lang="en-GB" sz="3000" dirty="0" smtClean="0">
                <a:solidFill>
                  <a:srgbClr val="000000"/>
                </a:solidFill>
              </a:rPr>
              <a:t>                                     </a:t>
            </a:r>
            <a:endParaRPr lang="en-GB" b="1" dirty="0">
              <a:solidFill>
                <a:srgbClr val="000000"/>
              </a:solidFill>
            </a:endParaRPr>
          </a:p>
        </p:txBody>
      </p:sp>
      <p:pic>
        <p:nvPicPr>
          <p:cNvPr id="20485" name="Picture 6" descr="C:\Users\Lucas\Desktop\Documents\Aulas diversas\Congresso Montes Claros\8_META~1.JPG"/>
          <p:cNvPicPr>
            <a:picLocks noChangeAspect="1" noChangeArrowheads="1"/>
          </p:cNvPicPr>
          <p:nvPr/>
        </p:nvPicPr>
        <p:blipFill>
          <a:blip r:embed="rId4" cstate="print"/>
          <a:srcRect/>
          <a:stretch>
            <a:fillRect/>
          </a:stretch>
        </p:blipFill>
        <p:spPr bwMode="auto">
          <a:xfrm>
            <a:off x="7380018" y="4018966"/>
            <a:ext cx="3295275" cy="343407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176213" y="603251"/>
            <a:ext cx="10417175" cy="6410325"/>
          </a:xfrm>
          <a:extLst/>
        </p:spPr>
        <p:txBody>
          <a:bodyPr vert="horz" wrap="square" lIns="104287" tIns="52144" rIns="104287" bIns="52144" numCol="1" anchor="t" anchorCtr="0" compatLnSpc="1">
            <a:prstTxWarp prst="textNoShape">
              <a:avLst/>
            </a:prstTxWarp>
          </a:bodyPr>
          <a:lstStyle/>
          <a:p>
            <a:pPr marL="0" indent="0" algn="ctr">
              <a:buNone/>
              <a:defRPr/>
            </a:pPr>
            <a:r>
              <a:rPr lang="en-US" altLang="pt-BR" sz="3400" b="1" dirty="0" err="1" smtClean="0">
                <a:latin typeface="Tahoma" pitchFamily="34" charset="0"/>
                <a:cs typeface="Tahoma" pitchFamily="34" charset="0"/>
              </a:rPr>
              <a:t>Atualidade</a:t>
            </a:r>
            <a:r>
              <a:rPr lang="en-US" altLang="pt-BR" sz="3400" b="1" dirty="0" smtClean="0">
                <a:latin typeface="Tahoma" pitchFamily="34" charset="0"/>
                <a:cs typeface="Tahoma" pitchFamily="34" charset="0"/>
              </a:rPr>
              <a:t> da </a:t>
            </a:r>
            <a:r>
              <a:rPr lang="en-US" altLang="pt-BR" sz="3400" b="1" dirty="0" err="1" smtClean="0">
                <a:latin typeface="Tahoma" pitchFamily="34" charset="0"/>
                <a:cs typeface="Tahoma" pitchFamily="34" charset="0"/>
              </a:rPr>
              <a:t>Obstetrícia</a:t>
            </a:r>
            <a:r>
              <a:rPr lang="en-US" altLang="pt-BR" sz="3400" b="1" dirty="0" smtClean="0">
                <a:latin typeface="Tahoma" pitchFamily="34" charset="0"/>
                <a:cs typeface="Tahoma" pitchFamily="34" charset="0"/>
              </a:rPr>
              <a:t> no </a:t>
            </a:r>
            <a:r>
              <a:rPr lang="en-US" altLang="pt-BR" sz="3400" b="1" dirty="0" err="1" smtClean="0">
                <a:latin typeface="Tahoma" pitchFamily="34" charset="0"/>
                <a:cs typeface="Tahoma" pitchFamily="34" charset="0"/>
              </a:rPr>
              <a:t>Brasil</a:t>
            </a:r>
            <a:r>
              <a:rPr lang="en-US" altLang="pt-BR" sz="3400" b="1" dirty="0" smtClean="0">
                <a:latin typeface="Tahoma" pitchFamily="34" charset="0"/>
                <a:cs typeface="Tahoma" pitchFamily="34" charset="0"/>
              </a:rPr>
              <a:t>  </a:t>
            </a:r>
            <a:endParaRPr lang="en-US" altLang="pt-BR" sz="3400" dirty="0">
              <a:latin typeface="Tahoma" pitchFamily="34" charset="0"/>
              <a:cs typeface="Tahoma" pitchFamily="34" charset="0"/>
            </a:endParaRPr>
          </a:p>
          <a:p>
            <a:pPr algn="just">
              <a:buFont typeface="Wingdings" panose="05000000000000000000" pitchFamily="2" charset="2"/>
              <a:buChar char="ü"/>
              <a:defRPr/>
            </a:pPr>
            <a:endParaRPr lang="en-US" altLang="pt-BR" sz="600" dirty="0" smtClean="0">
              <a:solidFill>
                <a:srgbClr val="006600"/>
              </a:solidFill>
              <a:latin typeface="Tahoma" pitchFamily="34" charset="0"/>
              <a:cs typeface="Tahoma" pitchFamily="34" charset="0"/>
            </a:endParaRPr>
          </a:p>
          <a:p>
            <a:pPr marL="0" indent="0" algn="ctr">
              <a:buNone/>
              <a:defRPr/>
            </a:pPr>
            <a:r>
              <a:rPr lang="pt-BR" sz="2900" b="1" dirty="0" smtClean="0">
                <a:solidFill>
                  <a:srgbClr val="006600"/>
                </a:solidFill>
                <a:latin typeface="Tahoma" panose="020B0604030504040204" pitchFamily="34" charset="0"/>
                <a:ea typeface="Tahoma" panose="020B0604030504040204" pitchFamily="34" charset="0"/>
                <a:cs typeface="Tahoma" panose="020B0604030504040204" pitchFamily="34" charset="0"/>
              </a:rPr>
              <a:t>Convívio com o pior dos dois “mundos”</a:t>
            </a:r>
            <a:endParaRPr lang="pt-BR" sz="2900" b="1"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p:txBody>
      </p:sp>
      <p:sp>
        <p:nvSpPr>
          <p:cNvPr id="72708" name="Retângulo 7"/>
          <p:cNvSpPr>
            <a:spLocks noChangeArrowheads="1"/>
          </p:cNvSpPr>
          <p:nvPr/>
        </p:nvSpPr>
        <p:spPr bwMode="auto">
          <a:xfrm>
            <a:off x="7120458" y="6246814"/>
            <a:ext cx="184697" cy="923314"/>
          </a:xfrm>
          <a:prstGeom prst="rect">
            <a:avLst/>
          </a:prstGeom>
          <a:noFill/>
          <a:ln w="9525">
            <a:noFill/>
            <a:miter lim="800000"/>
            <a:headEnd/>
            <a:tailEnd/>
          </a:ln>
        </p:spPr>
        <p:txBody>
          <a:bodyPr wrap="none" lIns="91424" tIns="45712" rIns="91424" bIns="45712">
            <a:spAutoFit/>
          </a:bodyPr>
          <a:lstStyle/>
          <a:p>
            <a:pPr algn="ctr" eaLnBrk="1" hangingPunct="1">
              <a:lnSpc>
                <a:spcPct val="150000"/>
              </a:lnSpc>
            </a:pPr>
            <a:endParaRPr lang="en-US" altLang="pt-BR" sz="1800" dirty="0"/>
          </a:p>
          <a:p>
            <a:pPr algn="ctr" eaLnBrk="1" hangingPunct="1">
              <a:lnSpc>
                <a:spcPct val="150000"/>
              </a:lnSpc>
            </a:pPr>
            <a:endParaRPr lang="en-US" altLang="pt-BR" sz="1800" dirty="0"/>
          </a:p>
        </p:txBody>
      </p:sp>
      <p:sp>
        <p:nvSpPr>
          <p:cNvPr id="72709" name="AutoShape 2" descr="data:image/jpeg;base64,/9j/4AAQSkZJRgABAQAAAQABAAD/2wCEAAkGBwgHBgkIBwgKCgkLDRYPDQwMDRsUFRAWIB0iIiAdHx8kKDQsJCYxJx8fLT0tMTU3Ojo6Iys/RD84QzQ5OjcBCgoKDQwNGg8PGjclHyU3Nzc3Nzc3Nzc3Nzc3Nzc3Nzc3Nzc3Nzc3Nzc3Nzc3Nzc3Nzc3Nzc3Nzc3Nzc3Nzc3N//AABEIAKAAcQMBIgACEQEDEQH/xAAcAAACAgMBAQAAAAAAAAAAAAAEBQYHAAIDAQj/xABEEAACAQIEBAMFAwkGBQUAAAABAgMEEQAFEiEGEzFBIlFhFHGBkaEyscEHFSNCU1SS0fAWJDNSYvFVcpSi4UOCk7LS/8QAFwEAAwEAAAAAAAAAAAAAAAAAAQIDAP/EAB4RAQEBAAMBAAMBAAAAAAAAAAEAEQISITEyQVFx/9oADAMBAAIRAxEAPwCuWoS0WonexLEsLC3ljtyoqclQ9Qkq2u4QbH5g45ZfWRvVrJmMzclBf7N+nQAYbR1OTTVDyyVcis3TVGRbv2xD0rYSmCmq3jnEKpLAlmkZiAqX2FybWPpjWGSspkdUAWNrK8gQOQPf2wxCUD000TZrF43DquixYgEb3tYb41psllnlX2eppyrA20SqSR7gb4O2y70hgp/7/IaSmRCRBHNAWaVQBpBQHzF79bnDamyxsytmNNDHl9VIQqCGUI1QSSDYG4Ty2t33xEa2mq8rYSSQ7HZGsSFP4YHp80lhmWUm8sUemEt0U77/APccbrbabx8RU2SUVXRJS+z1EwZRHGwk5fbU7X8TG3mfriNMlfmrmKhSWohVgRHEouCf9I36Dte2+ESu4G4Ugiwue/ngmjrqrLqlKqgmKyBSLlR36jB6w7bTieoy69Pl8VQ1UY35cEUi8wqbHUxB06fIKQd7XAwMvCdZm0jvTZpSvDG+lzI7NY2GrSqIdr3A6XtgOprcuro+etRJSPS03L9oVbPUSafELet7efi8hhFT19fRKkR58UY0zGIMQpXYgm29jgAxUp43A1AIJEjleeaIWuwaBL7X1FhqPXsBgROEKBVE7Z2tFThyDMU1IzA2sncjrufLCenz+rmilqqjMOVZOXSwQqLaiwuSLdABcnqdsERZpUJCtS0sIgp4RFDTBtyBbS3rvc/DC+xMnEVDTZeskcNK1fJzQ4qZ57W6WJQ/rXPSx69cBZfVvV1NBUpJetr6nxa21GOIEALHceEkXuRb6YjcGbVCSO0sjMrgkgEjUbNa/wAWJw4yjNKD2vKzmSrNDRUyJGisU8YYC7EeQJb5YONtKcfnbNf+Byfwn+eMxA/z5S/vFR/1bf8A6xmBltiIqaLJaOMOGNXMCr8srzCbbqGN9KC9ibXJv0Awgr6NaYsQAiE3VNe6/wAQBOGFdVirqXqVf7KkLYWKgljf69cKaqRaiaZ0iWCJR/hobqB23PUnDEOUGxctpGpfLbqMchEG1alBYb798egyRyaVYi3TywVSFNbyncgCyn1v/L64f5JDqpjbShtG3UDoceOuoA6um1jhn7IJQoAZfW3XHKLL5Kipamp0aaVRcgEAKPMk9BgdrZAkjSy33GN4VeTQiIzOegUEm+HqcMu2nlXqJR9vQLRg+Wo9bYkmUcL0dNAZsxmnknZbLHS2sOhFu9+owHmTHBq/AeCo0VMRRrEaZFsfrgjL8y9krFlkj5qKukxk/a2sL+dtiB02GLPn4YklppY48zqKeMcxCspDL9oAfbuLWJ32xX+bcNx0Fa8IzfKmhBOlzU3a3qqg7+7GEYIkFX1q10JkSkgpmWRmVYEsLMb7n06DASTHYOO1sd6yKmg5aUtQ0wKqZCFKgHva4F8Mc/yA5dDRVNM5mpKiMES7GzdwbC2Dpb2Fy6hqMzrYaOjXVLKbKO3qSewGCnybMKZ5CY9PJRHZrbAstwLnvhn+TvNK3K6+qiy+maolqlRGKAHQmrdj32v0vbzw3zDNJ81nqqSMSmnhilc88+JnTwk7dOrDywqpNxBNoZ/ev80vyH8se4s38y0n7OP/AOPHuF7x6VSRVs8DBkdlYfZZdiL9fh6Y9qK2WojVXZjY37Ae+wGCIqF2qqeKoBEc8qoWtbTcgYGr6b2fMZ6RNRWGVkDMLEgHqRivlP25oGlKjsO+DaWmVCZCwGkXuccU0oQBjrM5MZJ2XsMBsRL5mFiJiQB7bMf1cWRwHwLTU9KMyz5BNLKAy05JCoDuNXmfToMQr8n+WLX52tVUKrUVAOfPr6bfZ9++/wAMXfk9ZzqdaieQNr8SFR+r2I27/HCr7kx/bpT1WX0sMS0qQLCYyF5K3B9FOw6/dhbXZ5lc2YGkiMU1SE/w0Zb2BsfiMOqusoS95KZS9rapIxv88RvMJMvinkqfY6XW+zOAgY/Mb4VZigUkWS51VNNRtV1Wm2qmmlte4JupJ3Gx+WDYqFOWqRZbktGkgEcTVE5d2W97WsL3774EXMMqpaiaSly/THGh1RgaLA+R7b26YiGcwwvCayF5m1yN+jkfVo9B6dMANmXJpxfk0q1YY11BMViW605CiMdAtgTsMDvmFZQRQUdYkb0MH6LlaA4bzINt7k+e2N+KsupsragSliKrJTguSxOprC539+OWd5XyckyutE87Grh1ssj3UW6WHuth6f8AlO+BMuyRkfMMukmjnZDEqFyVBaxI3F+3fAFVBDQ5hmzQs0YjpWjJAvcu4IH0OI3wfU1qP7NTRyLKumYtuNcfUAel+/fEiWIzO0FaC8jwU4ZdRAUAOTf4A+u+FfGc9JB/ajNv24+WMwr5sP7ufkce42FvZlw3JTVGdU9LWQlgzkqshtYgEj7sC8V5Y2W5kZCuiOddadTe3hPX1F/jiWcESu9aIpQrWXSC4BI9xtgzjPKxW0TAxqWUFYnPVSZFG3zxu2crZpVZBDLUSDQp8TWHpsT9wxvpZlsdgRcYlr5clHUpHGo0JW1AJ33CwkDEdrECez2HWnQ4c5bJmUq/J0q0tPW1MdQsU5lSMFmNitiSth5/zxatBIHjuVuAL3vbFQ8Gx0k8U1NXR1PKnkUsw2iKqRtcbhr979rd8TTi/h3Mcxo1XLq+OGBPFKjMRr36lvT5euJv5Tn4zXOuJsny3T7ZKyqxtaLSdPyG5xHM14uyFo2j9qq5HdFYuhPh72AG2IhlvBOaZpmSwQrpptVp6wkaUHz3a3Qdd8NvytZVBQ5tRvRUvIialWO4H2mHc+tsM8SHZtKyOgkyxpKKMnnSqzOs8TnSOxCYi2bU5RlIYaXDXX3f7440g0yxsOuob4Kzoj21gCdIt7vPGzILpOePvHFljWaxgUje46DHmcTJLwnksRI5kdIp/D8MIZKqSpokgl8S04snmFv0w8ztSOFMquNOmjQg/HG+RptlmXU0EFNmgUJqy2KIrp22AYfXCeuaSYvGHWGNlpEZwLdwGPpsT9cSTJoDW5Bl9M3hvSxXY/q2Xc/diM57SNQtLLPLcLPEI1j38KDa/wAhhJpV/Z+L95b5HGY5/nKv/d5PnjMGE04BaWXMZWLjSg6G5ubfP/fEp4hcyZQdA8QW6gjr+kXCjgypqJKhxHFH08coAu977E/DDjNZFMEish0BbgW76xbCr7MFFs0ZzUFSBdq2r8I2P+EcRDMImBp/SmT8cTisjebMNbpsKyqtv1/RnEerKF3gD6TdaJT07gnDcXJeRHcBUqZjTy0NRUTRRe0LKqxm4cqLlSO46G2HtXmeeUFfFSRSRy07sNz9or1Nj0PlhDwnTSvlc0sDvHIlVdWQ2IOlehxMqaWielSav0tyLDxG2lrG5PwOByfZg8utLPm+cxNNT0qUtLTLqgiqrxiolvcXP+UWvt1NsVpxDxFnWaZoVzIwiSmkOlYwNKsDvbrfDeROJeJKovDJUy5aztyuS4S8QvuoPYWtf5YRZrk1dAokNBmwjhTQJKpAQFBNgLDbcnrh+NN21ac19ZFKYIoGXSrCNbBvXA+dxGKvkDblgG/r5Y3oaslV5iguhAD9yOwOA6yYz1UkhJOo7X8u2NnsP1a08qRO3MBKsLG3bcYntVT5ZnFBS09GZxTJTrEJH0aza/6uvbr0tiu36G+JlwHMktDUwzTStypvCpqHUKpHQKDbrfG5/Njx+5TeYUpytYE5gijRI2Vh9sC3326YgecQ1SGrBjkpqNGXlI621NdgWAO9rW9N8Tb+6x5eAkdlvclmbc/+7fEQ4jskcupmfmzM2ttr+JR8uuEH2omEPqT99n/gxmGv52y/9yTGYeTYng2sh9rWOB0kZtwAeosf5/TDjONWpy4sBp2PQ/pBjjw3KTLYTMbg3XB2YRc+YgNsdPT/AJr/AIYk1CWzqs00fXerma9vNTgaeCOKkJYPZaXc39T2w9pKCWpmVIELsWc7r0JxJcu4ThuGzErMCoBht4bevngnFYcuQUM4IysDJ5Jaxmhp5pNcR0+JxYC6jv069MdOMsvostpafNRTTxw8wR1EUj6hNGbgal6dSB7ji0Y6GnQhkjXYWG3Qeg7YUcU5TDmNFJBUDXFIpV1PcYp0yn3/AFUe3HFeKueSjSKBR4YwFNkQdBb37/TCyfirOauUtJWyX1t4R036j3YHz7K5slzGSlm8QBJjcj7aE7H6b+t8LorXJ9cMcSCsbBIIVZtFyD4LdBgfUL7421EqBbpj1E1E2FyBvjQuUq+C/nh5wmaYSVAetSlnuCoZPt9b7/hjjlOUVGZU1eY4GaGBUZ5bbRknb5748yXh+WuqK5H1KaVQ5IHW7abX+eA5kwNO6KhzB6e7CCVOYCnLe/vO/piN8UyyS1caVOqFUKggqRtzB+AxKcmy2voqdYpSWiYXVtV/riPcUS+x5fULqRgalSwIuTvviXH7U5fLl7Nl37y3yx7hd+f2/wAkfyxmK40tKa5E7CZeXcr1tfpth2kLTVqR2sGI39LnC6glh9rQpTQpIQQSgsBt2HT6Yf5W6vIz6bSKNgcRKzSyip6ejhVYUANtyO+CUkZpGC9PM4SUdYqgaxuBg2HNEkJAG17Dp/XfFzkUEYxZHjJEgBXzBwNV19MBaRhc9iMDVFW0zaIl957YHMVKp1VDAtgLEKGcb5JR8RxrTZZYZjGpkh22cfrKfK/34p+po6mgnaCrppqeS+yTRlT8L/fj6JqZqCl1zQOisRpLAAEYU1AyavpBHm6x1Ck7JILj337H3YU5Z4zJvyopWth1lmWVa0JzZqcmjYsiv2JGx2698TWu4F4eq5b5bPUUoIsFD8xb/Hf64dw0MGVxZPlYYSwUoMkpcAcyxJ3H/NvgvIyBxZjmNBleQcIz09NTIhlhBkP60jADc9zjQZTldNqangWOaqidjbvch+nwwBxlXtmNdT5TFs1RMsZPkCfF8hqPwwVmNZys3oWG0XtPK9wIKj7xhWYLemroaDLiZgTFDHq2FyB/X3YqjiyoSpqhBSrrSebWD3JJ/wDOJ9mVekPtNNIbLco/uYGx+YI+OKxp6iWnz2Fk1OkUhZB1A1Dbf5H4Y3H23Ly6eyt+6r8jjMdfzjJ+1f8AhxmKey+VjZe/MrxqAB0+IeXuxy4jSeLL5ZqJ2WphPMjK9fCN/mMZw7NFUSyF4/EAQhceXlhrWBXWRNt1Y3PnpxD5W+0byXjQVlMRVhVmQbsB9rEwySX2iiSoa6mTfT5C+344p7iGibIs6bkBhA/ijPlfqvwuMWtw/XJWZPSzoNmjGw7ef1wz56Uz+UgFSkYIthZVzhtZY6rnttjVpCCbMD7zgKvzKny6inr5ypEIvbzOAqxyXZjk0df4pYagpe9kcgfHHslFTCnQ1KSKQNl1W+eIpDn/ABvniPV5dTy+yarIY1VV9wLHf4YPpuImzCmWDPVaCsFwQQVO22+C8WJypDRyUkWlaZSD6nAmcVbNmUS3ADIqb+rr+GAsvV+YpS5FwOmOee1UNbna00UZQ0yqruT1f0whMzHhtPz1xpLXkKYKBn0n/Wbr+LfLGvG9bDRZYsntEftEVakiJqF2CuL2GAaysbKOGTRUMyw1tVKA0i+GxJud+xOwxADGIK+Vq2zlAVZgb3PcjzxUNprk0zbiGozKeuqI0WOGXbfqFDXX44V5bOJaoLL0kmjZ2t0tfb64XNIGVlBIiLX0YPyAiXN6RCqhTKp8XTY33xTDKe6xeqL/ACD+HGYZc2T9l/3YzCbPlZVBRJHd7C/L2v78bSEuCpAAsbE9emO+XqzcwE3UAWZjcnG9ZThgbKNVj92JZ5U32RcQ5LBm9DJTTzxUzczVHPLuFaw2sNyOuO3DtJQZJlKU02cJOFLHWsJFgT06nAVHVQTZpUT1eYQUj0x00izLqEhF+vkL2wa+b1jKFmzfICGG+mnv8tsMfMg5u2tbxDwzC36WuqJCOqwREk/TEb4m4py2ujWlyymmjpf/AFucAGcedu1vdg6pMUjsZK7ImBO/91B+9cL8xSJ6ZY46zIkibYqtKg+oS+CZK7c4VoHFNK/FfKoaeMBIASrgAbKANuvf6YQ1OcwV+fJLOGlgjIXWBvo/q/zwSeHKaORnbNMtbptpkYf/AFwzpfbaCI09DnmUwRyfa5dLpv77x74byHt7nfGNDQoYchj1EqDzmPT327445fldXNTRZpnE4Sacakkmk8SKenuJvgOTKaV5+bWZvlzMGF9FGfF5/ZQD6Y1lpY6/NXqs2zeGWJZP0cdyAVvsoGnYdjtfAwzC2u+xWYTUEtLJSPJ7RqP6SRW2W3+oi18RAXkkKRi6g2UeY9+LFpsyhsxreIqVEBAgpoKYiOJR5bDf+WCcjyvhqt5rh4p1p1M0srDTzG1Xt56R5D1xhzyz7VpyuWWVogNJ8S4LpMvqrx1NPGzeMFWtYE32scM+L41izFQqxoHjDlI1KoL9LX9PU4kPCM8eYZEuXrHzJ0dldebpuhBP/j34K+SnH3IPkV37hJ81x5jv/Z3Ov2Waf9TH/PGYTtP1rDpFsrkIQLbY2qlnhid3Wxa4QdyfdiUGBI0AgpATcHwjp8cLs2yypzOFo2DUt7nnobup9B0+eGeGEDn7VJnWWJVs8RikaKKxaZR4dZP2b262ube7CleGoI/FaYgm5YxtKFHqFIIHri5YMkioqEUFOiy0+syOalnLs56tcW/oYHqeHKCdw8uWUBYCw1CQm3le+ACRUalY+H7clERpJXuzliWVV26Wt3PX0wKuX0yxK7hxFrIDcsyfcR88XTPw9QO1jlOXMo6XjkI+/A03DFA8iMcpoLr0PLkNh6b4YWXCppMvUxc2cctbgKHBtv7gTYC/0xqaXTqaOLmxg2DPcE3NvT7sXTHwvl6kMMqywFfs/oHuPrjV+HMrjbV+Z8tOoXNqV7X+eN2t1KnhTUsoURxm0cTOwdPEGNwAT37fPHVMpRJ445kTVyy7K7DfyuR54uUZFRlC7ZfloLC29IxJ+uB6fIaOFm5dDlkYY7haA743ZjlU8mUU8cgRo2B0BtLeEr7wCRgzh7Kfb672ycJ7HSyIjIx3kboqgepK9fPFojLKKEERUWXRk7nTQHc/LHGegEogMd40p35ixQ07Irtba4tv1v78B5NgKIflGoedFTVsCMVivHKo35XoR23+/B/5M6GCCkeeQM9TPvoXsovbfoNif4sO1ierljqqjL6gkgJcxNe1j1BG4t54Z5ZRy0KLFTUcy0y/4ccMenrfrf34UXMmw3b3Wf8AhtV/Ev8APGYP9jq/2dX/ABj+WMwcbbf/2Q=="/>
          <p:cNvSpPr>
            <a:spLocks noChangeAspect="1" noChangeArrowheads="1"/>
          </p:cNvSpPr>
          <p:nvPr/>
        </p:nvSpPr>
        <p:spPr bwMode="auto">
          <a:xfrm>
            <a:off x="10440989" y="-160338"/>
            <a:ext cx="304800" cy="304801"/>
          </a:xfrm>
          <a:prstGeom prst="rect">
            <a:avLst/>
          </a:prstGeom>
          <a:noFill/>
          <a:ln w="9525">
            <a:noFill/>
            <a:miter lim="800000"/>
            <a:headEnd/>
            <a:tailEnd/>
          </a:ln>
        </p:spPr>
        <p:txBody>
          <a:bodyPr lIns="91424" tIns="45712" rIns="91424" bIns="45712"/>
          <a:lstStyle/>
          <a:p>
            <a:endParaRPr lang="pt-BR" altLang="pt-BR"/>
          </a:p>
        </p:txBody>
      </p:sp>
      <p:sp>
        <p:nvSpPr>
          <p:cNvPr id="72710" name="AutoShape 4" descr="data:image/jpeg;base64,/9j/4AAQSkZJRgABAQAAAQABAAD/2wCEAAkGBwgHBgkIBwgKCgkLDRYPDQwMDRsUFRAWIB0iIiAdHx8kKDQsJCYxJx8fLT0tMTU3Ojo6Iys/RD84QzQ5OjcBCgoKDQwNGg8PGjclHyU3Nzc3Nzc3Nzc3Nzc3Nzc3Nzc3Nzc3Nzc3Nzc3Nzc3Nzc3Nzc3Nzc3Nzc3Nzc3Nzc3N//AABEIAKAAcQMBIgACEQEDEQH/xAAcAAACAgMBAQAAAAAAAAAAAAAEBQYHAAIDAQj/xABEEAACAQIEBAMFAwkGBQUAAAABAgMEEQAFEiEGEzFBIlFhFHGBkaEyscEHFSNCU1SS0fAWJDNSYvFVcpSi4UOCk7LS/8QAFwEAAwEAAAAAAAAAAAAAAAAAAQIDAP/EAB4RAQEBAAMBAAMBAAAAAAAAAAEAEQISITEyQVFx/9oADAMBAAIRAxEAPwCuWoS0WonexLEsLC3ljtyoqclQ9Qkq2u4QbH5g45ZfWRvVrJmMzclBf7N+nQAYbR1OTTVDyyVcis3TVGRbv2xD0rYSmCmq3jnEKpLAlmkZiAqX2FybWPpjWGSspkdUAWNrK8gQOQPf2wxCUD000TZrF43DquixYgEb3tYb41psllnlX2eppyrA20SqSR7gb4O2y70hgp/7/IaSmRCRBHNAWaVQBpBQHzF79bnDamyxsytmNNDHl9VIQqCGUI1QSSDYG4Ty2t33xEa2mq8rYSSQ7HZGsSFP4YHp80lhmWUm8sUemEt0U77/APccbrbabx8RU2SUVXRJS+z1EwZRHGwk5fbU7X8TG3mfriNMlfmrmKhSWohVgRHEouCf9I36Dte2+ESu4G4Ugiwue/ngmjrqrLqlKqgmKyBSLlR36jB6w7bTieoy69Pl8VQ1UY35cEUi8wqbHUxB06fIKQd7XAwMvCdZm0jvTZpSvDG+lzI7NY2GrSqIdr3A6XtgOprcuro+etRJSPS03L9oVbPUSafELet7efi8hhFT19fRKkR58UY0zGIMQpXYgm29jgAxUp43A1AIJEjleeaIWuwaBL7X1FhqPXsBgROEKBVE7Z2tFThyDMU1IzA2sncjrufLCenz+rmilqqjMOVZOXSwQqLaiwuSLdABcnqdsERZpUJCtS0sIgp4RFDTBtyBbS3rvc/DC+xMnEVDTZeskcNK1fJzQ4qZ57W6WJQ/rXPSx69cBZfVvV1NBUpJetr6nxa21GOIEALHceEkXuRb6YjcGbVCSO0sjMrgkgEjUbNa/wAWJw4yjNKD2vKzmSrNDRUyJGisU8YYC7EeQJb5YONtKcfnbNf+Byfwn+eMxA/z5S/vFR/1bf8A6xmBltiIqaLJaOMOGNXMCr8srzCbbqGN9KC9ibXJv0Awgr6NaYsQAiE3VNe6/wAQBOGFdVirqXqVf7KkLYWKgljf69cKaqRaiaZ0iWCJR/hobqB23PUnDEOUGxctpGpfLbqMchEG1alBYb798egyRyaVYi3TywVSFNbyncgCyn1v/L64f5JDqpjbShtG3UDoceOuoA6um1jhn7IJQoAZfW3XHKLL5Kipamp0aaVRcgEAKPMk9BgdrZAkjSy33GN4VeTQiIzOegUEm+HqcMu2nlXqJR9vQLRg+Wo9bYkmUcL0dNAZsxmnknZbLHS2sOhFu9+owHmTHBq/AeCo0VMRRrEaZFsfrgjL8y9krFlkj5qKukxk/a2sL+dtiB02GLPn4YklppY48zqKeMcxCspDL9oAfbuLWJ32xX+bcNx0Fa8IzfKmhBOlzU3a3qqg7+7GEYIkFX1q10JkSkgpmWRmVYEsLMb7n06DASTHYOO1sd6yKmg5aUtQ0wKqZCFKgHva4F8Mc/yA5dDRVNM5mpKiMES7GzdwbC2Dpb2Fy6hqMzrYaOjXVLKbKO3qSewGCnybMKZ5CY9PJRHZrbAstwLnvhn+TvNK3K6+qiy+maolqlRGKAHQmrdj32v0vbzw3zDNJ81nqqSMSmnhilc88+JnTwk7dOrDywqpNxBNoZ/ev80vyH8se4s38y0n7OP/AOPHuF7x6VSRVs8DBkdlYfZZdiL9fh6Y9qK2WojVXZjY37Ae+wGCIqF2qqeKoBEc8qoWtbTcgYGr6b2fMZ6RNRWGVkDMLEgHqRivlP25oGlKjsO+DaWmVCZCwGkXuccU0oQBjrM5MZJ2XsMBsRL5mFiJiQB7bMf1cWRwHwLTU9KMyz5BNLKAy05JCoDuNXmfToMQr8n+WLX52tVUKrUVAOfPr6bfZ9++/wAMXfk9ZzqdaieQNr8SFR+r2I27/HCr7kx/bpT1WX0sMS0qQLCYyF5K3B9FOw6/dhbXZ5lc2YGkiMU1SE/w0Zb2BsfiMOqusoS95KZS9rapIxv88RvMJMvinkqfY6XW+zOAgY/Mb4VZigUkWS51VNNRtV1Wm2qmmlte4JupJ3Gx+WDYqFOWqRZbktGkgEcTVE5d2W97WsL3774EXMMqpaiaSly/THGh1RgaLA+R7b26YiGcwwvCayF5m1yN+jkfVo9B6dMANmXJpxfk0q1YY11BMViW605CiMdAtgTsMDvmFZQRQUdYkb0MH6LlaA4bzINt7k+e2N+KsupsragSliKrJTguSxOprC539+OWd5XyckyutE87Grh1ssj3UW6WHuth6f8AlO+BMuyRkfMMukmjnZDEqFyVBaxI3F+3fAFVBDQ5hmzQs0YjpWjJAvcu4IH0OI3wfU1qP7NTRyLKumYtuNcfUAel+/fEiWIzO0FaC8jwU4ZdRAUAOTf4A+u+FfGc9JB/ajNv24+WMwr5sP7ufkce42FvZlw3JTVGdU9LWQlgzkqshtYgEj7sC8V5Y2W5kZCuiOddadTe3hPX1F/jiWcESu9aIpQrWXSC4BI9xtgzjPKxW0TAxqWUFYnPVSZFG3zxu2crZpVZBDLUSDQp8TWHpsT9wxvpZlsdgRcYlr5clHUpHGo0JW1AJ33CwkDEdrECez2HWnQ4c5bJmUq/J0q0tPW1MdQsU5lSMFmNitiSth5/zxatBIHjuVuAL3vbFQ8Gx0k8U1NXR1PKnkUsw2iKqRtcbhr979rd8TTi/h3Mcxo1XLq+OGBPFKjMRr36lvT5euJv5Tn4zXOuJsny3T7ZKyqxtaLSdPyG5xHM14uyFo2j9qq5HdFYuhPh72AG2IhlvBOaZpmSwQrpptVp6wkaUHz3a3Qdd8NvytZVBQ5tRvRUvIialWO4H2mHc+tsM8SHZtKyOgkyxpKKMnnSqzOs8TnSOxCYi2bU5RlIYaXDXX3f7440g0yxsOuob4Kzoj21gCdIt7vPGzILpOePvHFljWaxgUje46DHmcTJLwnksRI5kdIp/D8MIZKqSpokgl8S04snmFv0w8ztSOFMquNOmjQg/HG+RptlmXU0EFNmgUJqy2KIrp22AYfXCeuaSYvGHWGNlpEZwLdwGPpsT9cSTJoDW5Bl9M3hvSxXY/q2Xc/diM57SNQtLLPLcLPEI1j38KDa/wAhhJpV/Z+L95b5HGY5/nKv/d5PnjMGE04BaWXMZWLjSg6G5ubfP/fEp4hcyZQdA8QW6gjr+kXCjgypqJKhxHFH08coAu977E/DDjNZFMEish0BbgW76xbCr7MFFs0ZzUFSBdq2r8I2P+EcRDMImBp/SmT8cTisjebMNbpsKyqtv1/RnEerKF3gD6TdaJT07gnDcXJeRHcBUqZjTy0NRUTRRe0LKqxm4cqLlSO46G2HtXmeeUFfFSRSRy07sNz9or1Nj0PlhDwnTSvlc0sDvHIlVdWQ2IOlehxMqaWielSav0tyLDxG2lrG5PwOByfZg8utLPm+cxNNT0qUtLTLqgiqrxiolvcXP+UWvt1NsVpxDxFnWaZoVzIwiSmkOlYwNKsDvbrfDeROJeJKovDJUy5aztyuS4S8QvuoPYWtf5YRZrk1dAokNBmwjhTQJKpAQFBNgLDbcnrh+NN21ac19ZFKYIoGXSrCNbBvXA+dxGKvkDblgG/r5Y3oaslV5iguhAD9yOwOA6yYz1UkhJOo7X8u2NnsP1a08qRO3MBKsLG3bcYntVT5ZnFBS09GZxTJTrEJH0aza/6uvbr0tiu36G+JlwHMktDUwzTStypvCpqHUKpHQKDbrfG5/Njx+5TeYUpytYE5gijRI2Vh9sC3326YgecQ1SGrBjkpqNGXlI621NdgWAO9rW9N8Tb+6x5eAkdlvclmbc/+7fEQ4jskcupmfmzM2ttr+JR8uuEH2omEPqT99n/gxmGv52y/9yTGYeTYng2sh9rWOB0kZtwAeosf5/TDjONWpy4sBp2PQ/pBjjw3KTLYTMbg3XB2YRc+YgNsdPT/AJr/AIYk1CWzqs00fXerma9vNTgaeCOKkJYPZaXc39T2w9pKCWpmVIELsWc7r0JxJcu4ThuGzErMCoBht4bevngnFYcuQUM4IysDJ5Jaxmhp5pNcR0+JxYC6jv069MdOMsvostpafNRTTxw8wR1EUj6hNGbgal6dSB7ji0Y6GnQhkjXYWG3Qeg7YUcU5TDmNFJBUDXFIpV1PcYp0yn3/AFUe3HFeKueSjSKBR4YwFNkQdBb37/TCyfirOauUtJWyX1t4R036j3YHz7K5slzGSlm8QBJjcj7aE7H6b+t8LorXJ9cMcSCsbBIIVZtFyD4LdBgfUL7421EqBbpj1E1E2FyBvjQuUq+C/nh5wmaYSVAetSlnuCoZPt9b7/hjjlOUVGZU1eY4GaGBUZ5bbRknb5748yXh+WuqK5H1KaVQ5IHW7abX+eA5kwNO6KhzB6e7CCVOYCnLe/vO/piN8UyyS1caVOqFUKggqRtzB+AxKcmy2voqdYpSWiYXVtV/riPcUS+x5fULqRgalSwIuTvviXH7U5fLl7Nl37y3yx7hd+f2/wAkfyxmK40tKa5E7CZeXcr1tfpth2kLTVqR2sGI39LnC6glh9rQpTQpIQQSgsBt2HT6Yf5W6vIz6bSKNgcRKzSyip6ejhVYUANtyO+CUkZpGC9PM4SUdYqgaxuBg2HNEkJAG17Dp/XfFzkUEYxZHjJEgBXzBwNV19MBaRhc9iMDVFW0zaIl957YHMVKp1VDAtgLEKGcb5JR8RxrTZZYZjGpkh22cfrKfK/34p+po6mgnaCrppqeS+yTRlT8L/fj6JqZqCl1zQOisRpLAAEYU1AyavpBHm6x1Ck7JILj337H3YU5Z4zJvyopWth1lmWVa0JzZqcmjYsiv2JGx2698TWu4F4eq5b5bPUUoIsFD8xb/Hf64dw0MGVxZPlYYSwUoMkpcAcyxJ3H/NvgvIyBxZjmNBleQcIz09NTIhlhBkP60jADc9zjQZTldNqangWOaqidjbvch+nwwBxlXtmNdT5TFs1RMsZPkCfF8hqPwwVmNZys3oWG0XtPK9wIKj7xhWYLemroaDLiZgTFDHq2FyB/X3YqjiyoSpqhBSrrSebWD3JJ/wDOJ9mVekPtNNIbLco/uYGx+YI+OKxp6iWnz2Fk1OkUhZB1A1Dbf5H4Y3H23Ly6eyt+6r8jjMdfzjJ+1f8AhxmKey+VjZe/MrxqAB0+IeXuxy4jSeLL5ZqJ2WphPMjK9fCN/mMZw7NFUSyF4/EAQhceXlhrWBXWRNt1Y3PnpxD5W+0byXjQVlMRVhVmQbsB9rEwySX2iiSoa6mTfT5C+344p7iGibIs6bkBhA/ijPlfqvwuMWtw/XJWZPSzoNmjGw7ef1wz56Uz+UgFSkYIthZVzhtZY6rnttjVpCCbMD7zgKvzKny6inr5ypEIvbzOAqxyXZjk0df4pYagpe9kcgfHHslFTCnQ1KSKQNl1W+eIpDn/ABvniPV5dTy+yarIY1VV9wLHf4YPpuImzCmWDPVaCsFwQQVO22+C8WJypDRyUkWlaZSD6nAmcVbNmUS3ADIqb+rr+GAsvV+YpS5FwOmOee1UNbna00UZQ0yqruT1f0whMzHhtPz1xpLXkKYKBn0n/Wbr+LfLGvG9bDRZYsntEftEVakiJqF2CuL2GAaysbKOGTRUMyw1tVKA0i+GxJud+xOwxADGIK+Vq2zlAVZgb3PcjzxUNprk0zbiGozKeuqI0WOGXbfqFDXX44V5bOJaoLL0kmjZ2t0tfb64XNIGVlBIiLX0YPyAiXN6RCqhTKp8XTY33xTDKe6xeqL/ACD+HGYZc2T9l/3YzCbPlZVBRJHd7C/L2v78bSEuCpAAsbE9emO+XqzcwE3UAWZjcnG9ZThgbKNVj92JZ5U32RcQ5LBm9DJTTzxUzczVHPLuFaw2sNyOuO3DtJQZJlKU02cJOFLHWsJFgT06nAVHVQTZpUT1eYQUj0x00izLqEhF+vkL2wa+b1jKFmzfICGG+mnv8tsMfMg5u2tbxDwzC36WuqJCOqwREk/TEb4m4py2ujWlyymmjpf/AFucAGcedu1vdg6pMUjsZK7ImBO/91B+9cL8xSJ6ZY46zIkibYqtKg+oS+CZK7c4VoHFNK/FfKoaeMBIASrgAbKANuvf6YQ1OcwV+fJLOGlgjIXWBvo/q/zwSeHKaORnbNMtbptpkYf/AFwzpfbaCI09DnmUwRyfa5dLpv77x74byHt7nfGNDQoYchj1EqDzmPT327445fldXNTRZpnE4Sacakkmk8SKenuJvgOTKaV5+bWZvlzMGF9FGfF5/ZQD6Y1lpY6/NXqs2zeGWJZP0cdyAVvsoGnYdjtfAwzC2u+xWYTUEtLJSPJ7RqP6SRW2W3+oi18RAXkkKRi6g2UeY9+LFpsyhsxreIqVEBAgpoKYiOJR5bDf+WCcjyvhqt5rh4p1p1M0srDTzG1Xt56R5D1xhzyz7VpyuWWVogNJ8S4LpMvqrx1NPGzeMFWtYE32scM+L41izFQqxoHjDlI1KoL9LX9PU4kPCM8eYZEuXrHzJ0dldebpuhBP/j34K+SnH3IPkV37hJ81x5jv/Z3Ov2Waf9TH/PGYTtP1rDpFsrkIQLbY2qlnhid3Wxa4QdyfdiUGBI0AgpATcHwjp8cLs2yypzOFo2DUt7nnobup9B0+eGeGEDn7VJnWWJVs8RikaKKxaZR4dZP2b262ube7CleGoI/FaYgm5YxtKFHqFIIHri5YMkioqEUFOiy0+syOalnLs56tcW/oYHqeHKCdw8uWUBYCw1CQm3le+ACRUalY+H7clERpJXuzliWVV26Wt3PX0wKuX0yxK7hxFrIDcsyfcR88XTPw9QO1jlOXMo6XjkI+/A03DFA8iMcpoLr0PLkNh6b4YWXCppMvUxc2cctbgKHBtv7gTYC/0xqaXTqaOLmxg2DPcE3NvT7sXTHwvl6kMMqywFfs/oHuPrjV+HMrjbV+Z8tOoXNqV7X+eN2t1KnhTUsoURxm0cTOwdPEGNwAT37fPHVMpRJ445kTVyy7K7DfyuR54uUZFRlC7ZfloLC29IxJ+uB6fIaOFm5dDlkYY7haA743ZjlU8mUU8cgRo2B0BtLeEr7wCRgzh7Kfb672ycJ7HSyIjIx3kboqgepK9fPFojLKKEERUWXRk7nTQHc/LHGegEogMd40p35ixQ07Irtba4tv1v78B5NgKIflGoedFTVsCMVivHKo35XoR23+/B/5M6GCCkeeQM9TPvoXsovbfoNif4sO1ierljqqjL6gkgJcxNe1j1BG4t54Z5ZRy0KLFTUcy0y/4ccMenrfrf34UXMmw3b3Wf8AhtV/Ev8APGYP9jq/2dX/ABj+WMwcbbf/2Q=="/>
          <p:cNvSpPr>
            <a:spLocks noChangeAspect="1" noChangeArrowheads="1"/>
          </p:cNvSpPr>
          <p:nvPr/>
        </p:nvSpPr>
        <p:spPr bwMode="auto">
          <a:xfrm>
            <a:off x="10593389" y="-7937"/>
            <a:ext cx="304800" cy="304801"/>
          </a:xfrm>
          <a:prstGeom prst="rect">
            <a:avLst/>
          </a:prstGeom>
          <a:noFill/>
          <a:ln w="9525">
            <a:noFill/>
            <a:miter lim="800000"/>
            <a:headEnd/>
            <a:tailEnd/>
          </a:ln>
        </p:spPr>
        <p:txBody>
          <a:bodyPr lIns="91424" tIns="45712" rIns="91424" bIns="45712"/>
          <a:lstStyle/>
          <a:p>
            <a:endParaRPr lang="pt-BR" altLang="pt-BR"/>
          </a:p>
        </p:txBody>
      </p:sp>
      <p:pic>
        <p:nvPicPr>
          <p:cNvPr id="72711" name="Picture 2"/>
          <p:cNvPicPr>
            <a:picLocks noChangeAspect="1" noChangeArrowheads="1"/>
          </p:cNvPicPr>
          <p:nvPr/>
        </p:nvPicPr>
        <p:blipFill>
          <a:blip r:embed="rId2" cstate="print"/>
          <a:srcRect/>
          <a:stretch>
            <a:fillRect/>
          </a:stretch>
        </p:blipFill>
        <p:spPr bwMode="auto">
          <a:xfrm>
            <a:off x="0" y="1189040"/>
            <a:ext cx="10693400" cy="6372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ítulo 1"/>
          <p:cNvSpPr>
            <a:spLocks noGrp="1"/>
          </p:cNvSpPr>
          <p:nvPr>
            <p:ph type="title"/>
          </p:nvPr>
        </p:nvSpPr>
        <p:spPr>
          <a:xfrm>
            <a:off x="378148" y="-35793"/>
            <a:ext cx="10400074" cy="1111436"/>
          </a:xfrm>
        </p:spPr>
        <p:txBody>
          <a:bodyPr lIns="104287" tIns="52144" rIns="104287" bIns="52144"/>
          <a:lstStyle/>
          <a:p>
            <a:pPr>
              <a:defRPr/>
            </a:pPr>
            <a:r>
              <a:rPr lang="pt-BR" altLang="pt-BR" sz="5400" dirty="0" smtClean="0"/>
              <a:t> MODELO BRASILEIRO</a:t>
            </a:r>
            <a:br>
              <a:rPr lang="pt-BR" altLang="pt-BR" sz="5400" dirty="0" smtClean="0"/>
            </a:br>
            <a:r>
              <a:rPr lang="pt-BR" altLang="pt-BR" sz="2800" dirty="0" smtClean="0">
                <a:solidFill>
                  <a:srgbClr val="008000"/>
                </a:solidFill>
              </a:rPr>
              <a:t>PARADOXO PERINATAL BRASILEIRO</a:t>
            </a:r>
          </a:p>
        </p:txBody>
      </p:sp>
      <p:sp>
        <p:nvSpPr>
          <p:cNvPr id="5123" name="Espaço Reservado para Conteúdo 2"/>
          <p:cNvSpPr>
            <a:spLocks noGrp="1"/>
          </p:cNvSpPr>
          <p:nvPr>
            <p:ph idx="1"/>
          </p:nvPr>
        </p:nvSpPr>
        <p:spPr>
          <a:xfrm>
            <a:off x="-197916" y="1495536"/>
            <a:ext cx="10243244" cy="6101519"/>
          </a:xfrm>
        </p:spPr>
        <p:txBody>
          <a:bodyPr lIns="104287" tIns="52144" rIns="104287" bIns="52144"/>
          <a:lstStyle/>
          <a:p>
            <a:pPr marL="0" indent="0">
              <a:buNone/>
              <a:defRPr/>
            </a:pPr>
            <a:r>
              <a:rPr lang="pt-BR" altLang="pt-BR" sz="2400" dirty="0" smtClean="0">
                <a:effectLst>
                  <a:outerShdw blurRad="38100" dist="38100" dir="2700000" algn="tl">
                    <a:srgbClr val="000000">
                      <a:alpha val="43137"/>
                    </a:srgbClr>
                  </a:outerShdw>
                </a:effectLst>
              </a:rPr>
              <a:t>   </a:t>
            </a:r>
            <a:r>
              <a:rPr lang="pt-BR" altLang="pt-BR" sz="3200" dirty="0" smtClean="0">
                <a:solidFill>
                  <a:srgbClr val="FF0000"/>
                </a:solidFill>
              </a:rPr>
              <a:t>Mortalidade infantil e materna elevadas</a:t>
            </a:r>
          </a:p>
          <a:p>
            <a:pPr lvl="1">
              <a:defRPr/>
            </a:pPr>
            <a:r>
              <a:rPr lang="pt-BR" altLang="pt-BR" dirty="0" smtClean="0"/>
              <a:t>Causas evitáveis por ações de saúde</a:t>
            </a:r>
          </a:p>
          <a:p>
            <a:pPr lvl="1">
              <a:defRPr/>
            </a:pPr>
            <a:r>
              <a:rPr lang="pt-BR" altLang="pt-BR" dirty="0" smtClean="0"/>
              <a:t>Asfixia intraparto por má </a:t>
            </a:r>
            <a:r>
              <a:rPr lang="pt-BR" altLang="pt-BR" dirty="0" err="1" smtClean="0"/>
              <a:t>monitorização</a:t>
            </a:r>
            <a:r>
              <a:rPr lang="pt-BR" altLang="pt-BR" dirty="0" smtClean="0"/>
              <a:t> intraparto: 25% dos óbitos infantis ocorrem no primeiro dia de vida</a:t>
            </a:r>
          </a:p>
          <a:p>
            <a:pPr marL="0" indent="0">
              <a:buNone/>
              <a:defRPr/>
            </a:pPr>
            <a:r>
              <a:rPr lang="pt-BR" altLang="pt-BR" sz="3200" dirty="0" smtClean="0">
                <a:solidFill>
                  <a:srgbClr val="FF0000"/>
                </a:solidFill>
              </a:rPr>
              <a:t>   Intensa medicalização do nascimento</a:t>
            </a:r>
          </a:p>
          <a:p>
            <a:pPr lvl="1">
              <a:defRPr/>
            </a:pPr>
            <a:r>
              <a:rPr lang="pt-BR" altLang="pt-BR" dirty="0" smtClean="0"/>
              <a:t>98% partos hospitalares</a:t>
            </a:r>
          </a:p>
          <a:p>
            <a:pPr lvl="1">
              <a:defRPr/>
            </a:pPr>
            <a:r>
              <a:rPr lang="pt-BR" altLang="pt-BR" dirty="0" smtClean="0"/>
              <a:t>88% por médicos</a:t>
            </a:r>
          </a:p>
          <a:p>
            <a:pPr lvl="1">
              <a:defRPr/>
            </a:pPr>
            <a:r>
              <a:rPr lang="pt-BR" altLang="pt-BR" dirty="0" smtClean="0"/>
              <a:t>56% cesariana (1.600.000 / ano, Brasil, 2015)</a:t>
            </a:r>
          </a:p>
          <a:p>
            <a:pPr lvl="1">
              <a:defRPr/>
            </a:pPr>
            <a:r>
              <a:rPr lang="en-US" altLang="pt-BR" dirty="0" err="1" smtClean="0"/>
              <a:t>Serviço</a:t>
            </a:r>
            <a:r>
              <a:rPr lang="en-US" altLang="pt-BR" dirty="0" smtClean="0"/>
              <a:t> </a:t>
            </a:r>
            <a:r>
              <a:rPr lang="en-US" altLang="pt-BR" dirty="0" err="1" smtClean="0"/>
              <a:t>público</a:t>
            </a:r>
            <a:r>
              <a:rPr lang="en-US" altLang="pt-BR" dirty="0" smtClean="0"/>
              <a:t> (40%), </a:t>
            </a:r>
            <a:r>
              <a:rPr lang="en-US" altLang="pt-BR" dirty="0" err="1" smtClean="0"/>
              <a:t>serviço</a:t>
            </a:r>
            <a:r>
              <a:rPr lang="en-US" altLang="pt-BR" dirty="0" smtClean="0"/>
              <a:t> </a:t>
            </a:r>
            <a:r>
              <a:rPr lang="en-US" altLang="pt-BR" dirty="0" err="1" smtClean="0"/>
              <a:t>privado</a:t>
            </a:r>
            <a:r>
              <a:rPr lang="en-US" altLang="pt-BR" dirty="0" smtClean="0"/>
              <a:t> (85%)</a:t>
            </a:r>
            <a:endParaRPr lang="pt-BR" altLang="pt-BR" dirty="0" smtClean="0"/>
          </a:p>
          <a:p>
            <a:pPr lvl="1">
              <a:buFont typeface="Arial" charset="0"/>
              <a:buNone/>
              <a:defRPr/>
            </a:pPr>
            <a:endParaRPr lang="pt-BR" altLang="pt-BR"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ítulo 1"/>
          <p:cNvSpPr>
            <a:spLocks noGrp="1"/>
          </p:cNvSpPr>
          <p:nvPr>
            <p:ph type="title"/>
          </p:nvPr>
        </p:nvSpPr>
        <p:spPr>
          <a:xfrm>
            <a:off x="378148" y="-35793"/>
            <a:ext cx="10400074" cy="1111436"/>
          </a:xfrm>
        </p:spPr>
        <p:txBody>
          <a:bodyPr lIns="104287" tIns="52144" rIns="104287" bIns="52144"/>
          <a:lstStyle/>
          <a:p>
            <a:pPr>
              <a:defRPr/>
            </a:pPr>
            <a:r>
              <a:rPr lang="pt-BR" altLang="pt-BR" sz="5400" dirty="0" smtClean="0"/>
              <a:t> MODELO BRASILEIRO</a:t>
            </a:r>
            <a:br>
              <a:rPr lang="pt-BR" altLang="pt-BR" sz="5400" dirty="0" smtClean="0"/>
            </a:br>
            <a:r>
              <a:rPr lang="pt-BR" altLang="pt-BR" sz="2800" dirty="0" smtClean="0">
                <a:solidFill>
                  <a:srgbClr val="008000"/>
                </a:solidFill>
              </a:rPr>
              <a:t>PARADOXO PERINATAL BRASILEIRO</a:t>
            </a:r>
          </a:p>
        </p:txBody>
      </p:sp>
      <p:sp>
        <p:nvSpPr>
          <p:cNvPr id="5123" name="Espaço Reservado para Conteúdo 2"/>
          <p:cNvSpPr>
            <a:spLocks noGrp="1"/>
          </p:cNvSpPr>
          <p:nvPr>
            <p:ph idx="1"/>
          </p:nvPr>
        </p:nvSpPr>
        <p:spPr>
          <a:xfrm>
            <a:off x="18108" y="1260351"/>
            <a:ext cx="10243244" cy="6101519"/>
          </a:xfrm>
        </p:spPr>
        <p:txBody>
          <a:bodyPr lIns="104287" tIns="52144" rIns="104287" bIns="52144"/>
          <a:lstStyle/>
          <a:p>
            <a:pPr marL="0" indent="0">
              <a:buNone/>
              <a:defRPr/>
            </a:pPr>
            <a:r>
              <a:rPr lang="pt-BR" altLang="pt-BR" sz="2800" dirty="0" smtClean="0">
                <a:solidFill>
                  <a:srgbClr val="FF0000"/>
                </a:solidFill>
              </a:rPr>
              <a:t>Avanços tecnológicos, porém práticas sem respaldo científico:</a:t>
            </a:r>
          </a:p>
          <a:p>
            <a:pPr lvl="1">
              <a:defRPr/>
            </a:pPr>
            <a:r>
              <a:rPr lang="pt-BR" altLang="pt-BR" sz="2800" dirty="0" smtClean="0"/>
              <a:t>Banalização da cesariana</a:t>
            </a:r>
          </a:p>
          <a:p>
            <a:pPr lvl="1">
              <a:defRPr/>
            </a:pPr>
            <a:r>
              <a:rPr lang="en-US" altLang="pt-BR" sz="2800" dirty="0" err="1" smtClean="0"/>
              <a:t>Falta</a:t>
            </a:r>
            <a:r>
              <a:rPr lang="en-US" altLang="pt-BR" sz="2800" dirty="0" smtClean="0"/>
              <a:t> de </a:t>
            </a:r>
            <a:r>
              <a:rPr lang="en-US" altLang="pt-BR" sz="2800" dirty="0" err="1" smtClean="0"/>
              <a:t>Institucionalização</a:t>
            </a:r>
            <a:r>
              <a:rPr lang="en-US" altLang="pt-BR" sz="2800" dirty="0" smtClean="0"/>
              <a:t> do </a:t>
            </a:r>
            <a:r>
              <a:rPr lang="en-US" altLang="pt-BR" sz="2800" dirty="0" err="1" smtClean="0"/>
              <a:t>Parto</a:t>
            </a:r>
            <a:r>
              <a:rPr lang="en-US" altLang="pt-BR" sz="2800" dirty="0" smtClean="0"/>
              <a:t> (o </a:t>
            </a:r>
            <a:r>
              <a:rPr lang="en-US" altLang="pt-BR" sz="2800" dirty="0" err="1" smtClean="0"/>
              <a:t>parto</a:t>
            </a:r>
            <a:r>
              <a:rPr lang="en-US" altLang="pt-BR" sz="2800" dirty="0" smtClean="0"/>
              <a:t> é do </a:t>
            </a:r>
            <a:r>
              <a:rPr lang="en-US" altLang="pt-BR" sz="2800" dirty="0" err="1" smtClean="0"/>
              <a:t>médico</a:t>
            </a:r>
            <a:r>
              <a:rPr lang="en-US" altLang="pt-BR" sz="2800" dirty="0" smtClean="0"/>
              <a:t> e </a:t>
            </a:r>
            <a:r>
              <a:rPr lang="en-US" altLang="pt-BR" sz="2800" dirty="0" err="1" smtClean="0"/>
              <a:t>não</a:t>
            </a:r>
            <a:r>
              <a:rPr lang="en-US" altLang="pt-BR" sz="2800" dirty="0" smtClean="0"/>
              <a:t> </a:t>
            </a:r>
            <a:r>
              <a:rPr lang="en-US" altLang="pt-BR" sz="2800" dirty="0" err="1" smtClean="0"/>
              <a:t>da</a:t>
            </a:r>
            <a:r>
              <a:rPr lang="en-US" altLang="pt-BR" sz="2800" dirty="0" smtClean="0"/>
              <a:t> </a:t>
            </a:r>
            <a:r>
              <a:rPr lang="en-US" altLang="pt-BR" sz="2800" dirty="0" err="1" smtClean="0"/>
              <a:t>equipe</a:t>
            </a:r>
            <a:r>
              <a:rPr lang="en-US" altLang="pt-BR" sz="2800" dirty="0" smtClean="0"/>
              <a:t> </a:t>
            </a:r>
            <a:r>
              <a:rPr lang="en-US" altLang="pt-BR" sz="2800" dirty="0" err="1" smtClean="0"/>
              <a:t>assistencial</a:t>
            </a:r>
            <a:r>
              <a:rPr lang="en-US" altLang="pt-BR" sz="2800" dirty="0" smtClean="0"/>
              <a:t>), </a:t>
            </a:r>
            <a:r>
              <a:rPr lang="en-US" altLang="pt-BR" sz="2800" dirty="0" err="1" smtClean="0"/>
              <a:t>desrespeito</a:t>
            </a:r>
            <a:r>
              <a:rPr lang="en-US" altLang="pt-BR" sz="2800" dirty="0" smtClean="0"/>
              <a:t> a </a:t>
            </a:r>
            <a:r>
              <a:rPr lang="en-US" altLang="pt-BR" sz="2800" dirty="0" err="1" smtClean="0"/>
              <a:t>protocolos</a:t>
            </a:r>
            <a:r>
              <a:rPr lang="en-US" altLang="pt-BR" sz="2800" dirty="0" smtClean="0"/>
              <a:t> </a:t>
            </a:r>
            <a:r>
              <a:rPr lang="en-US" altLang="pt-BR" sz="2800" dirty="0" err="1" smtClean="0"/>
              <a:t>assistenciais</a:t>
            </a:r>
            <a:r>
              <a:rPr lang="en-US" altLang="pt-BR" sz="2800" dirty="0" smtClean="0"/>
              <a:t> </a:t>
            </a:r>
            <a:r>
              <a:rPr lang="en-US" altLang="pt-BR" sz="2800" dirty="0" err="1" smtClean="0"/>
              <a:t>baseados</a:t>
            </a:r>
            <a:r>
              <a:rPr lang="en-US" altLang="pt-BR" sz="2800" dirty="0" smtClean="0"/>
              <a:t> </a:t>
            </a:r>
            <a:r>
              <a:rPr lang="en-US" altLang="pt-BR" sz="2800" dirty="0" err="1" smtClean="0"/>
              <a:t>em</a:t>
            </a:r>
            <a:r>
              <a:rPr lang="en-US" altLang="pt-BR" sz="2800" dirty="0" smtClean="0"/>
              <a:t> </a:t>
            </a:r>
            <a:r>
              <a:rPr lang="en-US" altLang="pt-BR" sz="2800" dirty="0" err="1" smtClean="0"/>
              <a:t>evidências</a:t>
            </a:r>
            <a:r>
              <a:rPr lang="en-US" altLang="pt-BR" sz="2800" dirty="0" smtClean="0"/>
              <a:t> </a:t>
            </a:r>
            <a:r>
              <a:rPr lang="en-US" altLang="pt-BR" sz="2800" dirty="0" err="1" smtClean="0"/>
              <a:t>científicas</a:t>
            </a:r>
            <a:endParaRPr lang="en-US" altLang="pt-BR" sz="2800" dirty="0" smtClean="0"/>
          </a:p>
          <a:p>
            <a:pPr lvl="1">
              <a:defRPr/>
            </a:pPr>
            <a:r>
              <a:rPr lang="en-US" altLang="pt-BR" sz="2800" dirty="0" err="1" smtClean="0"/>
              <a:t>Judicialização</a:t>
            </a:r>
            <a:r>
              <a:rPr lang="en-US" altLang="pt-BR" sz="2800" dirty="0" smtClean="0"/>
              <a:t> </a:t>
            </a:r>
            <a:r>
              <a:rPr lang="en-US" altLang="pt-BR" sz="2800" dirty="0" err="1" smtClean="0"/>
              <a:t>da</a:t>
            </a:r>
            <a:r>
              <a:rPr lang="en-US" altLang="pt-BR" sz="2800" dirty="0" smtClean="0"/>
              <a:t> </a:t>
            </a:r>
            <a:r>
              <a:rPr lang="en-US" altLang="pt-BR" sz="2800" dirty="0" err="1" smtClean="0"/>
              <a:t>Saúde</a:t>
            </a:r>
            <a:r>
              <a:rPr lang="en-US" altLang="pt-BR" sz="2800" dirty="0" smtClean="0"/>
              <a:t> e </a:t>
            </a:r>
            <a:r>
              <a:rPr lang="en-US" altLang="pt-BR" sz="2800" dirty="0" err="1" smtClean="0"/>
              <a:t>Mercantilização</a:t>
            </a:r>
            <a:r>
              <a:rPr lang="en-US" altLang="pt-BR" sz="2800" dirty="0" smtClean="0"/>
              <a:t> </a:t>
            </a:r>
            <a:r>
              <a:rPr lang="en-US" altLang="pt-BR" sz="2800" dirty="0" err="1" smtClean="0"/>
              <a:t>da</a:t>
            </a:r>
            <a:r>
              <a:rPr lang="en-US" altLang="pt-BR" sz="2800" dirty="0" smtClean="0"/>
              <a:t> </a:t>
            </a:r>
            <a:r>
              <a:rPr lang="en-US" altLang="pt-BR" sz="2800" dirty="0" err="1" smtClean="0"/>
              <a:t>Medicina</a:t>
            </a:r>
            <a:r>
              <a:rPr lang="en-US" altLang="pt-BR" sz="2800" dirty="0" smtClean="0"/>
              <a:t> (R$ </a:t>
            </a:r>
            <a:r>
              <a:rPr lang="en-US" altLang="pt-BR" sz="2800" dirty="0" err="1" smtClean="0"/>
              <a:t>Cesárea</a:t>
            </a:r>
            <a:r>
              <a:rPr lang="en-US" altLang="pt-BR" sz="2800" dirty="0" smtClean="0"/>
              <a:t>= </a:t>
            </a:r>
            <a:r>
              <a:rPr lang="en-US" altLang="pt-BR" sz="2800" dirty="0" err="1" smtClean="0"/>
              <a:t>Parto</a:t>
            </a:r>
            <a:r>
              <a:rPr lang="en-US" altLang="pt-BR" sz="2800" dirty="0" smtClean="0"/>
              <a:t> Normal)</a:t>
            </a:r>
          </a:p>
          <a:p>
            <a:pPr lvl="1">
              <a:defRPr/>
            </a:pPr>
            <a:r>
              <a:rPr lang="en-US" altLang="pt-BR" sz="2800" dirty="0" err="1" smtClean="0"/>
              <a:t>Ambiência</a:t>
            </a:r>
            <a:r>
              <a:rPr lang="en-US" altLang="pt-BR" sz="2800" dirty="0" smtClean="0"/>
              <a:t> </a:t>
            </a:r>
            <a:r>
              <a:rPr lang="en-US" altLang="pt-BR" sz="2800" dirty="0" err="1" smtClean="0"/>
              <a:t>Péssima</a:t>
            </a:r>
            <a:r>
              <a:rPr lang="en-US" altLang="pt-BR" sz="2800" dirty="0" smtClean="0"/>
              <a:t> das </a:t>
            </a:r>
            <a:r>
              <a:rPr lang="en-US" altLang="pt-BR" sz="2800" dirty="0" err="1" smtClean="0"/>
              <a:t>maternidades</a:t>
            </a:r>
            <a:r>
              <a:rPr lang="en-US" altLang="pt-BR" sz="2800" dirty="0" smtClean="0"/>
              <a:t> (</a:t>
            </a:r>
            <a:r>
              <a:rPr lang="en-US" altLang="pt-BR" sz="2800" dirty="0" err="1" smtClean="0"/>
              <a:t>falta</a:t>
            </a:r>
            <a:r>
              <a:rPr lang="en-US" altLang="pt-BR" sz="2800" dirty="0" smtClean="0"/>
              <a:t> de </a:t>
            </a:r>
            <a:r>
              <a:rPr lang="en-US" altLang="pt-BR" sz="2800" dirty="0" err="1" smtClean="0"/>
              <a:t>privacidade</a:t>
            </a:r>
            <a:r>
              <a:rPr lang="en-US" altLang="pt-BR" sz="2800" dirty="0" smtClean="0"/>
              <a:t>), </a:t>
            </a:r>
            <a:r>
              <a:rPr lang="en-US" altLang="pt-BR" sz="2800" dirty="0" err="1" smtClean="0"/>
              <a:t>não</a:t>
            </a:r>
            <a:r>
              <a:rPr lang="en-US" altLang="pt-BR" sz="2800" dirty="0" smtClean="0"/>
              <a:t> </a:t>
            </a:r>
            <a:r>
              <a:rPr lang="en-US" altLang="pt-BR" sz="2800" dirty="0" err="1" smtClean="0"/>
              <a:t>acesso</a:t>
            </a:r>
            <a:r>
              <a:rPr lang="en-US" altLang="pt-BR" sz="2800" dirty="0" smtClean="0"/>
              <a:t> a analgesia do </a:t>
            </a:r>
            <a:r>
              <a:rPr lang="en-US" altLang="pt-BR" sz="2800" dirty="0" err="1" smtClean="0"/>
              <a:t>parto</a:t>
            </a:r>
            <a:endParaRPr lang="pt-BR" altLang="pt-BR" sz="2800" dirty="0" smtClean="0"/>
          </a:p>
          <a:p>
            <a:pPr lvl="1">
              <a:defRPr/>
            </a:pPr>
            <a:r>
              <a:rPr lang="pt-BR" altLang="pt-BR" sz="2800" dirty="0" smtClean="0"/>
              <a:t>Parto com intervenções desnecessárias que comprometem sua fisiologia, desrespeitando as evidências científicas, os direitos das mulheres                e das crianças</a:t>
            </a:r>
          </a:p>
          <a:p>
            <a:pPr lvl="1">
              <a:buFont typeface="Arial" charset="0"/>
              <a:buNone/>
              <a:defRPr/>
            </a:pPr>
            <a:endParaRPr lang="pt-BR" altLang="pt-BR" sz="2800" dirty="0" smtClean="0"/>
          </a:p>
          <a:p>
            <a:pPr eaLnBrk="1" hangingPunct="1">
              <a:lnSpc>
                <a:spcPts val="3307"/>
              </a:lnSpc>
              <a:defRPr/>
            </a:pPr>
            <a:endParaRPr lang="pt-BR" altLang="pt-BR" sz="2800" dirty="0" smtClean="0"/>
          </a:p>
          <a:p>
            <a:pPr lvl="1">
              <a:buFont typeface="Arial" charset="0"/>
              <a:buNone/>
              <a:defRPr/>
            </a:pPr>
            <a:endParaRPr lang="pt-BR" altLang="pt-BR" sz="24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377826" y="755651"/>
            <a:ext cx="10009188" cy="6481763"/>
          </a:xfrm>
          <a:extLst/>
        </p:spPr>
        <p:txBody>
          <a:bodyPr vert="horz" wrap="square" lIns="104287" tIns="52144" rIns="104287" bIns="52144" numCol="1" anchor="t" anchorCtr="0" compatLnSpc="1">
            <a:prstTxWarp prst="textNoShape">
              <a:avLst/>
            </a:prstTxWarp>
          </a:bodyPr>
          <a:lstStyle/>
          <a:p>
            <a:pPr marL="0" indent="0">
              <a:buNone/>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marL="0" indent="0" algn="ctr">
              <a:lnSpc>
                <a:spcPct val="150000"/>
              </a:lnSpc>
              <a:buNone/>
              <a:defRPr/>
            </a:pPr>
            <a:endParaRPr lang="en-US" altLang="pt-BR" sz="6000" b="1" dirty="0" smtClean="0">
              <a:solidFill>
                <a:srgbClr val="006600"/>
              </a:solidFill>
              <a:latin typeface="Tahoma" pitchFamily="34" charset="0"/>
              <a:cs typeface="Tahoma" pitchFamily="34" charset="0"/>
            </a:endParaRPr>
          </a:p>
          <a:p>
            <a:pPr marL="0" indent="0" algn="ctr">
              <a:lnSpc>
                <a:spcPct val="150000"/>
              </a:lnSpc>
              <a:buNone/>
              <a:defRPr/>
            </a:pPr>
            <a:endParaRPr lang="en-US" altLang="pt-BR" sz="6000" b="1" dirty="0" smtClean="0">
              <a:solidFill>
                <a:srgbClr val="006600"/>
              </a:solidFill>
              <a:latin typeface="Tahoma" pitchFamily="34" charset="0"/>
              <a:cs typeface="Tahoma" pitchFamily="34" charset="0"/>
            </a:endParaRPr>
          </a:p>
          <a:p>
            <a:pPr algn="ctr">
              <a:buFontTx/>
              <a:buNone/>
              <a:defRPr/>
            </a:pPr>
            <a:endParaRPr lang="en-US" altLang="pt-BR" sz="2900" b="1" dirty="0" smtClean="0">
              <a:solidFill>
                <a:srgbClr val="006600"/>
              </a:solidFill>
              <a:latin typeface="Tahoma" pitchFamily="34" charset="0"/>
              <a:cs typeface="Tahoma" pitchFamily="34" charset="0"/>
            </a:endParaRPr>
          </a:p>
          <a:p>
            <a:pPr eaLnBrk="1" hangingPunct="1">
              <a:buFontTx/>
              <a:buNone/>
              <a:defRPr/>
            </a:pPr>
            <a:endParaRPr lang="pt-BR" altLang="pt-BR" sz="2600" dirty="0" smtClean="0">
              <a:latin typeface="Tahoma" pitchFamily="34" charset="0"/>
              <a:cs typeface="Tahoma" pitchFamily="34" charset="0"/>
            </a:endParaRPr>
          </a:p>
          <a:p>
            <a:pPr eaLnBrk="1" hangingPunct="1">
              <a:buFont typeface="Wingdings" pitchFamily="2" charset="2"/>
              <a:buChar char="Ø"/>
              <a:defRPr/>
            </a:pPr>
            <a:endParaRPr lang="pt-BR" altLang="pt-BR" sz="2600" dirty="0" smtClean="0">
              <a:latin typeface="Tahoma" pitchFamily="34" charset="0"/>
              <a:cs typeface="Tahoma" pitchFamily="34" charset="0"/>
            </a:endParaRPr>
          </a:p>
        </p:txBody>
      </p:sp>
      <p:pic>
        <p:nvPicPr>
          <p:cNvPr id="73731" name="Picture 2"/>
          <p:cNvPicPr>
            <a:picLocks noChangeAspect="1" noChangeArrowheads="1"/>
          </p:cNvPicPr>
          <p:nvPr/>
        </p:nvPicPr>
        <p:blipFill>
          <a:blip r:embed="rId2" cstate="print"/>
          <a:srcRect/>
          <a:stretch>
            <a:fillRect/>
          </a:stretch>
        </p:blipFill>
        <p:spPr bwMode="auto">
          <a:xfrm>
            <a:off x="0" y="288651"/>
            <a:ext cx="10693400" cy="71643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Gráfico 2"/>
          <p:cNvGraphicFramePr>
            <a:graphicFrameLocks/>
          </p:cNvGraphicFramePr>
          <p:nvPr/>
        </p:nvGraphicFramePr>
        <p:xfrm>
          <a:off x="1557280" y="1476376"/>
          <a:ext cx="8469941" cy="4765416"/>
        </p:xfrm>
        <a:graphic>
          <a:graphicData uri="http://schemas.openxmlformats.org/drawingml/2006/chart">
            <c:chart xmlns:c="http://schemas.openxmlformats.org/drawingml/2006/chart" xmlns:r="http://schemas.openxmlformats.org/officeDocument/2006/relationships" r:id="rId2"/>
          </a:graphicData>
        </a:graphic>
      </p:graphicFrame>
      <p:sp>
        <p:nvSpPr>
          <p:cNvPr id="6147" name="Título 1"/>
          <p:cNvSpPr>
            <a:spLocks noGrp="1"/>
          </p:cNvSpPr>
          <p:nvPr>
            <p:ph type="title" idx="4294967295"/>
          </p:nvPr>
        </p:nvSpPr>
        <p:spPr>
          <a:xfrm>
            <a:off x="83503" y="406314"/>
            <a:ext cx="10879821" cy="109017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pt-BR" altLang="pt-BR" sz="3200" dirty="0" smtClean="0">
                <a:ea typeface="ＭＳ Ｐゴシック" pitchFamily="34" charset="-128"/>
              </a:rPr>
              <a:t>Razão de Mortalidade Materna (por 100 mil NV)</a:t>
            </a:r>
            <a:br>
              <a:rPr lang="pt-BR" altLang="pt-BR" sz="3200" dirty="0" smtClean="0">
                <a:ea typeface="ＭＳ Ｐゴシック" pitchFamily="34" charset="-128"/>
              </a:rPr>
            </a:br>
            <a:r>
              <a:rPr lang="pt-BR" altLang="pt-BR" sz="3200" dirty="0" smtClean="0">
                <a:ea typeface="ＭＳ Ｐゴシック" pitchFamily="34" charset="-128"/>
              </a:rPr>
              <a:t> Brasil, 1990 a 2011</a:t>
            </a:r>
          </a:p>
        </p:txBody>
      </p:sp>
      <p:sp>
        <p:nvSpPr>
          <p:cNvPr id="6148" name="CaixaDeTexto 2"/>
          <p:cNvSpPr txBox="1">
            <a:spLocks noChangeArrowheads="1"/>
          </p:cNvSpPr>
          <p:nvPr/>
        </p:nvSpPr>
        <p:spPr bwMode="auto">
          <a:xfrm>
            <a:off x="1641142" y="6304554"/>
            <a:ext cx="1561870" cy="259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04251" tIns="52125" rIns="104251" bIns="52125">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l" eaLnBrk="1" hangingPunct="1"/>
            <a:r>
              <a:rPr kumimoji="0" lang="pt-BR" altLang="pt-BR" sz="1000" b="1" dirty="0">
                <a:solidFill>
                  <a:srgbClr val="000000"/>
                </a:solidFill>
                <a:ea typeface="ＭＳ Ｐゴシック" pitchFamily="34" charset="-128"/>
              </a:rPr>
              <a:t>Fonte: CGIAE/SVS/MS</a:t>
            </a:r>
          </a:p>
        </p:txBody>
      </p:sp>
      <p:graphicFrame>
        <p:nvGraphicFramePr>
          <p:cNvPr id="7" name="Tabela 1"/>
          <p:cNvGraphicFramePr>
            <a:graphicFrameLocks noGrp="1"/>
          </p:cNvGraphicFramePr>
          <p:nvPr/>
        </p:nvGraphicFramePr>
        <p:xfrm>
          <a:off x="2315047" y="6479582"/>
          <a:ext cx="4633807" cy="455076"/>
        </p:xfrm>
        <a:graphic>
          <a:graphicData uri="http://schemas.openxmlformats.org/drawingml/2006/table">
            <a:tbl>
              <a:tblPr/>
              <a:tblGrid>
                <a:gridCol w="1312540"/>
                <a:gridCol w="486401"/>
                <a:gridCol w="540240"/>
                <a:gridCol w="538383"/>
                <a:gridCol w="540239"/>
                <a:gridCol w="607074"/>
                <a:gridCol w="608930"/>
              </a:tblGrid>
              <a:tr h="227538">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0" lang="pt-PT" altLang="pt-BR" sz="1300" b="0" i="0" u="none" strike="noStrike" cap="none" normalizeH="0" baseline="0" smtClean="0">
                        <a:ln>
                          <a:noFill/>
                        </a:ln>
                        <a:solidFill>
                          <a:srgbClr val="000000"/>
                        </a:solidFill>
                        <a:effectLst/>
                        <a:latin typeface="Arial Narrow" pitchFamily="34" charset="0"/>
                        <a:ea typeface="ＭＳ Ｐゴシック" pitchFamily="34" charset="-128"/>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1990</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1996</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2001</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2009</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2010</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2011</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r>
              <a:tr h="227538">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Fator de Correção</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2,5</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2</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1,4</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1,18</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1,16</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eaLnBrk="0" hangingPunct="0">
                        <a:spcBef>
                          <a:spcPct val="20000"/>
                        </a:spcBef>
                        <a:buClr>
                          <a:srgbClr val="E52337"/>
                        </a:buClr>
                        <a:buFont typeface="Arial" pitchFamily="34" charset="0"/>
                        <a:defRPr sz="2400">
                          <a:solidFill>
                            <a:schemeClr val="tx1"/>
                          </a:solidFill>
                          <a:latin typeface="Calibri" pitchFamily="34" charset="0"/>
                          <a:ea typeface="ＭＳ Ｐゴシック" pitchFamily="34" charset="-128"/>
                        </a:defRPr>
                      </a:lvl1pPr>
                      <a:lvl2pPr marL="742950" indent="-285750" eaLnBrk="0" hangingPunct="0">
                        <a:spcBef>
                          <a:spcPct val="20000"/>
                        </a:spcBef>
                        <a:buClr>
                          <a:srgbClr val="E52337"/>
                        </a:buClr>
                        <a:buFont typeface="Arial" pitchFamily="34" charset="0"/>
                        <a:defRPr sz="2200">
                          <a:solidFill>
                            <a:schemeClr val="tx1"/>
                          </a:solidFill>
                          <a:latin typeface="Calibri" pitchFamily="34" charset="0"/>
                          <a:ea typeface="ＭＳ Ｐゴシック" pitchFamily="34" charset="-128"/>
                        </a:defRPr>
                      </a:lvl2pPr>
                      <a:lvl3pPr marL="1143000" indent="-228600" eaLnBrk="0" hangingPunct="0">
                        <a:spcBef>
                          <a:spcPct val="20000"/>
                        </a:spcBef>
                        <a:buClr>
                          <a:srgbClr val="E52337"/>
                        </a:buClr>
                        <a:buFont typeface="Arial" pitchFamily="34" charset="0"/>
                        <a:defRPr sz="2000">
                          <a:solidFill>
                            <a:schemeClr val="tx1"/>
                          </a:solidFill>
                          <a:latin typeface="Calibri" pitchFamily="34" charset="0"/>
                          <a:ea typeface="ＭＳ Ｐゴシック" pitchFamily="34" charset="-128"/>
                        </a:defRPr>
                      </a:lvl3pPr>
                      <a:lvl4pPr marL="16002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4pPr>
                      <a:lvl5pPr marL="2057400" indent="-228600" eaLnBrk="0" hangingPunct="0">
                        <a:spcBef>
                          <a:spcPct val="20000"/>
                        </a:spcBef>
                        <a:buClr>
                          <a:srgbClr val="E52337"/>
                        </a:buClr>
                        <a:buFont typeface="Arial" pitchFamily="34" charset="0"/>
                        <a:defRPr>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E52337"/>
                        </a:buClr>
                        <a:buFont typeface="Arial" pitchFamily="34" charset="0"/>
                        <a:defRPr>
                          <a:solidFill>
                            <a:schemeClr val="tx1"/>
                          </a:solidFill>
                          <a:latin typeface="Calibri" pitchFamily="34" charset="0"/>
                          <a:ea typeface="ＭＳ Ｐゴシック" pitchFamily="34" charset="-128"/>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0" lang="pt-BR" altLang="pt-BR" sz="1300" b="0" i="0" u="none" strike="noStrike" cap="none" normalizeH="0" baseline="0" smtClean="0">
                          <a:ln>
                            <a:noFill/>
                          </a:ln>
                          <a:solidFill>
                            <a:srgbClr val="000000"/>
                          </a:solidFill>
                          <a:effectLst/>
                          <a:latin typeface="Arial Narrow" pitchFamily="34" charset="0"/>
                          <a:ea typeface="ＭＳ Ｐゴシック" pitchFamily="34" charset="-128"/>
                        </a:rPr>
                        <a:t>1,15</a:t>
                      </a: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r>
            </a:tbl>
          </a:graphicData>
        </a:graphic>
      </p:graphicFrame>
      <p:cxnSp>
        <p:nvCxnSpPr>
          <p:cNvPr id="9" name="Straight Connector 8"/>
          <p:cNvCxnSpPr>
            <a:cxnSpLocks noChangeShapeType="1"/>
          </p:cNvCxnSpPr>
          <p:nvPr/>
        </p:nvCxnSpPr>
        <p:spPr bwMode="auto">
          <a:xfrm>
            <a:off x="2146106" y="5051344"/>
            <a:ext cx="6989697" cy="0"/>
          </a:xfrm>
          <a:prstGeom prst="line">
            <a:avLst/>
          </a:prstGeom>
          <a:noFill/>
          <a:ln w="76200">
            <a:solidFill>
              <a:srgbClr val="FF0000"/>
            </a:solidFill>
            <a:round/>
            <a:headEnd/>
            <a:tailEn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sp>
        <p:nvSpPr>
          <p:cNvPr id="8" name="CaixaDeTexto 7"/>
          <p:cNvSpPr txBox="1"/>
          <p:nvPr/>
        </p:nvSpPr>
        <p:spPr>
          <a:xfrm>
            <a:off x="5372971" y="4428703"/>
            <a:ext cx="2926057" cy="415498"/>
          </a:xfrm>
          <a:prstGeom prst="rect">
            <a:avLst/>
          </a:prstGeom>
          <a:solidFill>
            <a:srgbClr val="FFFF00"/>
          </a:solidFill>
        </p:spPr>
        <p:txBody>
          <a:bodyPr wrap="none" rtlCol="0">
            <a:spAutoFit/>
          </a:bodyPr>
          <a:lstStyle/>
          <a:p>
            <a:r>
              <a:rPr lang="en-US" dirty="0" smtClean="0"/>
              <a:t>Meta </a:t>
            </a:r>
            <a:r>
              <a:rPr lang="en-US" dirty="0" err="1" smtClean="0"/>
              <a:t>Milênio</a:t>
            </a:r>
            <a:r>
              <a:rPr lang="en-US" dirty="0" smtClean="0"/>
              <a:t> 2015= 35</a:t>
            </a:r>
            <a:endParaRPr lang="pt-BR"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áfico 8"/>
          <p:cNvGraphicFramePr>
            <a:graphicFrameLocks/>
          </p:cNvGraphicFramePr>
          <p:nvPr/>
        </p:nvGraphicFramePr>
        <p:xfrm>
          <a:off x="0" y="1181429"/>
          <a:ext cx="10275724" cy="5749751"/>
        </p:xfrm>
        <a:graphic>
          <a:graphicData uri="http://schemas.openxmlformats.org/drawingml/2006/chart">
            <c:chart xmlns:c="http://schemas.openxmlformats.org/drawingml/2006/chart" xmlns:r="http://schemas.openxmlformats.org/officeDocument/2006/relationships" r:id="rId2"/>
          </a:graphicData>
        </a:graphic>
      </p:graphicFrame>
      <p:sp>
        <p:nvSpPr>
          <p:cNvPr id="7171" name="Title 2"/>
          <p:cNvSpPr>
            <a:spLocks noGrp="1"/>
          </p:cNvSpPr>
          <p:nvPr>
            <p:ph type="title"/>
          </p:nvPr>
        </p:nvSpPr>
        <p:spPr>
          <a:xfrm>
            <a:off x="-413940" y="8372"/>
            <a:ext cx="12294110" cy="1612019"/>
          </a:xfrm>
        </p:spPr>
        <p:txBody>
          <a:bodyPr/>
          <a:lstStyle/>
          <a:p>
            <a:r>
              <a:rPr lang="pt-BR" sz="3700" dirty="0" smtClean="0"/>
              <a:t>Mortalidade na infância segundo componentes </a:t>
            </a:r>
            <a:br>
              <a:rPr lang="pt-BR" sz="3700" dirty="0" smtClean="0"/>
            </a:br>
            <a:r>
              <a:rPr lang="pt-BR" sz="3700" dirty="0" smtClean="0"/>
              <a:t>Brasil, 1990 - 2008</a:t>
            </a:r>
          </a:p>
        </p:txBody>
      </p:sp>
      <p:sp>
        <p:nvSpPr>
          <p:cNvPr id="7172" name="CaixaDeTexto 2"/>
          <p:cNvSpPr txBox="1">
            <a:spLocks noChangeArrowheads="1"/>
          </p:cNvSpPr>
          <p:nvPr/>
        </p:nvSpPr>
        <p:spPr bwMode="auto">
          <a:xfrm>
            <a:off x="126243" y="6917156"/>
            <a:ext cx="2610229" cy="3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287" tIns="52144" rIns="104287" bIns="52144">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l" eaLnBrk="1" hangingPunct="1"/>
            <a:r>
              <a:rPr kumimoji="0" lang="pt-BR" altLang="pt-BR" sz="1400" b="1" dirty="0">
                <a:solidFill>
                  <a:srgbClr val="000000"/>
                </a:solidFill>
                <a:latin typeface="Calibri" pitchFamily="34" charset="0"/>
                <a:ea typeface="ＭＳ Ｐゴシック" pitchFamily="34" charset="-128"/>
              </a:rPr>
              <a:t>Fonte: CGIAE/DASIS/SVS/MS</a:t>
            </a:r>
          </a:p>
        </p:txBody>
      </p:sp>
      <p:sp>
        <p:nvSpPr>
          <p:cNvPr id="5" name="Seta para cima 4"/>
          <p:cNvSpPr/>
          <p:nvPr/>
        </p:nvSpPr>
        <p:spPr>
          <a:xfrm>
            <a:off x="5994772" y="5580831"/>
            <a:ext cx="484632" cy="978408"/>
          </a:xfrm>
          <a:prstGeom prst="up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ítulo 1"/>
          <p:cNvSpPr>
            <a:spLocks noGrp="1"/>
          </p:cNvSpPr>
          <p:nvPr>
            <p:ph type="title"/>
          </p:nvPr>
        </p:nvSpPr>
        <p:spPr>
          <a:xfrm>
            <a:off x="818719" y="296404"/>
            <a:ext cx="10292434" cy="1612019"/>
          </a:xfrm>
        </p:spPr>
        <p:txBody>
          <a:bodyPr lIns="104287" tIns="52144" rIns="104287" bIns="52144"/>
          <a:lstStyle/>
          <a:p>
            <a:pPr algn="ctr"/>
            <a:r>
              <a:rPr lang="en-US" sz="4100" dirty="0" err="1" smtClean="0"/>
              <a:t>Pesquisa</a:t>
            </a:r>
            <a:r>
              <a:rPr lang="en-US" sz="4100" dirty="0" smtClean="0"/>
              <a:t> </a:t>
            </a:r>
            <a:r>
              <a:rPr lang="en-US" sz="4100" dirty="0" err="1" smtClean="0"/>
              <a:t>Nascer</a:t>
            </a:r>
            <a:r>
              <a:rPr lang="en-US" sz="4100" dirty="0" smtClean="0"/>
              <a:t> no </a:t>
            </a:r>
            <a:r>
              <a:rPr lang="en-US" sz="4100" dirty="0" err="1" smtClean="0"/>
              <a:t>Brasil</a:t>
            </a:r>
            <a:r>
              <a:rPr lang="en-US" sz="4100" dirty="0" smtClean="0"/>
              <a:t> </a:t>
            </a:r>
            <a:br>
              <a:rPr lang="en-US" sz="4100" dirty="0" smtClean="0"/>
            </a:br>
            <a:r>
              <a:rPr lang="en-US" sz="4100" dirty="0" smtClean="0"/>
              <a:t>(</a:t>
            </a:r>
            <a:r>
              <a:rPr lang="en-US" sz="4100" dirty="0" err="1" smtClean="0"/>
              <a:t>Fiocruz</a:t>
            </a:r>
            <a:r>
              <a:rPr lang="en-US" sz="4100" dirty="0" smtClean="0"/>
              <a:t>, </a:t>
            </a:r>
            <a:r>
              <a:rPr lang="en-US" sz="4100" dirty="0" err="1" smtClean="0"/>
              <a:t>Ministério</a:t>
            </a:r>
            <a:r>
              <a:rPr lang="en-US" sz="4100" dirty="0" smtClean="0"/>
              <a:t> </a:t>
            </a:r>
            <a:r>
              <a:rPr lang="en-US" sz="4100" dirty="0" err="1" smtClean="0"/>
              <a:t>da</a:t>
            </a:r>
            <a:r>
              <a:rPr lang="en-US" sz="4100" dirty="0" smtClean="0"/>
              <a:t> </a:t>
            </a:r>
            <a:r>
              <a:rPr lang="en-US" sz="4100" dirty="0" err="1" smtClean="0"/>
              <a:t>Saúde</a:t>
            </a:r>
            <a:r>
              <a:rPr lang="en-US" sz="4100" dirty="0" smtClean="0"/>
              <a:t>, 05/2014)</a:t>
            </a:r>
            <a:endParaRPr lang="pt-BR" sz="4100" dirty="0" smtClean="0"/>
          </a:p>
        </p:txBody>
      </p:sp>
      <p:sp>
        <p:nvSpPr>
          <p:cNvPr id="43011" name="Espaço Reservado para Conteúdo 2"/>
          <p:cNvSpPr>
            <a:spLocks noGrp="1"/>
          </p:cNvSpPr>
          <p:nvPr>
            <p:ph idx="1"/>
          </p:nvPr>
        </p:nvSpPr>
        <p:spPr>
          <a:xfrm>
            <a:off x="1190014" y="1980431"/>
            <a:ext cx="9085677" cy="7466747"/>
          </a:xfrm>
        </p:spPr>
        <p:txBody>
          <a:bodyPr lIns="104287" tIns="52144" rIns="104287" bIns="52144"/>
          <a:lstStyle/>
          <a:p>
            <a:r>
              <a:rPr lang="en-US" dirty="0" smtClean="0"/>
              <a:t>23940 </a:t>
            </a:r>
            <a:r>
              <a:rPr lang="en-US" dirty="0" err="1" smtClean="0"/>
              <a:t>mulheres</a:t>
            </a:r>
            <a:r>
              <a:rPr lang="en-US" dirty="0" smtClean="0"/>
              <a:t> (</a:t>
            </a:r>
            <a:r>
              <a:rPr lang="en-US" dirty="0" err="1" smtClean="0"/>
              <a:t>fev</a:t>
            </a:r>
            <a:r>
              <a:rPr lang="en-US" dirty="0" smtClean="0"/>
              <a:t> 2011 a out 2012)</a:t>
            </a:r>
          </a:p>
          <a:p>
            <a:r>
              <a:rPr lang="en-US" dirty="0" smtClean="0"/>
              <a:t>266 </a:t>
            </a:r>
            <a:r>
              <a:rPr lang="en-US" dirty="0" err="1" smtClean="0"/>
              <a:t>maternidades</a:t>
            </a:r>
            <a:r>
              <a:rPr lang="en-US" dirty="0" smtClean="0"/>
              <a:t> de 191 </a:t>
            </a:r>
            <a:r>
              <a:rPr lang="en-US" dirty="0" err="1" smtClean="0"/>
              <a:t>municípios</a:t>
            </a:r>
            <a:r>
              <a:rPr lang="en-US" dirty="0" smtClean="0"/>
              <a:t> com </a:t>
            </a:r>
            <a:r>
              <a:rPr lang="en-US" dirty="0" err="1" smtClean="0"/>
              <a:t>mais</a:t>
            </a:r>
            <a:r>
              <a:rPr lang="en-US" dirty="0" smtClean="0"/>
              <a:t> de 500 </a:t>
            </a:r>
            <a:r>
              <a:rPr lang="en-US" dirty="0" err="1" smtClean="0"/>
              <a:t>partos</a:t>
            </a:r>
            <a:r>
              <a:rPr lang="en-US" dirty="0" smtClean="0"/>
              <a:t>/ </a:t>
            </a:r>
            <a:r>
              <a:rPr lang="en-US" dirty="0" err="1" smtClean="0"/>
              <a:t>mês</a:t>
            </a:r>
            <a:r>
              <a:rPr lang="en-US" dirty="0" smtClean="0"/>
              <a:t> (83% dos </a:t>
            </a:r>
            <a:r>
              <a:rPr lang="en-US" dirty="0" err="1" smtClean="0"/>
              <a:t>partos</a:t>
            </a:r>
            <a:r>
              <a:rPr lang="en-US" dirty="0" smtClean="0"/>
              <a:t> do </a:t>
            </a:r>
            <a:r>
              <a:rPr lang="en-US" dirty="0" err="1" smtClean="0"/>
              <a:t>país</a:t>
            </a:r>
            <a:r>
              <a:rPr lang="en-US" dirty="0" smtClean="0"/>
              <a:t>)</a:t>
            </a:r>
          </a:p>
          <a:p>
            <a:r>
              <a:rPr lang="en-US" dirty="0" smtClean="0"/>
              <a:t>52% de </a:t>
            </a:r>
            <a:r>
              <a:rPr lang="en-US" dirty="0" err="1" smtClean="0"/>
              <a:t>cesárea</a:t>
            </a:r>
            <a:r>
              <a:rPr lang="en-US" dirty="0" smtClean="0"/>
              <a:t> </a:t>
            </a:r>
            <a:r>
              <a:rPr lang="en-US" dirty="0" err="1" smtClean="0"/>
              <a:t>na</a:t>
            </a:r>
            <a:r>
              <a:rPr lang="en-US" dirty="0" smtClean="0"/>
              <a:t> </a:t>
            </a:r>
            <a:r>
              <a:rPr lang="en-US" dirty="0" err="1" smtClean="0"/>
              <a:t>rede</a:t>
            </a:r>
            <a:r>
              <a:rPr lang="en-US" dirty="0" smtClean="0"/>
              <a:t> </a:t>
            </a:r>
            <a:r>
              <a:rPr lang="en-US" dirty="0" err="1" smtClean="0"/>
              <a:t>pública</a:t>
            </a:r>
            <a:endParaRPr lang="en-US" dirty="0" smtClean="0"/>
          </a:p>
          <a:p>
            <a:r>
              <a:rPr lang="en-US" dirty="0" smtClean="0"/>
              <a:t>88% de </a:t>
            </a:r>
            <a:r>
              <a:rPr lang="en-US" dirty="0" err="1" smtClean="0"/>
              <a:t>cesárea</a:t>
            </a:r>
            <a:r>
              <a:rPr lang="en-US" dirty="0" smtClean="0"/>
              <a:t> </a:t>
            </a:r>
            <a:r>
              <a:rPr lang="en-US" dirty="0" err="1" smtClean="0"/>
              <a:t>na</a:t>
            </a:r>
            <a:r>
              <a:rPr lang="en-US" dirty="0" smtClean="0"/>
              <a:t> </a:t>
            </a:r>
            <a:r>
              <a:rPr lang="en-US" dirty="0" err="1" smtClean="0"/>
              <a:t>rede</a:t>
            </a:r>
            <a:r>
              <a:rPr lang="en-US" dirty="0" smtClean="0"/>
              <a:t> </a:t>
            </a:r>
            <a:r>
              <a:rPr lang="en-US" dirty="0" err="1" smtClean="0"/>
              <a:t>privada</a:t>
            </a:r>
            <a:endParaRPr lang="pt-BR" dirty="0" smtClean="0"/>
          </a:p>
        </p:txBody>
      </p:sp>
      <p:sp>
        <p:nvSpPr>
          <p:cNvPr id="4" name="CaixaDeTexto 3"/>
          <p:cNvSpPr txBox="1">
            <a:spLocks noChangeArrowheads="1"/>
          </p:cNvSpPr>
          <p:nvPr/>
        </p:nvSpPr>
        <p:spPr bwMode="auto">
          <a:xfrm>
            <a:off x="1602284" y="6212259"/>
            <a:ext cx="6720979" cy="584775"/>
          </a:xfrm>
          <a:prstGeom prst="rect">
            <a:avLst/>
          </a:prstGeom>
          <a:solidFill>
            <a:srgbClr val="FFFF00"/>
          </a:solidFill>
          <a:ln w="9525">
            <a:noFill/>
            <a:miter lim="800000"/>
            <a:headEnd/>
            <a:tailEnd/>
          </a:ln>
        </p:spPr>
        <p:txBody>
          <a:bodyPr wrap="square">
            <a:spAutoFit/>
          </a:bodyPr>
          <a:lstStyle/>
          <a:p>
            <a:r>
              <a:rPr lang="en-US" sz="3200" dirty="0">
                <a:solidFill>
                  <a:srgbClr val="FF0000"/>
                </a:solidFill>
              </a:rPr>
              <a:t>CAMPEÕES MUNDIAIS DE CESÁREA</a:t>
            </a:r>
            <a:endParaRPr lang="pt-BR" sz="3200" dirty="0">
              <a:solidFill>
                <a:srgbClr val="FF0000"/>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62" name="Picture 2"/>
          <p:cNvPicPr>
            <a:picLocks noChangeAspect="1" noChangeArrowheads="1"/>
          </p:cNvPicPr>
          <p:nvPr/>
        </p:nvPicPr>
        <p:blipFill>
          <a:blip r:embed="rId2" cstate="print"/>
          <a:srcRect/>
          <a:stretch>
            <a:fillRect/>
          </a:stretch>
        </p:blipFill>
        <p:spPr bwMode="auto">
          <a:xfrm>
            <a:off x="0" y="0"/>
            <a:ext cx="10526353" cy="2494153"/>
          </a:xfrm>
          <a:prstGeom prst="rect">
            <a:avLst/>
          </a:prstGeom>
          <a:noFill/>
          <a:ln w="9525">
            <a:noFill/>
            <a:miter lim="800000"/>
            <a:headEnd/>
            <a:tailEnd/>
          </a:ln>
          <a:effectLst/>
        </p:spPr>
      </p:pic>
      <p:pic>
        <p:nvPicPr>
          <p:cNvPr id="962563" name="Picture 3"/>
          <p:cNvPicPr>
            <a:picLocks noChangeAspect="1" noChangeArrowheads="1"/>
          </p:cNvPicPr>
          <p:nvPr/>
        </p:nvPicPr>
        <p:blipFill>
          <a:blip r:embed="rId3" cstate="print"/>
          <a:srcRect/>
          <a:stretch>
            <a:fillRect/>
          </a:stretch>
        </p:blipFill>
        <p:spPr bwMode="auto">
          <a:xfrm>
            <a:off x="0" y="2441649"/>
            <a:ext cx="10693400" cy="1699022"/>
          </a:xfrm>
          <a:prstGeom prst="rect">
            <a:avLst/>
          </a:prstGeom>
          <a:noFill/>
          <a:ln w="9525">
            <a:noFill/>
            <a:miter lim="800000"/>
            <a:headEnd/>
            <a:tailEnd/>
          </a:ln>
          <a:effectLst/>
        </p:spPr>
      </p:pic>
      <p:pic>
        <p:nvPicPr>
          <p:cNvPr id="962564" name="Picture 4"/>
          <p:cNvPicPr>
            <a:picLocks noChangeAspect="1" noChangeArrowheads="1"/>
          </p:cNvPicPr>
          <p:nvPr/>
        </p:nvPicPr>
        <p:blipFill>
          <a:blip r:embed="rId4" cstate="print"/>
          <a:srcRect/>
          <a:stretch>
            <a:fillRect/>
          </a:stretch>
        </p:blipFill>
        <p:spPr bwMode="auto">
          <a:xfrm>
            <a:off x="0" y="4129304"/>
            <a:ext cx="10615197" cy="1811567"/>
          </a:xfrm>
          <a:prstGeom prst="rect">
            <a:avLst/>
          </a:prstGeom>
          <a:noFill/>
          <a:ln w="9525">
            <a:noFill/>
            <a:miter lim="800000"/>
            <a:headEnd/>
            <a:tailEnd/>
          </a:ln>
          <a:effectLst/>
        </p:spPr>
      </p:pic>
      <p:pic>
        <p:nvPicPr>
          <p:cNvPr id="962565" name="Picture 5"/>
          <p:cNvPicPr>
            <a:picLocks noChangeAspect="1" noChangeArrowheads="1"/>
          </p:cNvPicPr>
          <p:nvPr/>
        </p:nvPicPr>
        <p:blipFill>
          <a:blip r:embed="rId5" cstate="print"/>
          <a:srcRect/>
          <a:stretch>
            <a:fillRect/>
          </a:stretch>
        </p:blipFill>
        <p:spPr bwMode="auto">
          <a:xfrm>
            <a:off x="162124" y="5940871"/>
            <a:ext cx="10441160" cy="162039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3586" name="Picture 2"/>
          <p:cNvPicPr>
            <a:picLocks noChangeAspect="1" noChangeArrowheads="1"/>
          </p:cNvPicPr>
          <p:nvPr/>
        </p:nvPicPr>
        <p:blipFill>
          <a:blip r:embed="rId2" cstate="print"/>
          <a:srcRect/>
          <a:stretch>
            <a:fillRect/>
          </a:stretch>
        </p:blipFill>
        <p:spPr bwMode="auto">
          <a:xfrm>
            <a:off x="0" y="0"/>
            <a:ext cx="10709927" cy="2556495"/>
          </a:xfrm>
          <a:prstGeom prst="rect">
            <a:avLst/>
          </a:prstGeom>
          <a:noFill/>
          <a:ln w="9525">
            <a:noFill/>
            <a:miter lim="800000"/>
            <a:headEnd/>
            <a:tailEnd/>
          </a:ln>
          <a:effectLst/>
        </p:spPr>
      </p:pic>
      <p:pic>
        <p:nvPicPr>
          <p:cNvPr id="963587" name="Picture 3"/>
          <p:cNvPicPr>
            <a:picLocks noChangeAspect="1" noChangeArrowheads="1"/>
          </p:cNvPicPr>
          <p:nvPr/>
        </p:nvPicPr>
        <p:blipFill>
          <a:blip r:embed="rId3" cstate="print"/>
          <a:srcRect/>
          <a:stretch>
            <a:fillRect/>
          </a:stretch>
        </p:blipFill>
        <p:spPr bwMode="auto">
          <a:xfrm>
            <a:off x="-65302" y="2484487"/>
            <a:ext cx="11028626" cy="2092840"/>
          </a:xfrm>
          <a:prstGeom prst="rect">
            <a:avLst/>
          </a:prstGeom>
          <a:noFill/>
          <a:ln w="9525">
            <a:noFill/>
            <a:miter lim="800000"/>
            <a:headEnd/>
            <a:tailEnd/>
          </a:ln>
          <a:effectLst/>
        </p:spPr>
      </p:pic>
      <p:pic>
        <p:nvPicPr>
          <p:cNvPr id="963588" name="Picture 4"/>
          <p:cNvPicPr>
            <a:picLocks noChangeAspect="1" noChangeArrowheads="1"/>
          </p:cNvPicPr>
          <p:nvPr/>
        </p:nvPicPr>
        <p:blipFill>
          <a:blip r:embed="rId4" cstate="print"/>
          <a:srcRect/>
          <a:stretch>
            <a:fillRect/>
          </a:stretch>
        </p:blipFill>
        <p:spPr bwMode="auto">
          <a:xfrm>
            <a:off x="3330476" y="396255"/>
            <a:ext cx="6817071" cy="525090"/>
          </a:xfrm>
          <a:prstGeom prst="rect">
            <a:avLst/>
          </a:prstGeom>
          <a:noFill/>
          <a:ln w="9525">
            <a:noFill/>
            <a:miter lim="800000"/>
            <a:headEnd/>
            <a:tailEnd/>
          </a:ln>
          <a:effectLst/>
        </p:spPr>
      </p:pic>
      <p:sp>
        <p:nvSpPr>
          <p:cNvPr id="5" name="CaixaDeTexto 4"/>
          <p:cNvSpPr txBox="1"/>
          <p:nvPr/>
        </p:nvSpPr>
        <p:spPr>
          <a:xfrm>
            <a:off x="4338588" y="4644727"/>
            <a:ext cx="4464496" cy="2875296"/>
          </a:xfrm>
          <a:prstGeom prst="rect">
            <a:avLst/>
          </a:prstGeom>
          <a:solidFill>
            <a:srgbClr val="FFFF00"/>
          </a:solidFill>
        </p:spPr>
        <p:txBody>
          <a:bodyPr wrap="square" lIns="104287" tIns="52144" rIns="104287" bIns="52144" rtlCol="0">
            <a:spAutoFit/>
          </a:bodyPr>
          <a:lstStyle/>
          <a:p>
            <a:pPr algn="ctr"/>
            <a:r>
              <a:rPr lang="en-US" sz="3600" dirty="0" smtClean="0"/>
              <a:t>ISSO NÃO É VIOLÊNCIA OBSTÉTRICA E SIM VERGONHA OBSTÉTRICA !!!</a:t>
            </a:r>
            <a:endParaRPr lang="pt-BR" sz="3600" dirty="0"/>
          </a:p>
        </p:txBody>
      </p:sp>
      <p:pic>
        <p:nvPicPr>
          <p:cNvPr id="6" name="Picture 2"/>
          <p:cNvPicPr>
            <a:picLocks noChangeAspect="1" noChangeArrowheads="1"/>
          </p:cNvPicPr>
          <p:nvPr/>
        </p:nvPicPr>
        <p:blipFill>
          <a:blip r:embed="rId5" cstate="print"/>
          <a:srcRect/>
          <a:stretch>
            <a:fillRect/>
          </a:stretch>
        </p:blipFill>
        <p:spPr bwMode="auto">
          <a:xfrm>
            <a:off x="0" y="4500711"/>
            <a:ext cx="4194572" cy="307900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8770" name="Picture 2"/>
          <p:cNvPicPr>
            <a:picLocks noChangeAspect="1" noChangeArrowheads="1"/>
          </p:cNvPicPr>
          <p:nvPr/>
        </p:nvPicPr>
        <p:blipFill>
          <a:blip r:embed="rId2" cstate="print"/>
          <a:srcRect/>
          <a:stretch>
            <a:fillRect/>
          </a:stretch>
        </p:blipFill>
        <p:spPr bwMode="auto">
          <a:xfrm>
            <a:off x="117924" y="0"/>
            <a:ext cx="8397128" cy="731389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287" tIns="52144" rIns="104287" bIns="52144"/>
          <a:lstStyle/>
          <a:p>
            <a:pPr algn="ctr"/>
            <a:r>
              <a:rPr lang="en-US" sz="3700" dirty="0" smtClean="0"/>
              <a:t>PROCESSO DE DECISÃO DO TIPO DE PARTO EM PRIMÍPARAS</a:t>
            </a:r>
            <a:endParaRPr lang="pt-BR" sz="3700" dirty="0"/>
          </a:p>
        </p:txBody>
      </p:sp>
      <p:sp>
        <p:nvSpPr>
          <p:cNvPr id="4" name="CaixaDeTexto 3"/>
          <p:cNvSpPr txBox="1"/>
          <p:nvPr/>
        </p:nvSpPr>
        <p:spPr>
          <a:xfrm>
            <a:off x="1331076" y="3071759"/>
            <a:ext cx="2428312" cy="751637"/>
          </a:xfrm>
          <a:prstGeom prst="rect">
            <a:avLst/>
          </a:prstGeom>
          <a:solidFill>
            <a:srgbClr val="FFFF00"/>
          </a:solidFill>
          <a:ln>
            <a:solidFill>
              <a:schemeClr val="tx1"/>
            </a:solidFill>
          </a:ln>
        </p:spPr>
        <p:txBody>
          <a:bodyPr wrap="square" lIns="104287" tIns="52144" rIns="104287" bIns="52144" rtlCol="0">
            <a:spAutoFit/>
          </a:bodyPr>
          <a:lstStyle/>
          <a:p>
            <a:pPr algn="ctr"/>
            <a:r>
              <a:rPr lang="en-US" dirty="0" err="1" smtClean="0"/>
              <a:t>Preferência</a:t>
            </a:r>
            <a:r>
              <a:rPr lang="en-US" dirty="0" smtClean="0"/>
              <a:t> </a:t>
            </a:r>
            <a:r>
              <a:rPr lang="en-US" dirty="0" err="1" smtClean="0"/>
              <a:t>Inicial</a:t>
            </a:r>
            <a:r>
              <a:rPr lang="en-US" dirty="0" smtClean="0"/>
              <a:t>:</a:t>
            </a:r>
          </a:p>
          <a:p>
            <a:pPr algn="ctr"/>
            <a:r>
              <a:rPr lang="en-US" dirty="0" err="1" smtClean="0"/>
              <a:t>Cesárea</a:t>
            </a:r>
            <a:endParaRPr lang="pt-BR" dirty="0"/>
          </a:p>
        </p:txBody>
      </p:sp>
      <p:sp>
        <p:nvSpPr>
          <p:cNvPr id="5" name="CaixaDeTexto 4"/>
          <p:cNvSpPr txBox="1"/>
          <p:nvPr/>
        </p:nvSpPr>
        <p:spPr>
          <a:xfrm>
            <a:off x="1097156" y="4485770"/>
            <a:ext cx="2996402" cy="751637"/>
          </a:xfrm>
          <a:prstGeom prst="rect">
            <a:avLst/>
          </a:prstGeom>
          <a:solidFill>
            <a:srgbClr val="FFFF00"/>
          </a:solidFill>
          <a:ln>
            <a:solidFill>
              <a:schemeClr val="tx1"/>
            </a:solidFill>
          </a:ln>
        </p:spPr>
        <p:txBody>
          <a:bodyPr wrap="square" lIns="104287" tIns="52144" rIns="104287" bIns="52144" rtlCol="0">
            <a:spAutoFit/>
          </a:bodyPr>
          <a:lstStyle/>
          <a:p>
            <a:pPr algn="ctr"/>
            <a:r>
              <a:rPr lang="en-US" dirty="0" err="1" smtClean="0"/>
              <a:t>Decisão</a:t>
            </a:r>
            <a:r>
              <a:rPr lang="en-US" dirty="0" smtClean="0"/>
              <a:t> final </a:t>
            </a:r>
            <a:r>
              <a:rPr lang="en-US" dirty="0" err="1" smtClean="0"/>
              <a:t>gestação</a:t>
            </a:r>
            <a:r>
              <a:rPr lang="en-US" dirty="0" smtClean="0"/>
              <a:t>:</a:t>
            </a:r>
          </a:p>
          <a:p>
            <a:pPr algn="ctr"/>
            <a:r>
              <a:rPr lang="en-US" dirty="0" err="1" smtClean="0"/>
              <a:t>Cesárea</a:t>
            </a:r>
            <a:endParaRPr lang="pt-BR" dirty="0"/>
          </a:p>
        </p:txBody>
      </p:sp>
      <p:sp>
        <p:nvSpPr>
          <p:cNvPr id="6" name="CaixaDeTexto 5"/>
          <p:cNvSpPr txBox="1"/>
          <p:nvPr/>
        </p:nvSpPr>
        <p:spPr>
          <a:xfrm>
            <a:off x="1670857" y="6061044"/>
            <a:ext cx="2004989" cy="751637"/>
          </a:xfrm>
          <a:prstGeom prst="rect">
            <a:avLst/>
          </a:prstGeom>
          <a:solidFill>
            <a:srgbClr val="FFFF00"/>
          </a:solidFill>
          <a:ln>
            <a:solidFill>
              <a:schemeClr val="tx1"/>
            </a:solidFill>
          </a:ln>
        </p:spPr>
        <p:txBody>
          <a:bodyPr wrap="square" lIns="104287" tIns="52144" rIns="104287" bIns="52144" rtlCol="0">
            <a:spAutoFit/>
          </a:bodyPr>
          <a:lstStyle/>
          <a:p>
            <a:pPr algn="ctr"/>
            <a:r>
              <a:rPr lang="en-US" dirty="0" err="1" smtClean="0"/>
              <a:t>Tipo</a:t>
            </a:r>
            <a:r>
              <a:rPr lang="en-US" dirty="0" smtClean="0"/>
              <a:t> de </a:t>
            </a:r>
            <a:r>
              <a:rPr lang="en-US" dirty="0" err="1" smtClean="0"/>
              <a:t>Parto</a:t>
            </a:r>
            <a:r>
              <a:rPr lang="en-US" dirty="0" smtClean="0"/>
              <a:t>:</a:t>
            </a:r>
          </a:p>
          <a:p>
            <a:pPr algn="ctr"/>
            <a:r>
              <a:rPr lang="en-US" dirty="0" err="1" smtClean="0"/>
              <a:t>Cesárea</a:t>
            </a:r>
            <a:endParaRPr lang="pt-BR" dirty="0"/>
          </a:p>
        </p:txBody>
      </p:sp>
      <p:sp>
        <p:nvSpPr>
          <p:cNvPr id="7" name="CaixaDeTexto 6"/>
          <p:cNvSpPr txBox="1"/>
          <p:nvPr/>
        </p:nvSpPr>
        <p:spPr>
          <a:xfrm>
            <a:off x="4522410" y="2113208"/>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PÚBLICO</a:t>
            </a:r>
            <a:endParaRPr lang="pt-BR" sz="2700" dirty="0"/>
          </a:p>
        </p:txBody>
      </p:sp>
      <p:sp>
        <p:nvSpPr>
          <p:cNvPr id="8" name="CaixaDeTexto 7"/>
          <p:cNvSpPr txBox="1"/>
          <p:nvPr/>
        </p:nvSpPr>
        <p:spPr>
          <a:xfrm>
            <a:off x="7864121" y="2113208"/>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PRIVADO</a:t>
            </a:r>
            <a:endParaRPr lang="pt-BR" sz="2700" dirty="0"/>
          </a:p>
        </p:txBody>
      </p:sp>
      <p:sp>
        <p:nvSpPr>
          <p:cNvPr id="9" name="CaixaDeTexto 8"/>
          <p:cNvSpPr txBox="1"/>
          <p:nvPr/>
        </p:nvSpPr>
        <p:spPr>
          <a:xfrm>
            <a:off x="4605953" y="3137136"/>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15,4%</a:t>
            </a:r>
            <a:endParaRPr lang="pt-BR" sz="2700" dirty="0"/>
          </a:p>
        </p:txBody>
      </p:sp>
      <p:sp>
        <p:nvSpPr>
          <p:cNvPr id="10" name="CaixaDeTexto 9"/>
          <p:cNvSpPr txBox="1"/>
          <p:nvPr/>
        </p:nvSpPr>
        <p:spPr>
          <a:xfrm>
            <a:off x="4605953" y="4531845"/>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15 %</a:t>
            </a:r>
            <a:endParaRPr lang="pt-BR" sz="2700" dirty="0"/>
          </a:p>
        </p:txBody>
      </p:sp>
      <p:sp>
        <p:nvSpPr>
          <p:cNvPr id="11" name="CaixaDeTexto 10"/>
          <p:cNvSpPr txBox="1"/>
          <p:nvPr/>
        </p:nvSpPr>
        <p:spPr>
          <a:xfrm>
            <a:off x="4678358" y="6264646"/>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44,8 %</a:t>
            </a:r>
            <a:endParaRPr lang="pt-BR" sz="2700" dirty="0"/>
          </a:p>
        </p:txBody>
      </p:sp>
      <p:sp>
        <p:nvSpPr>
          <p:cNvPr id="12" name="CaixaDeTexto 11"/>
          <p:cNvSpPr txBox="1"/>
          <p:nvPr/>
        </p:nvSpPr>
        <p:spPr>
          <a:xfrm>
            <a:off x="8031206" y="3150523"/>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36,1%</a:t>
            </a:r>
            <a:endParaRPr lang="pt-BR" sz="2700" dirty="0"/>
          </a:p>
        </p:txBody>
      </p:sp>
      <p:sp>
        <p:nvSpPr>
          <p:cNvPr id="13" name="CaixaDeTexto 12"/>
          <p:cNvSpPr txBox="1"/>
          <p:nvPr/>
        </p:nvSpPr>
        <p:spPr>
          <a:xfrm>
            <a:off x="8114749" y="4531845"/>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67,6%</a:t>
            </a:r>
            <a:endParaRPr lang="pt-BR" sz="2700" dirty="0"/>
          </a:p>
        </p:txBody>
      </p:sp>
      <p:sp>
        <p:nvSpPr>
          <p:cNvPr id="14" name="CaixaDeTexto 13"/>
          <p:cNvSpPr txBox="1"/>
          <p:nvPr/>
        </p:nvSpPr>
        <p:spPr>
          <a:xfrm>
            <a:off x="8103611" y="6301071"/>
            <a:ext cx="1910346" cy="520823"/>
          </a:xfrm>
          <a:prstGeom prst="rect">
            <a:avLst/>
          </a:prstGeom>
          <a:solidFill>
            <a:srgbClr val="FFFF00"/>
          </a:solidFill>
          <a:ln>
            <a:solidFill>
              <a:schemeClr val="tx1"/>
            </a:solidFill>
          </a:ln>
        </p:spPr>
        <p:txBody>
          <a:bodyPr wrap="square" lIns="104287" tIns="52144" rIns="104287" bIns="52144" rtlCol="0">
            <a:spAutoFit/>
          </a:bodyPr>
          <a:lstStyle/>
          <a:p>
            <a:pPr algn="ctr"/>
            <a:r>
              <a:rPr lang="en-US" sz="2700" dirty="0" smtClean="0"/>
              <a:t>89,9%</a:t>
            </a:r>
            <a:endParaRPr lang="pt-BR" sz="2700" dirty="0"/>
          </a:p>
        </p:txBody>
      </p:sp>
      <p:sp>
        <p:nvSpPr>
          <p:cNvPr id="15" name="Seta para baixo 14"/>
          <p:cNvSpPr/>
          <p:nvPr/>
        </p:nvSpPr>
        <p:spPr>
          <a:xfrm>
            <a:off x="5430244" y="3701869"/>
            <a:ext cx="334171" cy="787637"/>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16" name="Seta para baixo 15"/>
          <p:cNvSpPr/>
          <p:nvPr/>
        </p:nvSpPr>
        <p:spPr>
          <a:xfrm>
            <a:off x="5430244" y="5277142"/>
            <a:ext cx="334171" cy="787637"/>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17" name="Seta para baixo 16"/>
          <p:cNvSpPr/>
          <p:nvPr/>
        </p:nvSpPr>
        <p:spPr>
          <a:xfrm>
            <a:off x="8771955" y="3701869"/>
            <a:ext cx="334171" cy="787637"/>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18" name="Seta para baixo 17"/>
          <p:cNvSpPr/>
          <p:nvPr/>
        </p:nvSpPr>
        <p:spPr>
          <a:xfrm>
            <a:off x="8771955" y="5277142"/>
            <a:ext cx="334171" cy="787637"/>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4610" name="Picture 2"/>
          <p:cNvPicPr>
            <a:picLocks noChangeAspect="1" noChangeArrowheads="1"/>
          </p:cNvPicPr>
          <p:nvPr/>
        </p:nvPicPr>
        <p:blipFill>
          <a:blip r:embed="rId2" cstate="print"/>
          <a:srcRect/>
          <a:stretch>
            <a:fillRect/>
          </a:stretch>
        </p:blipFill>
        <p:spPr bwMode="auto">
          <a:xfrm>
            <a:off x="1754361" y="258189"/>
            <a:ext cx="7518850" cy="6357936"/>
          </a:xfrm>
          <a:prstGeom prst="rect">
            <a:avLst/>
          </a:prstGeom>
          <a:noFill/>
          <a:ln w="9525">
            <a:noFill/>
            <a:miter lim="800000"/>
            <a:headEnd/>
            <a:tailEnd/>
          </a:ln>
          <a:effectLst/>
        </p:spPr>
      </p:pic>
      <p:sp>
        <p:nvSpPr>
          <p:cNvPr id="4" name="CaixaDeTexto 3"/>
          <p:cNvSpPr txBox="1"/>
          <p:nvPr/>
        </p:nvSpPr>
        <p:spPr>
          <a:xfrm>
            <a:off x="3114452" y="6156895"/>
            <a:ext cx="6336704" cy="415498"/>
          </a:xfrm>
          <a:prstGeom prst="rect">
            <a:avLst/>
          </a:prstGeom>
          <a:solidFill>
            <a:schemeClr val="bg1"/>
          </a:solidFill>
        </p:spPr>
        <p:txBody>
          <a:bodyPr wrap="square" rtlCol="0">
            <a:spAutoFit/>
          </a:bodyPr>
          <a:lstStyle/>
          <a:p>
            <a:endParaRPr lang="pt-BR" dirty="0"/>
          </a:p>
        </p:txBody>
      </p:sp>
      <p:sp>
        <p:nvSpPr>
          <p:cNvPr id="5" name="CaixaDeTexto 4"/>
          <p:cNvSpPr txBox="1"/>
          <p:nvPr/>
        </p:nvSpPr>
        <p:spPr>
          <a:xfrm>
            <a:off x="2693264" y="6639249"/>
            <a:ext cx="5317732" cy="597766"/>
          </a:xfrm>
          <a:prstGeom prst="rect">
            <a:avLst/>
          </a:prstGeom>
          <a:solidFill>
            <a:srgbClr val="FFFF00"/>
          </a:solidFill>
        </p:spPr>
        <p:txBody>
          <a:bodyPr wrap="square" lIns="104287" tIns="52144" rIns="104287" bIns="52144" rtlCol="0">
            <a:spAutoFit/>
          </a:bodyPr>
          <a:lstStyle/>
          <a:p>
            <a:r>
              <a:rPr lang="en-US" sz="3200" dirty="0" smtClean="0"/>
              <a:t>VERGONHA OBSTÉTRICA !!!</a:t>
            </a:r>
            <a:endParaRPr lang="pt-BR" sz="32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3827" name="Picture 3"/>
          <p:cNvPicPr>
            <a:picLocks noChangeAspect="1" noChangeArrowheads="1"/>
          </p:cNvPicPr>
          <p:nvPr/>
        </p:nvPicPr>
        <p:blipFill>
          <a:blip r:embed="rId2" cstate="print"/>
          <a:srcRect/>
          <a:stretch>
            <a:fillRect/>
          </a:stretch>
        </p:blipFill>
        <p:spPr bwMode="auto">
          <a:xfrm>
            <a:off x="36286" y="-14715"/>
            <a:ext cx="10643860" cy="757597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4850" name="Picture 2"/>
          <p:cNvPicPr>
            <a:picLocks noChangeAspect="1" noChangeArrowheads="1"/>
          </p:cNvPicPr>
          <p:nvPr/>
        </p:nvPicPr>
        <p:blipFill>
          <a:blip r:embed="rId2" cstate="print"/>
          <a:srcRect/>
          <a:stretch>
            <a:fillRect/>
          </a:stretch>
        </p:blipFill>
        <p:spPr bwMode="auto">
          <a:xfrm>
            <a:off x="6086" y="182548"/>
            <a:ext cx="10635328" cy="580346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1778" name="Picture 2"/>
          <p:cNvPicPr>
            <a:picLocks noChangeAspect="1" noChangeArrowheads="1"/>
          </p:cNvPicPr>
          <p:nvPr/>
        </p:nvPicPr>
        <p:blipFill>
          <a:blip r:embed="rId2" cstate="print"/>
          <a:srcRect/>
          <a:stretch>
            <a:fillRect/>
          </a:stretch>
        </p:blipFill>
        <p:spPr bwMode="auto">
          <a:xfrm>
            <a:off x="34731" y="236265"/>
            <a:ext cx="10505899" cy="700997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cinema10.com.br/upload/filmes/filmes_6573_O-Renascimento-do-Parto-3.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49"/>
            <a:ext cx="3241466" cy="22920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vilamamifera.com/orenascimentodoparto/wp-content/uploads/sites/26/2013/04/renascimento-do-parto-vilamamifera.pn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 y="3940207"/>
            <a:ext cx="10693399" cy="368447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imguol.com/c/entretenimento/2013/08/08/cena-do-documentario-o-renascimento-do-parto-dirigido-por-eduardo-chauvet-o-filme-retrata-o-prejuizo-que-cesarianas-e-outras-intervencoes-medicas-podem-causar-a-gestante-e-ao-bebe-quando-feitas-sem-1375993157520_956x500.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41466" y="0"/>
            <a:ext cx="4341836" cy="214211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catracalivre.com.br/wp-content/uploads/2013/08/O_Renascimento_do_Parto_-_divulgacao.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451936" y="2049"/>
            <a:ext cx="3241465" cy="229202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imguol.com/c/entretenimento/2013/08/08/cena-do-documentario-o-renascimento-do-parto-dirigido-por-eduardo-chauvet-o-filme-retrata-o-prejuizo-que-cesarianas-e-outras-intervencoes-medicas-podem-causar-a-gestante-e-ao-bebe-quando-feitas-sem-1375993155672_956x500.jpg">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247874" y="1954614"/>
            <a:ext cx="4247278" cy="209546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s://encrypted-tbn0.gstatic.com/images?q=tbn:ANd9GcQEtvF-UFbu751aMmf-LKl6r-R_1SABo-fvviczBqNypYcdhbzOT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659" y="2018718"/>
            <a:ext cx="3237809" cy="203136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ttps://encrypted-tbn1.gstatic.com/images?q=tbn:ANd9GcQWt6az7bjeWwYrJ8dj3Hw0-yVwLNjhxuCjYuf3uQT2JH0OtjvIfg">
            <a:hlinkClick r:id="rId13"/>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451936" y="-8963"/>
            <a:ext cx="3241465" cy="4059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61024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Edson Borges\AppData\Local\Microsoft\Windows\Temporary Internet Files\Content.IE5\FJ89FJH3\fot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374" y="0"/>
            <a:ext cx="11620891" cy="7561263"/>
          </a:xfrm>
          <a:prstGeom prst="rect">
            <a:avLst/>
          </a:prstGeom>
          <a:noFill/>
          <a:extLst>
            <a:ext uri="{909E8E84-426E-40DD-AFC4-6F175D3DCCD1}">
              <a14:hiddenFill xmlns:a14="http://schemas.microsoft.com/office/drawing/2010/main">
                <a:solidFill>
                  <a:srgbClr val="FFFFFF"/>
                </a:solidFill>
              </a14:hiddenFill>
            </a:ext>
          </a:extLst>
        </p:spPr>
      </p:pic>
      <p:sp>
        <p:nvSpPr>
          <p:cNvPr id="2" name="Retângulo 1"/>
          <p:cNvSpPr/>
          <p:nvPr/>
        </p:nvSpPr>
        <p:spPr>
          <a:xfrm>
            <a:off x="-22370" y="6718141"/>
            <a:ext cx="10715771" cy="843122"/>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r>
              <a:rPr lang="pt-BR" sz="3700" dirty="0" smtClean="0"/>
              <a:t>É preciso reaprender a Arte da Obstetrícia </a:t>
            </a:r>
            <a:endParaRPr lang="pt-BR" sz="3700" dirty="0"/>
          </a:p>
        </p:txBody>
      </p:sp>
      <p:pic>
        <p:nvPicPr>
          <p:cNvPr id="4" name="Picture 2" descr="C:\Users\Edson Borges\Desktop\PQM\Mato Grosso do Sul\Fotos\IMG_131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59611" y="1160690"/>
            <a:ext cx="4960697" cy="3493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96482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p:cNvSpPr/>
          <p:nvPr/>
        </p:nvSpPr>
        <p:spPr>
          <a:xfrm>
            <a:off x="1425470" y="2187236"/>
            <a:ext cx="7017574" cy="4841988"/>
          </a:xfrm>
          <a:prstGeom prst="rect">
            <a:avLst/>
          </a:prstGeom>
        </p:spPr>
        <p:txBody>
          <a:bodyPr wrap="square" lIns="104287" tIns="52144" rIns="104287" bIns="52144">
            <a:spAutoFit/>
          </a:bodyPr>
          <a:lstStyle/>
          <a:p>
            <a:pPr marL="391076" indent="-391076">
              <a:spcBef>
                <a:spcPct val="20000"/>
              </a:spcBef>
              <a:buClr>
                <a:schemeClr val="hlink"/>
              </a:buClr>
              <a:buSzPct val="75000"/>
              <a:defRPr/>
            </a:pPr>
            <a:r>
              <a:rPr lang="pt-BR" sz="2700" i="1" dirty="0" smtClean="0">
                <a:effectLst>
                  <a:outerShdw blurRad="38100" dist="38100" dir="2700000" algn="tl">
                    <a:srgbClr val="010199"/>
                  </a:outerShdw>
                </a:effectLst>
                <a:latin typeface="Comic Sans MS" pitchFamily="66" charset="0"/>
              </a:rPr>
              <a:t>Tem-se tentado reviver anacronismo, usando, no segundo período, a posição sentada, em cadeira obstétrica, ou até colocando-se a paciente de cócoras. </a:t>
            </a:r>
            <a:r>
              <a:rPr lang="pt-BR" sz="2700" i="1" u="sng" dirty="0" smtClean="0">
                <a:solidFill>
                  <a:srgbClr val="FF0000"/>
                </a:solidFill>
                <a:effectLst>
                  <a:outerShdw blurRad="38100" dist="38100" dir="2700000" algn="tl">
                    <a:srgbClr val="FFFFFF"/>
                  </a:outerShdw>
                </a:effectLst>
                <a:latin typeface="Comic Sans MS" pitchFamily="66" charset="0"/>
              </a:rPr>
              <a:t>Nada justifica o modismo</a:t>
            </a:r>
            <a:r>
              <a:rPr lang="pt-BR" sz="2700" i="1" dirty="0" smtClean="0">
                <a:effectLst>
                  <a:outerShdw blurRad="38100" dist="38100" dir="2700000" algn="tl">
                    <a:srgbClr val="010199"/>
                  </a:outerShdw>
                </a:effectLst>
                <a:latin typeface="Comic Sans MS" pitchFamily="66" charset="0"/>
              </a:rPr>
              <a:t>, que embarga a </a:t>
            </a:r>
            <a:r>
              <a:rPr lang="pt-BR" sz="2700" i="1" u="sng" dirty="0" smtClean="0">
                <a:effectLst>
                  <a:outerShdw blurRad="38100" dist="38100" dir="2700000" algn="tl">
                    <a:srgbClr val="010199"/>
                  </a:outerShdw>
                </a:effectLst>
                <a:latin typeface="Comic Sans MS" pitchFamily="66" charset="0"/>
              </a:rPr>
              <a:t>assistência correta</a:t>
            </a:r>
            <a:r>
              <a:rPr lang="pt-BR" sz="2700" i="1" dirty="0" smtClean="0">
                <a:effectLst>
                  <a:outerShdw blurRad="38100" dist="38100" dir="2700000" algn="tl">
                    <a:srgbClr val="010199"/>
                  </a:outerShdw>
                </a:effectLst>
                <a:latin typeface="Comic Sans MS" pitchFamily="66" charset="0"/>
              </a:rPr>
              <a:t> da expulsão, dificultando, ao extremo, o </a:t>
            </a:r>
            <a:r>
              <a:rPr lang="pt-BR" sz="2700" i="1" u="sng" dirty="0" smtClean="0">
                <a:solidFill>
                  <a:srgbClr val="FF0000"/>
                </a:solidFill>
                <a:effectLst>
                  <a:outerShdw blurRad="38100" dist="38100" dir="2700000" algn="tl">
                    <a:srgbClr val="FFFFFF"/>
                  </a:outerShdw>
                </a:effectLst>
                <a:latin typeface="Comic Sans MS" pitchFamily="66" charset="0"/>
              </a:rPr>
              <a:t>emprego da </a:t>
            </a:r>
            <a:r>
              <a:rPr lang="pt-BR" sz="2700" i="1" u="sng" dirty="0" err="1" smtClean="0">
                <a:solidFill>
                  <a:srgbClr val="FF0000"/>
                </a:solidFill>
                <a:effectLst>
                  <a:outerShdw blurRad="38100" dist="38100" dir="2700000" algn="tl">
                    <a:srgbClr val="FFFFFF"/>
                  </a:outerShdw>
                </a:effectLst>
                <a:latin typeface="Comic Sans MS" pitchFamily="66" charset="0"/>
              </a:rPr>
              <a:t>monitorização</a:t>
            </a:r>
            <a:r>
              <a:rPr lang="pt-BR" sz="2700" i="1" u="sng" dirty="0" smtClean="0">
                <a:solidFill>
                  <a:srgbClr val="FF0000"/>
                </a:solidFill>
                <a:effectLst>
                  <a:outerShdw blurRad="38100" dist="38100" dir="2700000" algn="tl">
                    <a:srgbClr val="FFFFFF"/>
                  </a:outerShdw>
                </a:effectLst>
                <a:latin typeface="Comic Sans MS" pitchFamily="66" charset="0"/>
              </a:rPr>
              <a:t> e a prática da </a:t>
            </a:r>
            <a:r>
              <a:rPr lang="pt-BR" sz="2700" i="1" u="sng" dirty="0" err="1" smtClean="0">
                <a:solidFill>
                  <a:srgbClr val="FF0000"/>
                </a:solidFill>
                <a:effectLst>
                  <a:outerShdw blurRad="38100" dist="38100" dir="2700000" algn="tl">
                    <a:srgbClr val="FFFFFF"/>
                  </a:outerShdw>
                </a:effectLst>
                <a:latin typeface="Comic Sans MS" pitchFamily="66" charset="0"/>
              </a:rPr>
              <a:t>episiotomia</a:t>
            </a:r>
            <a:r>
              <a:rPr lang="pt-BR" sz="2700" dirty="0" smtClean="0">
                <a:effectLst>
                  <a:outerShdw blurRad="38100" dist="38100" dir="2700000" algn="tl">
                    <a:srgbClr val="010199"/>
                  </a:outerShdw>
                </a:effectLst>
                <a:latin typeface="Comic Sans MS" pitchFamily="66" charset="0"/>
              </a:rPr>
              <a:t>.”</a:t>
            </a:r>
          </a:p>
          <a:p>
            <a:pPr marL="391076" indent="-391076">
              <a:spcBef>
                <a:spcPct val="20000"/>
              </a:spcBef>
              <a:buClr>
                <a:schemeClr val="hlink"/>
              </a:buClr>
              <a:buSzPct val="75000"/>
              <a:defRPr/>
            </a:pPr>
            <a:endParaRPr lang="pt-BR" sz="2700" dirty="0" smtClean="0">
              <a:effectLst>
                <a:outerShdw blurRad="38100" dist="38100" dir="2700000" algn="tl">
                  <a:srgbClr val="010199"/>
                </a:outerShdw>
              </a:effectLst>
              <a:latin typeface="Comic Sans MS" pitchFamily="66" charset="0"/>
            </a:endParaRPr>
          </a:p>
          <a:p>
            <a:pPr marL="391076" indent="-391076">
              <a:spcBef>
                <a:spcPct val="20000"/>
              </a:spcBef>
              <a:buClr>
                <a:schemeClr val="hlink"/>
              </a:buClr>
              <a:buSzPct val="75000"/>
              <a:defRPr/>
            </a:pPr>
            <a:r>
              <a:rPr lang="pt-BR" sz="2700" dirty="0" smtClean="0">
                <a:effectLst>
                  <a:outerShdw blurRad="38100" dist="38100" dir="2700000" algn="tl">
                    <a:srgbClr val="010199"/>
                  </a:outerShdw>
                </a:effectLst>
                <a:latin typeface="Comic Sans MS" pitchFamily="66" charset="0"/>
              </a:rPr>
              <a:t>Obstetrícia. Jorge de Rezende - 2002</a:t>
            </a:r>
            <a:endParaRPr lang="pt-BR" sz="2700" dirty="0">
              <a:effectLst>
                <a:outerShdw blurRad="38100" dist="38100" dir="2700000" algn="tl">
                  <a:srgbClr val="010199"/>
                </a:outerShdw>
              </a:effectLst>
              <a:latin typeface="Comic Sans MS" pitchFamily="66" charset="0"/>
            </a:endParaRPr>
          </a:p>
        </p:txBody>
      </p:sp>
      <p:sp>
        <p:nvSpPr>
          <p:cNvPr id="3" name="CaixaDeTexto 2"/>
          <p:cNvSpPr txBox="1"/>
          <p:nvPr/>
        </p:nvSpPr>
        <p:spPr>
          <a:xfrm>
            <a:off x="3516797" y="763731"/>
            <a:ext cx="4019346" cy="874748"/>
          </a:xfrm>
          <a:prstGeom prst="rect">
            <a:avLst/>
          </a:prstGeom>
          <a:noFill/>
        </p:spPr>
        <p:txBody>
          <a:bodyPr wrap="none" lIns="104287" tIns="52144" rIns="104287" bIns="52144" rtlCol="0">
            <a:spAutoFit/>
          </a:bodyPr>
          <a:lstStyle/>
          <a:p>
            <a:r>
              <a:rPr lang="en-US" sz="5000" dirty="0" smtClean="0">
                <a:solidFill>
                  <a:schemeClr val="tx2"/>
                </a:solidFill>
              </a:rPr>
              <a:t>MESTRES ???</a:t>
            </a:r>
            <a:endParaRPr lang="pt-BR" sz="5000" dirty="0">
              <a:solidFill>
                <a:schemeClr val="tx2"/>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841940" y="300943"/>
            <a:ext cx="9062577" cy="1256710"/>
          </a:xfrm>
        </p:spPr>
        <p:txBody>
          <a:bodyPr lIns="104287" tIns="52144" rIns="104287" bIns="52144"/>
          <a:lstStyle/>
          <a:p>
            <a:r>
              <a:rPr lang="en-US" sz="4100" dirty="0" smtClean="0"/>
              <a:t>É </a:t>
            </a:r>
            <a:r>
              <a:rPr lang="en-US" sz="4100" dirty="0" err="1" smtClean="0"/>
              <a:t>preciso</a:t>
            </a:r>
            <a:r>
              <a:rPr lang="en-US" sz="4100" dirty="0" smtClean="0"/>
              <a:t> </a:t>
            </a:r>
            <a:r>
              <a:rPr lang="en-US" sz="4100" dirty="0" err="1" smtClean="0"/>
              <a:t>reaprender</a:t>
            </a:r>
            <a:r>
              <a:rPr lang="en-US" sz="4100" dirty="0" smtClean="0"/>
              <a:t> com </a:t>
            </a:r>
            <a:r>
              <a:rPr lang="en-US" sz="4100" dirty="0" err="1" smtClean="0"/>
              <a:t>os</a:t>
            </a:r>
            <a:r>
              <a:rPr lang="en-US" sz="4100" dirty="0" smtClean="0"/>
              <a:t> </a:t>
            </a:r>
            <a:r>
              <a:rPr lang="en-US" sz="4100" dirty="0" err="1" smtClean="0"/>
              <a:t>verdadeiros</a:t>
            </a:r>
            <a:r>
              <a:rPr lang="en-US" sz="4100" dirty="0" smtClean="0"/>
              <a:t> MESTRES !!!</a:t>
            </a:r>
            <a:endParaRPr lang="pt-BR" sz="4100" dirty="0"/>
          </a:p>
        </p:txBody>
      </p:sp>
      <p:pic>
        <p:nvPicPr>
          <p:cNvPr id="148483" name="Picture 3" descr="C:\Users\Lucas\Pictures\vertebra.png"/>
          <p:cNvPicPr>
            <a:picLocks noChangeAspect="1" noChangeArrowheads="1"/>
          </p:cNvPicPr>
          <p:nvPr/>
        </p:nvPicPr>
        <p:blipFill>
          <a:blip r:embed="rId2" cstate="print"/>
          <a:srcRect/>
          <a:stretch>
            <a:fillRect/>
          </a:stretch>
        </p:blipFill>
        <p:spPr bwMode="auto">
          <a:xfrm>
            <a:off x="5931501" y="2992994"/>
            <a:ext cx="4054589" cy="2878054"/>
          </a:xfrm>
          <a:prstGeom prst="rect">
            <a:avLst/>
          </a:prstGeom>
          <a:noFill/>
        </p:spPr>
      </p:pic>
      <p:sp>
        <p:nvSpPr>
          <p:cNvPr id="6" name="CaixaDeTexto 5"/>
          <p:cNvSpPr txBox="1"/>
          <p:nvPr/>
        </p:nvSpPr>
        <p:spPr>
          <a:xfrm>
            <a:off x="5648772" y="6093732"/>
            <a:ext cx="4149638" cy="936303"/>
          </a:xfrm>
          <a:prstGeom prst="rect">
            <a:avLst/>
          </a:prstGeom>
          <a:noFill/>
        </p:spPr>
        <p:txBody>
          <a:bodyPr wrap="none" lIns="104287" tIns="52144" rIns="104287" bIns="52144" rtlCol="0">
            <a:spAutoFit/>
          </a:bodyPr>
          <a:lstStyle/>
          <a:p>
            <a:pPr algn="ctr"/>
            <a:r>
              <a:rPr lang="en-US" sz="2700" dirty="0" smtClean="0"/>
              <a:t>Prof José Galba de </a:t>
            </a:r>
            <a:r>
              <a:rPr lang="en-US" sz="2700" dirty="0" err="1" smtClean="0"/>
              <a:t>Araújo</a:t>
            </a:r>
            <a:endParaRPr lang="en-US" sz="2700" dirty="0" smtClean="0"/>
          </a:p>
          <a:p>
            <a:pPr algn="ctr"/>
            <a:r>
              <a:rPr lang="en-US" sz="2700" dirty="0" smtClean="0"/>
              <a:t>1917-1985</a:t>
            </a:r>
            <a:endParaRPr lang="pt-BR" sz="2700" dirty="0"/>
          </a:p>
        </p:txBody>
      </p:sp>
      <p:pic>
        <p:nvPicPr>
          <p:cNvPr id="148484" name="Picture 4" descr="C:\Users\Lucas\Pictures\Galba.png"/>
          <p:cNvPicPr>
            <a:picLocks noChangeAspect="1" noChangeArrowheads="1"/>
          </p:cNvPicPr>
          <p:nvPr/>
        </p:nvPicPr>
        <p:blipFill>
          <a:blip r:embed="rId3" cstate="print"/>
          <a:srcRect/>
          <a:stretch>
            <a:fillRect/>
          </a:stretch>
        </p:blipFill>
        <p:spPr bwMode="auto">
          <a:xfrm>
            <a:off x="546767" y="2293829"/>
            <a:ext cx="4382320" cy="5138842"/>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descr="C:\Users\Public\Documents\DR. GALBA ARAÚJO\Galba-Casa de Parto.jpg"/>
          <p:cNvPicPr>
            <a:picLocks noChangeAspect="1" noChangeArrowheads="1"/>
          </p:cNvPicPr>
          <p:nvPr/>
        </p:nvPicPr>
        <p:blipFill>
          <a:blip r:embed="rId2" cstate="print"/>
          <a:srcRect/>
          <a:stretch>
            <a:fillRect/>
          </a:stretch>
        </p:blipFill>
        <p:spPr bwMode="auto">
          <a:xfrm>
            <a:off x="0" y="0"/>
            <a:ext cx="10693400" cy="75612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161925" y="971551"/>
            <a:ext cx="10369550" cy="6265863"/>
          </a:xfrm>
          <a:extLst/>
        </p:spPr>
        <p:txBody>
          <a:bodyPr vert="horz" wrap="square" lIns="104287" tIns="52144" rIns="104287" bIns="52144" numCol="1" anchor="t" anchorCtr="0" compatLnSpc="1">
            <a:prstTxWarp prst="textNoShape">
              <a:avLst/>
            </a:prstTxWarp>
          </a:bodyPr>
          <a:lstStyle/>
          <a:p>
            <a:pPr marL="0" indent="0">
              <a:buClr>
                <a:srgbClr val="000099"/>
              </a:buClr>
              <a:buNone/>
              <a:defRPr/>
            </a:pPr>
            <a:endParaRPr lang="pt-BR" sz="2400" dirty="0">
              <a:latin typeface="Tahoma" panose="020B0604030504040204" pitchFamily="34" charset="0"/>
              <a:ea typeface="Tahoma" panose="020B0604030504040204" pitchFamily="34" charset="0"/>
              <a:cs typeface="Tahoma" panose="020B0604030504040204" pitchFamily="34" charset="0"/>
            </a:endParaRPr>
          </a:p>
          <a:p>
            <a:pPr>
              <a:buFont typeface="Wingdings" panose="05000000000000000000" pitchFamily="2" charset="2"/>
              <a:buChar char="ü"/>
              <a:defRPr/>
            </a:pPr>
            <a:endParaRPr lang="en-US" altLang="pt-BR" sz="2400" dirty="0" smtClean="0">
              <a:latin typeface="Tahoma" pitchFamily="34" charset="0"/>
              <a:ea typeface="Tahoma" panose="020B0604030504040204" pitchFamily="34" charset="0"/>
              <a:cs typeface="Tahoma" panose="020B0604030504040204"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marL="0" indent="0" algn="ctr">
              <a:lnSpc>
                <a:spcPct val="150000"/>
              </a:lnSpc>
              <a:buNone/>
              <a:defRPr/>
            </a:pPr>
            <a:endParaRPr lang="en-US" altLang="pt-BR" sz="6000" b="1" dirty="0" smtClean="0">
              <a:solidFill>
                <a:srgbClr val="006600"/>
              </a:solidFill>
              <a:latin typeface="Tahoma" pitchFamily="34" charset="0"/>
              <a:cs typeface="Tahoma" pitchFamily="34" charset="0"/>
            </a:endParaRPr>
          </a:p>
          <a:p>
            <a:pPr marL="0" indent="0" algn="ctr">
              <a:lnSpc>
                <a:spcPct val="150000"/>
              </a:lnSpc>
              <a:buNone/>
              <a:defRPr/>
            </a:pPr>
            <a:endParaRPr lang="pt-BR" altLang="pt-BR" sz="1800" b="1" dirty="0">
              <a:latin typeface="Tahoma" panose="020B0604030504040204" pitchFamily="34" charset="0"/>
              <a:ea typeface="Tahoma" panose="020B0604030504040204" pitchFamily="34" charset="0"/>
              <a:cs typeface="Tahoma" panose="020B0604030504040204" pitchFamily="34" charset="0"/>
            </a:endParaRPr>
          </a:p>
          <a:p>
            <a:pPr marL="0" indent="0" algn="ctr">
              <a:lnSpc>
                <a:spcPct val="150000"/>
              </a:lnSpc>
              <a:buNone/>
              <a:defRPr/>
            </a:pPr>
            <a:endParaRPr lang="en-US" altLang="pt-BR" sz="6000" b="1" dirty="0" smtClean="0">
              <a:solidFill>
                <a:srgbClr val="006600"/>
              </a:solidFill>
              <a:latin typeface="Tahoma" pitchFamily="34" charset="0"/>
              <a:cs typeface="Tahoma" pitchFamily="34" charset="0"/>
            </a:endParaRPr>
          </a:p>
          <a:p>
            <a:pPr algn="ctr">
              <a:buFontTx/>
              <a:buNone/>
              <a:defRPr/>
            </a:pPr>
            <a:endParaRPr lang="en-US" altLang="pt-BR" sz="2900" b="1" dirty="0" smtClean="0">
              <a:solidFill>
                <a:srgbClr val="006600"/>
              </a:solidFill>
              <a:latin typeface="Tahoma" pitchFamily="34" charset="0"/>
              <a:cs typeface="Tahoma" pitchFamily="34" charset="0"/>
            </a:endParaRPr>
          </a:p>
          <a:p>
            <a:pPr eaLnBrk="1" hangingPunct="1">
              <a:buFontTx/>
              <a:buNone/>
              <a:defRPr/>
            </a:pPr>
            <a:endParaRPr lang="pt-BR" altLang="pt-BR" sz="2600" dirty="0" smtClean="0">
              <a:latin typeface="Tahoma" pitchFamily="34" charset="0"/>
              <a:cs typeface="Tahoma" pitchFamily="34" charset="0"/>
            </a:endParaRPr>
          </a:p>
          <a:p>
            <a:pPr eaLnBrk="1" hangingPunct="1">
              <a:buFont typeface="Wingdings" pitchFamily="2" charset="2"/>
              <a:buChar char="Ø"/>
              <a:defRPr/>
            </a:pPr>
            <a:endParaRPr lang="pt-BR" altLang="pt-BR" sz="2600" dirty="0" smtClean="0">
              <a:latin typeface="Tahoma" pitchFamily="34" charset="0"/>
              <a:cs typeface="Tahoma" pitchFamily="34" charset="0"/>
            </a:endParaRPr>
          </a:p>
        </p:txBody>
      </p:sp>
      <p:sp>
        <p:nvSpPr>
          <p:cNvPr id="65539" name="CaixaDeTexto 3"/>
          <p:cNvSpPr txBox="1">
            <a:spLocks noChangeArrowheads="1"/>
          </p:cNvSpPr>
          <p:nvPr/>
        </p:nvSpPr>
        <p:spPr bwMode="auto">
          <a:xfrm>
            <a:off x="0" y="539751"/>
            <a:ext cx="10693400" cy="493713"/>
          </a:xfrm>
          <a:prstGeom prst="rect">
            <a:avLst/>
          </a:prstGeom>
          <a:noFill/>
          <a:ln w="9525">
            <a:noFill/>
            <a:miter lim="800000"/>
            <a:headEnd/>
            <a:tailEnd/>
          </a:ln>
        </p:spPr>
        <p:txBody>
          <a:bodyPr lIns="91424" tIns="45712" rIns="91424" bIns="45712">
            <a:spAutoFit/>
          </a:bodyPr>
          <a:lstStyle/>
          <a:p>
            <a:pPr algn="ctr"/>
            <a:r>
              <a:rPr lang="pt-BR" altLang="pt-BR" sz="2600" b="1" dirty="0"/>
              <a:t>MOYSÉS GOLDSTEIN PACIORNIK (1914-2008)</a:t>
            </a:r>
          </a:p>
        </p:txBody>
      </p:sp>
      <p:sp>
        <p:nvSpPr>
          <p:cNvPr id="65540" name="Retângulo 7"/>
          <p:cNvSpPr>
            <a:spLocks noChangeArrowheads="1"/>
          </p:cNvSpPr>
          <p:nvPr/>
        </p:nvSpPr>
        <p:spPr bwMode="auto">
          <a:xfrm>
            <a:off x="7120458" y="6246814"/>
            <a:ext cx="184697" cy="923314"/>
          </a:xfrm>
          <a:prstGeom prst="rect">
            <a:avLst/>
          </a:prstGeom>
          <a:noFill/>
          <a:ln w="9525">
            <a:noFill/>
            <a:miter lim="800000"/>
            <a:headEnd/>
            <a:tailEnd/>
          </a:ln>
        </p:spPr>
        <p:txBody>
          <a:bodyPr wrap="none" lIns="91424" tIns="45712" rIns="91424" bIns="45712">
            <a:spAutoFit/>
          </a:bodyPr>
          <a:lstStyle/>
          <a:p>
            <a:pPr algn="ctr" eaLnBrk="1" hangingPunct="1">
              <a:lnSpc>
                <a:spcPct val="150000"/>
              </a:lnSpc>
            </a:pPr>
            <a:endParaRPr lang="en-US" altLang="pt-BR" sz="1800" dirty="0"/>
          </a:p>
          <a:p>
            <a:pPr algn="ctr" eaLnBrk="1" hangingPunct="1">
              <a:lnSpc>
                <a:spcPct val="150000"/>
              </a:lnSpc>
            </a:pPr>
            <a:endParaRPr lang="en-US" altLang="pt-BR" sz="1800" dirty="0"/>
          </a:p>
        </p:txBody>
      </p:sp>
      <p:sp>
        <p:nvSpPr>
          <p:cNvPr id="2" name="Retângulo 1"/>
          <p:cNvSpPr/>
          <p:nvPr/>
        </p:nvSpPr>
        <p:spPr>
          <a:xfrm>
            <a:off x="393700" y="2844800"/>
            <a:ext cx="9864725" cy="634004"/>
          </a:xfrm>
          <a:prstGeom prst="rect">
            <a:avLst/>
          </a:prstGeom>
        </p:spPr>
        <p:txBody>
          <a:bodyPr lIns="91424" tIns="45712" rIns="91424" bIns="45712">
            <a:spAutoFit/>
          </a:bodyPr>
          <a:lstStyle/>
          <a:p>
            <a:pPr algn="just" defTabSz="885669" eaLnBrk="1" hangingPunct="1">
              <a:lnSpc>
                <a:spcPct val="110000"/>
              </a:lnSpc>
              <a:defRPr/>
            </a:pPr>
            <a:endParaRPr lang="en-US" sz="3200" dirty="0">
              <a:solidFill>
                <a:schemeClr val="accent6">
                  <a:lumMod val="50000"/>
                </a:schemeClr>
              </a:solidFill>
            </a:endParaRPr>
          </a:p>
        </p:txBody>
      </p:sp>
      <p:sp>
        <p:nvSpPr>
          <p:cNvPr id="65542" name="Retângulo 13"/>
          <p:cNvSpPr>
            <a:spLocks noChangeArrowheads="1"/>
          </p:cNvSpPr>
          <p:nvPr/>
        </p:nvSpPr>
        <p:spPr bwMode="auto">
          <a:xfrm>
            <a:off x="0" y="0"/>
            <a:ext cx="10693400" cy="584200"/>
          </a:xfrm>
          <a:prstGeom prst="rect">
            <a:avLst/>
          </a:prstGeom>
          <a:noFill/>
          <a:ln w="9525">
            <a:noFill/>
            <a:miter lim="800000"/>
            <a:headEnd/>
            <a:tailEnd/>
          </a:ln>
        </p:spPr>
        <p:txBody>
          <a:bodyPr lIns="91424" tIns="45712" rIns="91424" bIns="45712">
            <a:spAutoFit/>
          </a:bodyPr>
          <a:lstStyle/>
          <a:p>
            <a:pPr algn="ctr"/>
            <a:r>
              <a:rPr lang="pt-BR" sz="3200" b="1" dirty="0">
                <a:solidFill>
                  <a:srgbClr val="006600"/>
                </a:solidFill>
                <a:cs typeface="Tahoma" pitchFamily="34" charset="0"/>
              </a:rPr>
              <a:t>HISTÓRIA DA ASSISTÊNCIA AO PARTO</a:t>
            </a:r>
          </a:p>
        </p:txBody>
      </p:sp>
      <p:sp>
        <p:nvSpPr>
          <p:cNvPr id="16" name="CaixaDeTexto 15"/>
          <p:cNvSpPr txBox="1"/>
          <p:nvPr/>
        </p:nvSpPr>
        <p:spPr>
          <a:xfrm>
            <a:off x="0" y="3924301"/>
            <a:ext cx="10693400" cy="3708691"/>
          </a:xfrm>
          <a:prstGeom prst="rect">
            <a:avLst/>
          </a:prstGeom>
          <a:solidFill>
            <a:schemeClr val="accent3">
              <a:lumMod val="95000"/>
            </a:schemeClr>
          </a:solidFill>
        </p:spPr>
        <p:txBody>
          <a:bodyPr lIns="91424" tIns="45712" rIns="91424" bIns="45712">
            <a:spAutoFit/>
          </a:bodyPr>
          <a:lstStyle/>
          <a:p>
            <a:pPr algn="just">
              <a:buFont typeface="Wingdings" pitchFamily="2" charset="2"/>
              <a:buChar char="ü"/>
              <a:defRPr/>
            </a:pPr>
            <a:r>
              <a:rPr lang="pt-BR" dirty="0"/>
              <a:t> Curitibano, Professor de Obstetrícia da UFPR</a:t>
            </a:r>
          </a:p>
          <a:p>
            <a:pPr algn="just">
              <a:buFont typeface="Wingdings" pitchFamily="2" charset="2"/>
              <a:buChar char="ü"/>
              <a:defRPr/>
            </a:pPr>
            <a:r>
              <a:rPr lang="pt-BR" dirty="0"/>
              <a:t> Fundador do Centro Paranaense de Pesquisas Médicas</a:t>
            </a:r>
          </a:p>
          <a:p>
            <a:pPr algn="just">
              <a:buFont typeface="Wingdings" pitchFamily="2" charset="2"/>
              <a:buChar char="ü"/>
              <a:defRPr/>
            </a:pPr>
            <a:r>
              <a:rPr lang="pt-BR" dirty="0"/>
              <a:t> Dedicou-se à prevenção do câncer ginecológico e à assistência às mulheres vivendo nas reservas indígenas do sul do Brasil </a:t>
            </a:r>
          </a:p>
          <a:p>
            <a:pPr algn="just">
              <a:buFont typeface="Wingdings" pitchFamily="2" charset="2"/>
              <a:buChar char="ü"/>
              <a:defRPr/>
            </a:pPr>
            <a:r>
              <a:rPr lang="pt-BR" dirty="0"/>
              <a:t> Documentou a integridade da musculatura </a:t>
            </a:r>
            <a:r>
              <a:rPr lang="pt-BR" dirty="0" err="1"/>
              <a:t>perineal</a:t>
            </a:r>
            <a:r>
              <a:rPr lang="pt-BR" dirty="0"/>
              <a:t> das índias caingangue e investigou sua associação com o modo de vida e posição no parto (cócoras)</a:t>
            </a:r>
          </a:p>
          <a:p>
            <a:pPr algn="just">
              <a:buFont typeface="Wingdings" pitchFamily="2" charset="2"/>
              <a:buChar char="ü"/>
              <a:defRPr/>
            </a:pPr>
            <a:r>
              <a:rPr lang="pt-BR" dirty="0">
                <a:solidFill>
                  <a:srgbClr val="006600"/>
                </a:solidFill>
              </a:rPr>
              <a:t> Publicou vários livros: </a:t>
            </a:r>
            <a:r>
              <a:rPr lang="pt-BR" sz="1800" b="1" dirty="0"/>
              <a:t>Aprenda a nascer com os índios, Erros médicos, Ginástica Índia Brasileira – comer e </a:t>
            </a:r>
            <a:r>
              <a:rPr lang="pt-BR" sz="1800" b="1" dirty="0" err="1"/>
              <a:t>descomer</a:t>
            </a:r>
            <a:r>
              <a:rPr lang="pt-BR" sz="1800" b="1" dirty="0"/>
              <a:t>, Parto de cócoras, Aprenda a viver com os índios, Mafiosos de branco, Aprenda a nascer e a viver com os índios, Quem mata o índio?, Graças a um soco, Brincando de contar histórias, Histórias das terras, Consultando lembranças, Conflitos psicossociais de um consultório médico, Os </a:t>
            </a:r>
            <a:r>
              <a:rPr lang="pt-BR" sz="1800" b="1" dirty="0" err="1"/>
              <a:t>Grine</a:t>
            </a:r>
            <a:r>
              <a:rPr lang="pt-BR" sz="1800" b="1" dirty="0"/>
              <a:t> nos 300 anos de Curitiba, Aprenda Envelhecer sem ficar velho, Dois choros e Mafiosos de que cor são vocês?</a:t>
            </a:r>
          </a:p>
        </p:txBody>
      </p:sp>
      <p:pic>
        <p:nvPicPr>
          <p:cNvPr id="65544" name="Picture 2"/>
          <p:cNvPicPr>
            <a:picLocks noChangeAspect="1" noChangeArrowheads="1"/>
          </p:cNvPicPr>
          <p:nvPr/>
        </p:nvPicPr>
        <p:blipFill>
          <a:blip r:embed="rId2" cstate="print"/>
          <a:srcRect/>
          <a:stretch>
            <a:fillRect/>
          </a:stretch>
        </p:blipFill>
        <p:spPr bwMode="auto">
          <a:xfrm>
            <a:off x="377825" y="1044576"/>
            <a:ext cx="1944688" cy="2828924"/>
          </a:xfrm>
          <a:prstGeom prst="rect">
            <a:avLst/>
          </a:prstGeom>
          <a:noFill/>
          <a:ln w="9525">
            <a:noFill/>
            <a:miter lim="800000"/>
            <a:headEnd/>
            <a:tailEnd/>
          </a:ln>
        </p:spPr>
      </p:pic>
      <p:pic>
        <p:nvPicPr>
          <p:cNvPr id="65545" name="Picture 3"/>
          <p:cNvPicPr>
            <a:picLocks noChangeAspect="1" noChangeArrowheads="1"/>
          </p:cNvPicPr>
          <p:nvPr/>
        </p:nvPicPr>
        <p:blipFill>
          <a:blip r:embed="rId3" cstate="print"/>
          <a:srcRect/>
          <a:stretch>
            <a:fillRect/>
          </a:stretch>
        </p:blipFill>
        <p:spPr bwMode="auto">
          <a:xfrm>
            <a:off x="2609850" y="1116014"/>
            <a:ext cx="1298575" cy="2016125"/>
          </a:xfrm>
          <a:prstGeom prst="rect">
            <a:avLst/>
          </a:prstGeom>
          <a:noFill/>
          <a:ln w="9525">
            <a:noFill/>
            <a:miter lim="800000"/>
            <a:headEnd/>
            <a:tailEnd/>
          </a:ln>
        </p:spPr>
      </p:pic>
      <p:pic>
        <p:nvPicPr>
          <p:cNvPr id="65546" name="Picture 6"/>
          <p:cNvPicPr>
            <a:picLocks noChangeAspect="1" noChangeArrowheads="1"/>
          </p:cNvPicPr>
          <p:nvPr/>
        </p:nvPicPr>
        <p:blipFill>
          <a:blip r:embed="rId4" cstate="print"/>
          <a:srcRect/>
          <a:stretch>
            <a:fillRect/>
          </a:stretch>
        </p:blipFill>
        <p:spPr bwMode="auto">
          <a:xfrm>
            <a:off x="9018588" y="1116015"/>
            <a:ext cx="1441450" cy="2047875"/>
          </a:xfrm>
          <a:prstGeom prst="rect">
            <a:avLst/>
          </a:prstGeom>
          <a:noFill/>
          <a:ln w="9525">
            <a:noFill/>
            <a:miter lim="800000"/>
            <a:headEnd/>
            <a:tailEnd/>
          </a:ln>
        </p:spPr>
      </p:pic>
      <p:pic>
        <p:nvPicPr>
          <p:cNvPr id="65547" name="Picture 7"/>
          <p:cNvPicPr>
            <a:picLocks noChangeAspect="1" noChangeArrowheads="1"/>
          </p:cNvPicPr>
          <p:nvPr/>
        </p:nvPicPr>
        <p:blipFill>
          <a:blip r:embed="rId5" cstate="print"/>
          <a:srcRect/>
          <a:stretch>
            <a:fillRect/>
          </a:stretch>
        </p:blipFill>
        <p:spPr bwMode="auto">
          <a:xfrm>
            <a:off x="4194176" y="1116014"/>
            <a:ext cx="1439863" cy="2008187"/>
          </a:xfrm>
          <a:prstGeom prst="rect">
            <a:avLst/>
          </a:prstGeom>
          <a:noFill/>
          <a:ln w="9525">
            <a:noFill/>
            <a:miter lim="800000"/>
            <a:headEnd/>
            <a:tailEnd/>
          </a:ln>
        </p:spPr>
      </p:pic>
      <p:pic>
        <p:nvPicPr>
          <p:cNvPr id="65548" name="Picture 8"/>
          <p:cNvPicPr>
            <a:picLocks noChangeAspect="1" noChangeArrowheads="1"/>
          </p:cNvPicPr>
          <p:nvPr/>
        </p:nvPicPr>
        <p:blipFill>
          <a:blip r:embed="rId6" cstate="print"/>
          <a:srcRect/>
          <a:stretch>
            <a:fillRect/>
          </a:stretch>
        </p:blipFill>
        <p:spPr bwMode="auto">
          <a:xfrm>
            <a:off x="7362826" y="1116014"/>
            <a:ext cx="1406525" cy="2016125"/>
          </a:xfrm>
          <a:prstGeom prst="rect">
            <a:avLst/>
          </a:prstGeom>
          <a:noFill/>
          <a:ln w="9525">
            <a:noFill/>
            <a:miter lim="800000"/>
            <a:headEnd/>
            <a:tailEnd/>
          </a:ln>
        </p:spPr>
      </p:pic>
      <p:pic>
        <p:nvPicPr>
          <p:cNvPr id="65549" name="Picture 9"/>
          <p:cNvPicPr>
            <a:picLocks noChangeAspect="1" noChangeArrowheads="1"/>
          </p:cNvPicPr>
          <p:nvPr/>
        </p:nvPicPr>
        <p:blipFill>
          <a:blip r:embed="rId7" cstate="print"/>
          <a:srcRect/>
          <a:stretch>
            <a:fillRect/>
          </a:stretch>
        </p:blipFill>
        <p:spPr bwMode="auto">
          <a:xfrm>
            <a:off x="5778501" y="1116014"/>
            <a:ext cx="1347788" cy="2016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19820" y="108224"/>
            <a:ext cx="9623425" cy="1260475"/>
          </a:xfrm>
        </p:spPr>
        <p:txBody>
          <a:bodyPr lIns="104287" tIns="52144" rIns="104287" bIns="52144"/>
          <a:lstStyle/>
          <a:p>
            <a:r>
              <a:rPr lang="en-US" dirty="0" err="1" smtClean="0"/>
              <a:t>Efeitos</a:t>
            </a:r>
            <a:r>
              <a:rPr lang="en-US" dirty="0" smtClean="0"/>
              <a:t> </a:t>
            </a:r>
            <a:r>
              <a:rPr lang="en-US" dirty="0" err="1" smtClean="0"/>
              <a:t>hemodinâmicos</a:t>
            </a:r>
            <a:r>
              <a:rPr lang="en-US" dirty="0" smtClean="0"/>
              <a:t> </a:t>
            </a:r>
            <a:r>
              <a:rPr lang="en-US" dirty="0" err="1" smtClean="0"/>
              <a:t>da</a:t>
            </a:r>
            <a:r>
              <a:rPr lang="en-US" dirty="0" smtClean="0"/>
              <a:t> </a:t>
            </a:r>
            <a:r>
              <a:rPr lang="en-US" dirty="0" err="1" smtClean="0"/>
              <a:t>Postura</a:t>
            </a:r>
            <a:r>
              <a:rPr lang="en-US" dirty="0" smtClean="0"/>
              <a:t> </a:t>
            </a:r>
            <a:r>
              <a:rPr lang="en-US" dirty="0" err="1" smtClean="0"/>
              <a:t>Materna</a:t>
            </a:r>
            <a:r>
              <a:rPr lang="en-US" dirty="0" smtClean="0"/>
              <a:t> no </a:t>
            </a:r>
            <a:r>
              <a:rPr lang="en-US" dirty="0" err="1" smtClean="0"/>
              <a:t>Parto</a:t>
            </a:r>
            <a:endParaRPr lang="pt-BR" dirty="0"/>
          </a:p>
        </p:txBody>
      </p:sp>
      <p:sp>
        <p:nvSpPr>
          <p:cNvPr id="3" name="Espaço Reservado para Conteúdo 2"/>
          <p:cNvSpPr>
            <a:spLocks noGrp="1"/>
          </p:cNvSpPr>
          <p:nvPr>
            <p:ph idx="1"/>
          </p:nvPr>
        </p:nvSpPr>
        <p:spPr>
          <a:xfrm>
            <a:off x="162125" y="1813867"/>
            <a:ext cx="5976663" cy="4991100"/>
          </a:xfrm>
        </p:spPr>
        <p:txBody>
          <a:bodyPr lIns="104287" tIns="52144" rIns="104287" bIns="52144"/>
          <a:lstStyle/>
          <a:p>
            <a:r>
              <a:rPr lang="en-US" dirty="0" err="1" smtClean="0"/>
              <a:t>Hipotensão</a:t>
            </a:r>
            <a:r>
              <a:rPr lang="en-US" dirty="0" smtClean="0"/>
              <a:t> </a:t>
            </a:r>
            <a:r>
              <a:rPr lang="en-US" dirty="0" err="1" smtClean="0"/>
              <a:t>materna</a:t>
            </a:r>
            <a:r>
              <a:rPr lang="en-US" dirty="0" smtClean="0"/>
              <a:t> e </a:t>
            </a:r>
            <a:r>
              <a:rPr lang="en-US" dirty="0" err="1" smtClean="0"/>
              <a:t>consequente</a:t>
            </a:r>
            <a:r>
              <a:rPr lang="en-US" dirty="0" smtClean="0"/>
              <a:t> </a:t>
            </a:r>
            <a:r>
              <a:rPr lang="en-US" dirty="0" err="1" smtClean="0"/>
              <a:t>índices</a:t>
            </a:r>
            <a:r>
              <a:rPr lang="en-US" dirty="0" smtClean="0"/>
              <a:t> de </a:t>
            </a:r>
            <a:r>
              <a:rPr lang="en-US" dirty="0" err="1" smtClean="0"/>
              <a:t>Apgar</a:t>
            </a:r>
            <a:r>
              <a:rPr lang="en-US" dirty="0" smtClean="0"/>
              <a:t> </a:t>
            </a:r>
            <a:r>
              <a:rPr lang="en-US" dirty="0" err="1" smtClean="0"/>
              <a:t>menores</a:t>
            </a:r>
            <a:r>
              <a:rPr lang="en-US" dirty="0" smtClean="0"/>
              <a:t> e pH </a:t>
            </a:r>
            <a:r>
              <a:rPr lang="en-US" dirty="0" err="1" smtClean="0"/>
              <a:t>da</a:t>
            </a:r>
            <a:r>
              <a:rPr lang="en-US" dirty="0" smtClean="0"/>
              <a:t> a. umbilical </a:t>
            </a:r>
            <a:r>
              <a:rPr lang="en-US" dirty="0" err="1" smtClean="0"/>
              <a:t>mais</a:t>
            </a:r>
            <a:r>
              <a:rPr lang="en-US" dirty="0" smtClean="0"/>
              <a:t> </a:t>
            </a:r>
            <a:r>
              <a:rPr lang="en-US" dirty="0" err="1" smtClean="0"/>
              <a:t>baixo</a:t>
            </a:r>
            <a:r>
              <a:rPr lang="en-US" dirty="0" smtClean="0"/>
              <a:t> </a:t>
            </a:r>
            <a:r>
              <a:rPr lang="en-US" dirty="0" err="1" smtClean="0"/>
              <a:t>em</a:t>
            </a:r>
            <a:r>
              <a:rPr lang="en-US" dirty="0" smtClean="0"/>
              <a:t> RN </a:t>
            </a:r>
            <a:r>
              <a:rPr lang="en-US" dirty="0" err="1" smtClean="0"/>
              <a:t>nascidos</a:t>
            </a:r>
            <a:r>
              <a:rPr lang="en-US" dirty="0" smtClean="0"/>
              <a:t> de </a:t>
            </a:r>
            <a:r>
              <a:rPr lang="en-US" dirty="0" err="1" smtClean="0"/>
              <a:t>mães</a:t>
            </a:r>
            <a:r>
              <a:rPr lang="en-US" dirty="0" smtClean="0"/>
              <a:t> </a:t>
            </a:r>
            <a:r>
              <a:rPr lang="en-US" dirty="0" err="1" smtClean="0"/>
              <a:t>em</a:t>
            </a:r>
            <a:r>
              <a:rPr lang="en-US" dirty="0" smtClean="0"/>
              <a:t> </a:t>
            </a:r>
            <a:r>
              <a:rPr lang="en-US" dirty="0" err="1" smtClean="0"/>
              <a:t>posição</a:t>
            </a:r>
            <a:r>
              <a:rPr lang="en-US" dirty="0" smtClean="0"/>
              <a:t> </a:t>
            </a:r>
            <a:r>
              <a:rPr lang="en-US" dirty="0" err="1" smtClean="0"/>
              <a:t>supina</a:t>
            </a:r>
            <a:endParaRPr lang="en-US" dirty="0" smtClean="0"/>
          </a:p>
          <a:p>
            <a:r>
              <a:rPr lang="en-US" dirty="0" err="1" smtClean="0"/>
              <a:t>Efeito</a:t>
            </a:r>
            <a:r>
              <a:rPr lang="en-US" dirty="0" smtClean="0"/>
              <a:t> </a:t>
            </a:r>
            <a:r>
              <a:rPr lang="en-US" dirty="0" err="1" smtClean="0"/>
              <a:t>antigravitacional</a:t>
            </a:r>
            <a:r>
              <a:rPr lang="en-US" dirty="0" smtClean="0"/>
              <a:t> </a:t>
            </a:r>
            <a:r>
              <a:rPr lang="en-US" dirty="0" err="1" smtClean="0"/>
              <a:t>devido</a:t>
            </a:r>
            <a:r>
              <a:rPr lang="en-US" dirty="0" smtClean="0"/>
              <a:t> </a:t>
            </a:r>
            <a:r>
              <a:rPr lang="en-US" dirty="0" err="1" smtClean="0"/>
              <a:t>curvatura</a:t>
            </a:r>
            <a:r>
              <a:rPr lang="en-US" dirty="0" smtClean="0"/>
              <a:t> </a:t>
            </a:r>
            <a:r>
              <a:rPr lang="en-US" dirty="0" err="1" smtClean="0"/>
              <a:t>pélvica</a:t>
            </a:r>
            <a:r>
              <a:rPr lang="en-US" dirty="0" smtClean="0"/>
              <a:t> </a:t>
            </a:r>
            <a:endParaRPr lang="pt-BR" dirty="0"/>
          </a:p>
        </p:txBody>
      </p:sp>
      <p:graphicFrame>
        <p:nvGraphicFramePr>
          <p:cNvPr id="1520642" name="Object 6"/>
          <p:cNvGraphicFramePr>
            <a:graphicFrameLocks noGrp="1" noChangeAspect="1"/>
          </p:cNvGraphicFramePr>
          <p:nvPr/>
        </p:nvGraphicFramePr>
        <p:xfrm>
          <a:off x="6210797" y="2064446"/>
          <a:ext cx="4392613" cy="4308474"/>
        </p:xfrm>
        <a:graphic>
          <a:graphicData uri="http://schemas.openxmlformats.org/presentationml/2006/ole">
            <mc:AlternateContent xmlns:mc="http://schemas.openxmlformats.org/markup-compatibility/2006">
              <mc:Choice xmlns:v="urn:schemas-microsoft-com:vml" Requires="v">
                <p:oleObj spid="_x0000_s1010691" name="Documento" r:id="rId4" imgW="3314700" imgH="3657600" progId="Word.Document.8">
                  <p:embed/>
                </p:oleObj>
              </mc:Choice>
              <mc:Fallback>
                <p:oleObj name="Documento" r:id="rId4" imgW="3314700" imgH="3657600" progId="Word.Document.8">
                  <p:embed/>
                  <p:pic>
                    <p:nvPicPr>
                      <p:cNvPr id="0" name="Object 6"/>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0797" y="2064446"/>
                        <a:ext cx="4392613" cy="4308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type="body" idx="1"/>
          </p:nvPr>
        </p:nvSpPr>
        <p:spPr>
          <a:xfrm>
            <a:off x="0" y="1102665"/>
            <a:ext cx="10693400" cy="3071785"/>
          </a:xfrm>
          <a:noFill/>
        </p:spPr>
        <p:txBody>
          <a:bodyPr lIns="104287" tIns="52144" rIns="104287" bIns="52144"/>
          <a:lstStyle/>
          <a:p>
            <a:pPr>
              <a:buNone/>
            </a:pPr>
            <a:r>
              <a:rPr lang="pt-BR" sz="4100" dirty="0" smtClean="0"/>
              <a:t>   Contrações menos dolorosas, de maior intensidade, mais eficientes e rítmicas </a:t>
            </a:r>
            <a:r>
              <a:rPr lang="pt-BR" sz="2100" b="1" dirty="0" smtClean="0">
                <a:solidFill>
                  <a:srgbClr val="FF0000"/>
                </a:solidFill>
              </a:rPr>
              <a:t>(</a:t>
            </a:r>
            <a:r>
              <a:rPr lang="pt-BR" sz="2100" b="1" dirty="0" err="1" smtClean="0">
                <a:solidFill>
                  <a:srgbClr val="FF0000"/>
                </a:solidFill>
              </a:rPr>
              <a:t>Caldeyro-Barcia</a:t>
            </a:r>
            <a:r>
              <a:rPr lang="pt-BR" sz="2100" b="1" dirty="0" smtClean="0">
                <a:solidFill>
                  <a:srgbClr val="FF0000"/>
                </a:solidFill>
              </a:rPr>
              <a:t>,R; </a:t>
            </a:r>
            <a:r>
              <a:rPr lang="pt-BR" sz="2100" b="1" dirty="0" err="1" smtClean="0">
                <a:solidFill>
                  <a:srgbClr val="FF0000"/>
                </a:solidFill>
              </a:rPr>
              <a:t>Noriega-Guerra</a:t>
            </a:r>
            <a:r>
              <a:rPr lang="pt-BR" sz="2100" b="1" dirty="0" smtClean="0">
                <a:solidFill>
                  <a:srgbClr val="FF0000"/>
                </a:solidFill>
              </a:rPr>
              <a:t>,L </a:t>
            </a:r>
            <a:r>
              <a:rPr lang="pt-BR" sz="2100" b="1" dirty="0" err="1" smtClean="0">
                <a:solidFill>
                  <a:srgbClr val="FF0000"/>
                </a:solidFill>
              </a:rPr>
              <a:t>et</a:t>
            </a:r>
            <a:r>
              <a:rPr lang="pt-BR" sz="2100" b="1" dirty="0" smtClean="0">
                <a:solidFill>
                  <a:srgbClr val="FF0000"/>
                </a:solidFill>
              </a:rPr>
              <a:t> al.”</a:t>
            </a:r>
            <a:r>
              <a:rPr lang="pt-BR" sz="2100" b="1" dirty="0" err="1" smtClean="0">
                <a:solidFill>
                  <a:srgbClr val="FF0000"/>
                </a:solidFill>
              </a:rPr>
              <a:t>Effect</a:t>
            </a:r>
            <a:r>
              <a:rPr lang="pt-BR" sz="2100" b="1" dirty="0" smtClean="0">
                <a:solidFill>
                  <a:srgbClr val="FF0000"/>
                </a:solidFill>
              </a:rPr>
              <a:t> </a:t>
            </a:r>
            <a:r>
              <a:rPr lang="pt-BR" sz="2100" b="1" dirty="0" err="1" smtClean="0">
                <a:solidFill>
                  <a:srgbClr val="FF0000"/>
                </a:solidFill>
              </a:rPr>
              <a:t>of</a:t>
            </a:r>
            <a:r>
              <a:rPr lang="pt-BR" sz="2100" b="1" dirty="0" smtClean="0">
                <a:solidFill>
                  <a:srgbClr val="FF0000"/>
                </a:solidFill>
              </a:rPr>
              <a:t> </a:t>
            </a:r>
            <a:r>
              <a:rPr lang="pt-BR" sz="2100" b="1" dirty="0" err="1" smtClean="0">
                <a:solidFill>
                  <a:srgbClr val="FF0000"/>
                </a:solidFill>
              </a:rPr>
              <a:t>position</a:t>
            </a:r>
            <a:r>
              <a:rPr lang="pt-BR" sz="2100" b="1" dirty="0" smtClean="0">
                <a:solidFill>
                  <a:srgbClr val="FF0000"/>
                </a:solidFill>
              </a:rPr>
              <a:t> </a:t>
            </a:r>
            <a:r>
              <a:rPr lang="pt-BR" sz="2100" b="1" dirty="0" err="1" smtClean="0">
                <a:solidFill>
                  <a:srgbClr val="FF0000"/>
                </a:solidFill>
              </a:rPr>
              <a:t>changes</a:t>
            </a:r>
            <a:r>
              <a:rPr lang="pt-BR" sz="2100" b="1" dirty="0" smtClean="0">
                <a:solidFill>
                  <a:srgbClr val="FF0000"/>
                </a:solidFill>
              </a:rPr>
              <a:t> </a:t>
            </a:r>
            <a:r>
              <a:rPr lang="pt-BR" sz="2100" b="1" dirty="0" err="1" smtClean="0">
                <a:solidFill>
                  <a:srgbClr val="FF0000"/>
                </a:solidFill>
              </a:rPr>
              <a:t>on</a:t>
            </a:r>
            <a:r>
              <a:rPr lang="pt-BR" sz="2100" b="1" dirty="0" smtClean="0">
                <a:solidFill>
                  <a:srgbClr val="FF0000"/>
                </a:solidFill>
              </a:rPr>
              <a:t> </a:t>
            </a:r>
            <a:r>
              <a:rPr lang="pt-BR" sz="2100" b="1" dirty="0" err="1" smtClean="0">
                <a:solidFill>
                  <a:srgbClr val="FF0000"/>
                </a:solidFill>
              </a:rPr>
              <a:t>the</a:t>
            </a:r>
            <a:r>
              <a:rPr lang="pt-BR" sz="2100" b="1" dirty="0" smtClean="0">
                <a:solidFill>
                  <a:srgbClr val="FF0000"/>
                </a:solidFill>
              </a:rPr>
              <a:t> </a:t>
            </a:r>
            <a:r>
              <a:rPr lang="pt-BR" sz="2100" b="1" dirty="0" err="1" smtClean="0">
                <a:solidFill>
                  <a:srgbClr val="FF0000"/>
                </a:solidFill>
              </a:rPr>
              <a:t>intensity</a:t>
            </a:r>
            <a:r>
              <a:rPr lang="pt-BR" sz="2100" b="1" dirty="0" smtClean="0">
                <a:solidFill>
                  <a:srgbClr val="FF0000"/>
                </a:solidFill>
              </a:rPr>
              <a:t> </a:t>
            </a:r>
            <a:r>
              <a:rPr lang="pt-BR" sz="2100" b="1" dirty="0" err="1" smtClean="0">
                <a:solidFill>
                  <a:srgbClr val="FF0000"/>
                </a:solidFill>
              </a:rPr>
              <a:t>and</a:t>
            </a:r>
            <a:r>
              <a:rPr lang="pt-BR" sz="2100" b="1" dirty="0" smtClean="0">
                <a:solidFill>
                  <a:srgbClr val="FF0000"/>
                </a:solidFill>
              </a:rPr>
              <a:t> </a:t>
            </a:r>
            <a:r>
              <a:rPr lang="pt-BR" sz="2100" b="1" dirty="0" err="1" smtClean="0">
                <a:solidFill>
                  <a:srgbClr val="FF0000"/>
                </a:solidFill>
              </a:rPr>
              <a:t>frequency</a:t>
            </a:r>
            <a:r>
              <a:rPr lang="pt-BR" sz="2100" b="1" dirty="0" smtClean="0">
                <a:solidFill>
                  <a:srgbClr val="FF0000"/>
                </a:solidFill>
              </a:rPr>
              <a:t> </a:t>
            </a:r>
            <a:r>
              <a:rPr lang="pt-BR" sz="2100" b="1" dirty="0" err="1" smtClean="0">
                <a:solidFill>
                  <a:srgbClr val="FF0000"/>
                </a:solidFill>
              </a:rPr>
              <a:t>of</a:t>
            </a:r>
            <a:r>
              <a:rPr lang="pt-BR" sz="2100" b="1" dirty="0" smtClean="0">
                <a:solidFill>
                  <a:srgbClr val="FF0000"/>
                </a:solidFill>
              </a:rPr>
              <a:t> </a:t>
            </a:r>
            <a:r>
              <a:rPr lang="pt-BR" sz="2100" b="1" dirty="0" err="1" smtClean="0">
                <a:solidFill>
                  <a:srgbClr val="FF0000"/>
                </a:solidFill>
              </a:rPr>
              <a:t>uterine</a:t>
            </a:r>
            <a:r>
              <a:rPr lang="pt-BR" sz="2100" b="1" dirty="0" smtClean="0">
                <a:solidFill>
                  <a:srgbClr val="FF0000"/>
                </a:solidFill>
              </a:rPr>
              <a:t> </a:t>
            </a:r>
            <a:r>
              <a:rPr lang="pt-BR" sz="2100" b="1" dirty="0" err="1" smtClean="0">
                <a:solidFill>
                  <a:srgbClr val="FF0000"/>
                </a:solidFill>
              </a:rPr>
              <a:t>contractions</a:t>
            </a:r>
            <a:r>
              <a:rPr lang="pt-BR" sz="2100" b="1" dirty="0" smtClean="0">
                <a:solidFill>
                  <a:srgbClr val="FF0000"/>
                </a:solidFill>
              </a:rPr>
              <a:t> </a:t>
            </a:r>
            <a:r>
              <a:rPr lang="pt-BR" sz="2100" b="1" dirty="0" err="1" smtClean="0">
                <a:solidFill>
                  <a:srgbClr val="FF0000"/>
                </a:solidFill>
              </a:rPr>
              <a:t>during</a:t>
            </a:r>
            <a:r>
              <a:rPr lang="pt-BR" sz="2100" b="1" dirty="0" smtClean="0">
                <a:solidFill>
                  <a:srgbClr val="FF0000"/>
                </a:solidFill>
              </a:rPr>
              <a:t> </a:t>
            </a:r>
            <a:r>
              <a:rPr lang="pt-BR" sz="2100" b="1" dirty="0" err="1" smtClean="0">
                <a:solidFill>
                  <a:srgbClr val="FF0000"/>
                </a:solidFill>
              </a:rPr>
              <a:t>labour</a:t>
            </a:r>
            <a:r>
              <a:rPr lang="pt-BR" sz="2100" b="1" dirty="0" smtClean="0">
                <a:solidFill>
                  <a:srgbClr val="FF0000"/>
                </a:solidFill>
              </a:rPr>
              <a:t>”.</a:t>
            </a:r>
            <a:r>
              <a:rPr lang="pt-BR" sz="2100" b="1" dirty="0" err="1" smtClean="0">
                <a:solidFill>
                  <a:srgbClr val="FF0000"/>
                </a:solidFill>
              </a:rPr>
              <a:t>Am</a:t>
            </a:r>
            <a:r>
              <a:rPr lang="pt-BR" sz="2100" b="1" dirty="0" smtClean="0">
                <a:solidFill>
                  <a:srgbClr val="FF0000"/>
                </a:solidFill>
              </a:rPr>
              <a:t> J </a:t>
            </a:r>
            <a:r>
              <a:rPr lang="pt-BR" sz="2100" b="1" dirty="0" err="1" smtClean="0">
                <a:solidFill>
                  <a:srgbClr val="FF0000"/>
                </a:solidFill>
              </a:rPr>
              <a:t>Obstet</a:t>
            </a:r>
            <a:r>
              <a:rPr lang="pt-BR" sz="2100" b="1" dirty="0" smtClean="0">
                <a:solidFill>
                  <a:srgbClr val="FF0000"/>
                </a:solidFill>
              </a:rPr>
              <a:t> </a:t>
            </a:r>
            <a:r>
              <a:rPr lang="pt-BR" sz="2100" b="1" dirty="0" err="1" smtClean="0">
                <a:solidFill>
                  <a:srgbClr val="FF0000"/>
                </a:solidFill>
              </a:rPr>
              <a:t>Gynecol</a:t>
            </a:r>
            <a:r>
              <a:rPr lang="pt-BR" sz="2100" b="1" dirty="0" smtClean="0">
                <a:solidFill>
                  <a:srgbClr val="FF0000"/>
                </a:solidFill>
              </a:rPr>
              <a:t> 1960,284-90)</a:t>
            </a:r>
          </a:p>
        </p:txBody>
      </p:sp>
      <p:pic>
        <p:nvPicPr>
          <p:cNvPr id="33796" name="Picture 4"/>
          <p:cNvPicPr>
            <a:picLocks noChangeArrowheads="1"/>
          </p:cNvPicPr>
          <p:nvPr/>
        </p:nvPicPr>
        <p:blipFill>
          <a:blip r:embed="rId2" cstate="print"/>
          <a:srcRect/>
          <a:stretch>
            <a:fillRect/>
          </a:stretch>
        </p:blipFill>
        <p:spPr bwMode="auto">
          <a:xfrm>
            <a:off x="462557" y="3701239"/>
            <a:ext cx="5220980" cy="3413863"/>
          </a:xfrm>
          <a:prstGeom prst="rect">
            <a:avLst/>
          </a:prstGeom>
          <a:noFill/>
          <a:ln w="9525">
            <a:noFill/>
            <a:miter lim="800000"/>
            <a:headEnd/>
            <a:tailEnd/>
          </a:ln>
        </p:spPr>
      </p:pic>
      <p:pic>
        <p:nvPicPr>
          <p:cNvPr id="33797" name="Picture 5" descr="caldeyro"/>
          <p:cNvPicPr>
            <a:picLocks noChangeAspect="1" noChangeArrowheads="1"/>
          </p:cNvPicPr>
          <p:nvPr/>
        </p:nvPicPr>
        <p:blipFill>
          <a:blip r:embed="rId3" cstate="print"/>
          <a:srcRect/>
          <a:stretch>
            <a:fillRect/>
          </a:stretch>
        </p:blipFill>
        <p:spPr bwMode="auto">
          <a:xfrm>
            <a:off x="7620353" y="3189768"/>
            <a:ext cx="2334859" cy="3032709"/>
          </a:xfrm>
          <a:prstGeom prst="rect">
            <a:avLst/>
          </a:prstGeom>
          <a:noFill/>
          <a:ln w="9525">
            <a:noFill/>
            <a:miter lim="800000"/>
            <a:headEnd/>
            <a:tailEnd/>
          </a:ln>
        </p:spPr>
      </p:pic>
      <p:sp>
        <p:nvSpPr>
          <p:cNvPr id="6" name="CaixaDeTexto 5"/>
          <p:cNvSpPr txBox="1"/>
          <p:nvPr/>
        </p:nvSpPr>
        <p:spPr>
          <a:xfrm>
            <a:off x="527611" y="300398"/>
            <a:ext cx="9801121" cy="674693"/>
          </a:xfrm>
          <a:prstGeom prst="rect">
            <a:avLst/>
          </a:prstGeom>
          <a:noFill/>
        </p:spPr>
        <p:txBody>
          <a:bodyPr wrap="none" lIns="104287" tIns="52144" rIns="104287" bIns="52144" rtlCol="0">
            <a:spAutoFit/>
          </a:bodyPr>
          <a:lstStyle/>
          <a:p>
            <a:r>
              <a:rPr lang="en-US" sz="3700" dirty="0" err="1" smtClean="0">
                <a:solidFill>
                  <a:srgbClr val="002060"/>
                </a:solidFill>
              </a:rPr>
              <a:t>Deambulação</a:t>
            </a:r>
            <a:r>
              <a:rPr lang="en-US" sz="3700" dirty="0" smtClean="0">
                <a:solidFill>
                  <a:srgbClr val="002060"/>
                </a:solidFill>
              </a:rPr>
              <a:t> e </a:t>
            </a:r>
            <a:r>
              <a:rPr lang="en-US" sz="3700" dirty="0" err="1" smtClean="0">
                <a:solidFill>
                  <a:srgbClr val="002060"/>
                </a:solidFill>
              </a:rPr>
              <a:t>postura</a:t>
            </a:r>
            <a:r>
              <a:rPr lang="en-US" sz="3700" dirty="0" smtClean="0">
                <a:solidFill>
                  <a:srgbClr val="002060"/>
                </a:solidFill>
              </a:rPr>
              <a:t> vertical no T de </a:t>
            </a:r>
            <a:r>
              <a:rPr lang="en-US" sz="3700" dirty="0" err="1" smtClean="0">
                <a:solidFill>
                  <a:srgbClr val="002060"/>
                </a:solidFill>
              </a:rPr>
              <a:t>Parto</a:t>
            </a:r>
            <a:endParaRPr lang="pt-BR" sz="3700" dirty="0">
              <a:solidFill>
                <a:srgbClr val="002060"/>
              </a:solidFill>
            </a:endParaRPr>
          </a:p>
        </p:txBody>
      </p:sp>
      <p:sp>
        <p:nvSpPr>
          <p:cNvPr id="7" name="CaixaDeTexto 6"/>
          <p:cNvSpPr txBox="1"/>
          <p:nvPr/>
        </p:nvSpPr>
        <p:spPr>
          <a:xfrm>
            <a:off x="6570837" y="6306210"/>
            <a:ext cx="4104456" cy="1074803"/>
          </a:xfrm>
          <a:prstGeom prst="rect">
            <a:avLst/>
          </a:prstGeom>
          <a:solidFill>
            <a:srgbClr val="FFFF00"/>
          </a:solidFill>
        </p:spPr>
        <p:txBody>
          <a:bodyPr wrap="square" lIns="104287" tIns="52144" rIns="104287" bIns="52144" rtlCol="0">
            <a:spAutoFit/>
          </a:bodyPr>
          <a:lstStyle/>
          <a:p>
            <a:pPr algn="ctr"/>
            <a:r>
              <a:rPr lang="en-US" dirty="0" smtClean="0"/>
              <a:t>Prof. </a:t>
            </a:r>
            <a:r>
              <a:rPr lang="en-US" dirty="0" err="1" smtClean="0"/>
              <a:t>Caldeyro</a:t>
            </a:r>
            <a:r>
              <a:rPr lang="en-US" dirty="0" smtClean="0"/>
              <a:t>- Barcia</a:t>
            </a:r>
          </a:p>
          <a:p>
            <a:pPr algn="ctr"/>
            <a:r>
              <a:rPr lang="en-US" dirty="0" err="1" smtClean="0"/>
              <a:t>Universid</a:t>
            </a:r>
            <a:r>
              <a:rPr lang="en-US" dirty="0" smtClean="0"/>
              <a:t> de </a:t>
            </a:r>
            <a:r>
              <a:rPr lang="en-US" dirty="0" err="1" smtClean="0"/>
              <a:t>Montevidéu</a:t>
            </a:r>
            <a:endParaRPr lang="en-US" dirty="0" smtClean="0"/>
          </a:p>
          <a:p>
            <a:pPr algn="ctr"/>
            <a:r>
              <a:rPr lang="en-US" dirty="0" smtClean="0"/>
              <a:t>“</a:t>
            </a:r>
            <a:r>
              <a:rPr lang="en-US" dirty="0" err="1" smtClean="0"/>
              <a:t>Pai</a:t>
            </a:r>
            <a:r>
              <a:rPr lang="en-US" dirty="0" smtClean="0"/>
              <a:t> </a:t>
            </a:r>
            <a:r>
              <a:rPr lang="en-US" dirty="0" err="1" smtClean="0"/>
              <a:t>da</a:t>
            </a:r>
            <a:r>
              <a:rPr lang="en-US" dirty="0" smtClean="0"/>
              <a:t> </a:t>
            </a:r>
            <a:r>
              <a:rPr lang="en-US" dirty="0" err="1" smtClean="0"/>
              <a:t>Contratilidade</a:t>
            </a:r>
            <a:r>
              <a:rPr lang="en-US" dirty="0" smtClean="0"/>
              <a:t> </a:t>
            </a:r>
            <a:r>
              <a:rPr lang="en-US" dirty="0" err="1" smtClean="0"/>
              <a:t>Uterina</a:t>
            </a:r>
            <a:r>
              <a:rPr lang="en-US" dirty="0" smtClean="0"/>
              <a:t>”</a:t>
            </a:r>
            <a:endParaRPr lang="pt-BR" dirty="0"/>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1297" name="Picture 1"/>
          <p:cNvPicPr>
            <a:picLocks noChangeAspect="1" noChangeArrowheads="1"/>
          </p:cNvPicPr>
          <p:nvPr/>
        </p:nvPicPr>
        <p:blipFill>
          <a:blip r:embed="rId2" cstate="print"/>
          <a:srcRect/>
          <a:stretch>
            <a:fillRect/>
          </a:stretch>
        </p:blipFill>
        <p:spPr bwMode="auto">
          <a:xfrm>
            <a:off x="209929" y="323259"/>
            <a:ext cx="3452584" cy="4171902"/>
          </a:xfrm>
          <a:prstGeom prst="rect">
            <a:avLst/>
          </a:prstGeom>
          <a:noFill/>
          <a:ln w="28575">
            <a:solidFill>
              <a:schemeClr val="tx1"/>
            </a:solidFill>
            <a:miter lim="800000"/>
            <a:headEnd/>
            <a:tailEnd/>
          </a:ln>
        </p:spPr>
      </p:pic>
      <p:pic>
        <p:nvPicPr>
          <p:cNvPr id="1037314" name="Picture 2"/>
          <p:cNvPicPr>
            <a:picLocks noChangeAspect="1" noChangeArrowheads="1"/>
          </p:cNvPicPr>
          <p:nvPr/>
        </p:nvPicPr>
        <p:blipFill>
          <a:blip r:embed="rId3" cstate="print"/>
          <a:srcRect/>
          <a:stretch>
            <a:fillRect/>
          </a:stretch>
        </p:blipFill>
        <p:spPr bwMode="auto">
          <a:xfrm>
            <a:off x="3623499" y="65079"/>
            <a:ext cx="6859973" cy="7379976"/>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42244" y="80382"/>
            <a:ext cx="9113524" cy="1612019"/>
          </a:xfrm>
        </p:spPr>
        <p:txBody>
          <a:bodyPr lIns="104287" tIns="52144" rIns="104287" bIns="52144"/>
          <a:lstStyle/>
          <a:p>
            <a:pPr>
              <a:defRPr/>
            </a:pPr>
            <a:r>
              <a:rPr lang="en-US" sz="3600" b="1" dirty="0" err="1" smtClean="0"/>
              <a:t>Atividade</a:t>
            </a:r>
            <a:r>
              <a:rPr lang="en-US" sz="3600" b="1" dirty="0" smtClean="0"/>
              <a:t> </a:t>
            </a:r>
            <a:r>
              <a:rPr lang="en-US" sz="3600" b="1" dirty="0" err="1" smtClean="0"/>
              <a:t>uterina</a:t>
            </a:r>
            <a:r>
              <a:rPr lang="en-US" sz="3600" b="1" dirty="0" smtClean="0"/>
              <a:t> </a:t>
            </a:r>
            <a:r>
              <a:rPr lang="en-US" sz="3600" b="1" dirty="0" err="1" smtClean="0"/>
              <a:t>em</a:t>
            </a:r>
            <a:r>
              <a:rPr lang="en-US" sz="3600" b="1" dirty="0" smtClean="0"/>
              <a:t> </a:t>
            </a:r>
            <a:r>
              <a:rPr lang="en-US" sz="3600" b="1" dirty="0" err="1" smtClean="0"/>
              <a:t>nulíparas</a:t>
            </a:r>
            <a:endParaRPr lang="pt-BR" sz="3600" dirty="0"/>
          </a:p>
        </p:txBody>
      </p:sp>
      <p:sp>
        <p:nvSpPr>
          <p:cNvPr id="26627" name="Espaço Reservado para Conteúdo 2"/>
          <p:cNvSpPr>
            <a:spLocks noGrp="1"/>
          </p:cNvSpPr>
          <p:nvPr>
            <p:ph idx="1"/>
          </p:nvPr>
        </p:nvSpPr>
        <p:spPr>
          <a:xfrm>
            <a:off x="90116" y="1260097"/>
            <a:ext cx="9089390" cy="4536758"/>
          </a:xfrm>
        </p:spPr>
        <p:txBody>
          <a:bodyPr lIns="104287" tIns="52144" rIns="104287" bIns="52144"/>
          <a:lstStyle/>
          <a:p>
            <a:pPr eaLnBrk="1" hangingPunct="1">
              <a:spcBef>
                <a:spcPct val="20000"/>
              </a:spcBef>
              <a:buClrTx/>
              <a:buNone/>
            </a:pPr>
            <a:endParaRPr lang="pt-BR" sz="2700" dirty="0" smtClean="0">
              <a:solidFill>
                <a:srgbClr val="000000"/>
              </a:solidFill>
              <a:latin typeface="Arial" charset="0"/>
            </a:endParaRPr>
          </a:p>
        </p:txBody>
      </p:sp>
      <p:pic>
        <p:nvPicPr>
          <p:cNvPr id="26629" name="Picture 3"/>
          <p:cNvPicPr>
            <a:picLocks noChangeArrowheads="1"/>
          </p:cNvPicPr>
          <p:nvPr/>
        </p:nvPicPr>
        <p:blipFill>
          <a:blip r:embed="rId2" cstate="print"/>
          <a:srcRect/>
          <a:stretch>
            <a:fillRect/>
          </a:stretch>
        </p:blipFill>
        <p:spPr bwMode="auto">
          <a:xfrm>
            <a:off x="125908" y="972319"/>
            <a:ext cx="10693400" cy="6516935"/>
          </a:xfrm>
          <a:prstGeom prst="rect">
            <a:avLst/>
          </a:prstGeom>
          <a:noFill/>
          <a:ln w="9525">
            <a:noFill/>
            <a:miter lim="800000"/>
            <a:headEnd/>
            <a:tailEnd/>
          </a:ln>
        </p:spPr>
      </p:pic>
      <p:sp>
        <p:nvSpPr>
          <p:cNvPr id="26630" name="Seta para a esquerda 5"/>
          <p:cNvSpPr>
            <a:spLocks noChangeArrowheads="1"/>
          </p:cNvSpPr>
          <p:nvPr/>
        </p:nvSpPr>
        <p:spPr bwMode="auto">
          <a:xfrm>
            <a:off x="5706297" y="4223096"/>
            <a:ext cx="864541" cy="277615"/>
          </a:xfrm>
          <a:prstGeom prst="leftArrow">
            <a:avLst>
              <a:gd name="adj1" fmla="val 50000"/>
              <a:gd name="adj2" fmla="val 49949"/>
            </a:avLst>
          </a:prstGeom>
          <a:solidFill>
            <a:srgbClr val="FF0000"/>
          </a:solidFill>
          <a:ln w="9525" algn="ctr">
            <a:solidFill>
              <a:schemeClr val="tx1"/>
            </a:solidFill>
            <a:round/>
            <a:headEnd/>
            <a:tailEnd/>
          </a:ln>
        </p:spPr>
        <p:txBody>
          <a:bodyPr lIns="104287" tIns="52144" rIns="104287" bIns="52144"/>
          <a:lstStyle/>
          <a:p>
            <a:endParaRPr lang="pt-BR" dirty="0">
              <a:solidFill>
                <a:srgbClr val="FF0000"/>
              </a:solidFill>
            </a:endParaRPr>
          </a:p>
        </p:txBody>
      </p:sp>
      <p:sp>
        <p:nvSpPr>
          <p:cNvPr id="8" name="Seta para a esquerda 5"/>
          <p:cNvSpPr>
            <a:spLocks noChangeArrowheads="1"/>
          </p:cNvSpPr>
          <p:nvPr/>
        </p:nvSpPr>
        <p:spPr bwMode="auto">
          <a:xfrm>
            <a:off x="5706297" y="5591248"/>
            <a:ext cx="864541" cy="277615"/>
          </a:xfrm>
          <a:prstGeom prst="leftArrow">
            <a:avLst>
              <a:gd name="adj1" fmla="val 50000"/>
              <a:gd name="adj2" fmla="val 49949"/>
            </a:avLst>
          </a:prstGeom>
          <a:solidFill>
            <a:srgbClr val="FF0000"/>
          </a:solidFill>
          <a:ln w="9525" algn="ctr">
            <a:solidFill>
              <a:schemeClr val="tx1"/>
            </a:solidFill>
            <a:round/>
            <a:headEnd/>
            <a:tailEnd/>
          </a:ln>
        </p:spPr>
        <p:txBody>
          <a:bodyPr lIns="104287" tIns="52144" rIns="104287" bIns="52144"/>
          <a:lstStyle/>
          <a:p>
            <a:endParaRPr lang="pt-BR" dirty="0">
              <a:solidFill>
                <a:srgbClr val="FF0000"/>
              </a:solidFill>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ítulo 1"/>
          <p:cNvSpPr>
            <a:spLocks noGrp="1"/>
          </p:cNvSpPr>
          <p:nvPr>
            <p:ph type="title"/>
          </p:nvPr>
        </p:nvSpPr>
        <p:spPr>
          <a:xfrm>
            <a:off x="234132" y="82406"/>
            <a:ext cx="10425195" cy="1177946"/>
          </a:xfrm>
        </p:spPr>
        <p:txBody>
          <a:bodyPr lIns="104287" tIns="52144" rIns="104287" bIns="52144"/>
          <a:lstStyle/>
          <a:p>
            <a:r>
              <a:rPr lang="en-US" sz="3200" dirty="0" err="1" smtClean="0"/>
              <a:t>Posição</a:t>
            </a:r>
            <a:r>
              <a:rPr lang="en-US" sz="3200" dirty="0" smtClean="0"/>
              <a:t> </a:t>
            </a:r>
            <a:r>
              <a:rPr lang="en-US" sz="3200" dirty="0" err="1" smtClean="0"/>
              <a:t>materna</a:t>
            </a:r>
            <a:r>
              <a:rPr lang="en-US" sz="3200" dirty="0" smtClean="0"/>
              <a:t> e </a:t>
            </a:r>
            <a:r>
              <a:rPr lang="en-US" sz="3200" dirty="0" err="1" smtClean="0"/>
              <a:t>efeitos</a:t>
            </a:r>
            <a:r>
              <a:rPr lang="en-US" sz="3200" dirty="0" smtClean="0"/>
              <a:t> </a:t>
            </a:r>
            <a:r>
              <a:rPr lang="en-US" sz="3200" dirty="0" err="1" smtClean="0"/>
              <a:t>hemodinâmicos</a:t>
            </a:r>
            <a:endParaRPr lang="pt-BR" sz="3200" dirty="0" smtClean="0"/>
          </a:p>
        </p:txBody>
      </p:sp>
      <p:pic>
        <p:nvPicPr>
          <p:cNvPr id="18435" name="Picture 2"/>
          <p:cNvPicPr>
            <a:picLocks noGrp="1" noChangeAspect="1" noChangeArrowheads="1"/>
          </p:cNvPicPr>
          <p:nvPr>
            <p:ph idx="1"/>
          </p:nvPr>
        </p:nvPicPr>
        <p:blipFill>
          <a:blip r:embed="rId2" cstate="print"/>
          <a:srcRect/>
          <a:stretch>
            <a:fillRect/>
          </a:stretch>
        </p:blipFill>
        <p:spPr>
          <a:xfrm>
            <a:off x="89112" y="684288"/>
            <a:ext cx="5588044" cy="2940491"/>
          </a:xfrm>
          <a:noFill/>
        </p:spPr>
      </p:pic>
      <p:pic>
        <p:nvPicPr>
          <p:cNvPr id="18436" name="Picture 3"/>
          <p:cNvPicPr>
            <a:picLocks noChangeAspect="1" noChangeArrowheads="1"/>
          </p:cNvPicPr>
          <p:nvPr/>
        </p:nvPicPr>
        <p:blipFill>
          <a:blip r:embed="rId3" cstate="print"/>
          <a:srcRect/>
          <a:stretch>
            <a:fillRect/>
          </a:stretch>
        </p:blipFill>
        <p:spPr bwMode="auto">
          <a:xfrm>
            <a:off x="5703148" y="716171"/>
            <a:ext cx="4990253" cy="6637109"/>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a:stretch>
            <a:fillRect/>
          </a:stretch>
        </p:blipFill>
        <p:spPr bwMode="auto">
          <a:xfrm>
            <a:off x="1242245" y="3339546"/>
            <a:ext cx="3816423" cy="418550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287" tIns="52144" rIns="104287" bIns="52144"/>
          <a:lstStyle/>
          <a:p>
            <a:endParaRPr lang="pt-BR" dirty="0"/>
          </a:p>
        </p:txBody>
      </p:sp>
      <p:pic>
        <p:nvPicPr>
          <p:cNvPr id="1031170" name="Picture 2"/>
          <p:cNvPicPr>
            <a:picLocks noChangeAspect="1" noChangeArrowheads="1"/>
          </p:cNvPicPr>
          <p:nvPr/>
        </p:nvPicPr>
        <p:blipFill>
          <a:blip r:embed="rId2" cstate="print"/>
          <a:srcRect/>
          <a:stretch>
            <a:fillRect/>
          </a:stretch>
        </p:blipFill>
        <p:spPr bwMode="auto">
          <a:xfrm>
            <a:off x="18107" y="-35793"/>
            <a:ext cx="8673564" cy="1860094"/>
          </a:xfrm>
          <a:prstGeom prst="rect">
            <a:avLst/>
          </a:prstGeom>
          <a:noFill/>
          <a:ln w="9525">
            <a:noFill/>
            <a:miter lim="800000"/>
            <a:headEnd/>
            <a:tailEnd/>
          </a:ln>
        </p:spPr>
      </p:pic>
      <p:pic>
        <p:nvPicPr>
          <p:cNvPr id="1031171" name="Picture 3"/>
          <p:cNvPicPr>
            <a:picLocks noChangeAspect="1" noChangeArrowheads="1"/>
          </p:cNvPicPr>
          <p:nvPr/>
        </p:nvPicPr>
        <p:blipFill>
          <a:blip r:embed="rId3" cstate="print"/>
          <a:srcRect/>
          <a:stretch>
            <a:fillRect/>
          </a:stretch>
        </p:blipFill>
        <p:spPr bwMode="auto">
          <a:xfrm>
            <a:off x="2" y="2052439"/>
            <a:ext cx="6638437" cy="4916242"/>
          </a:xfrm>
          <a:prstGeom prst="rect">
            <a:avLst/>
          </a:prstGeom>
          <a:noFill/>
          <a:ln w="9525">
            <a:noFill/>
            <a:miter lim="800000"/>
            <a:headEnd/>
            <a:tailEnd/>
          </a:ln>
        </p:spPr>
      </p:pic>
      <p:pic>
        <p:nvPicPr>
          <p:cNvPr id="6" name="Picture 2" descr="debito cardiaco2"/>
          <p:cNvPicPr>
            <a:picLocks noGrp="1" noChangeAspect="1" noChangeArrowheads="1"/>
          </p:cNvPicPr>
          <p:nvPr>
            <p:ph idx="1"/>
          </p:nvPr>
        </p:nvPicPr>
        <p:blipFill>
          <a:blip r:embed="rId4" cstate="print"/>
          <a:srcRect/>
          <a:stretch>
            <a:fillRect/>
          </a:stretch>
        </p:blipFill>
        <p:spPr bwMode="auto">
          <a:xfrm>
            <a:off x="6688937" y="2196455"/>
            <a:ext cx="4004463" cy="30243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194" name="Picture 2"/>
          <p:cNvPicPr>
            <a:picLocks noChangeAspect="1" noChangeArrowheads="1"/>
          </p:cNvPicPr>
          <p:nvPr/>
        </p:nvPicPr>
        <p:blipFill>
          <a:blip r:embed="rId2" cstate="print"/>
          <a:srcRect/>
          <a:stretch>
            <a:fillRect/>
          </a:stretch>
        </p:blipFill>
        <p:spPr bwMode="auto">
          <a:xfrm>
            <a:off x="2" y="0"/>
            <a:ext cx="10730056" cy="7561263"/>
          </a:xfrm>
          <a:prstGeom prst="rect">
            <a:avLst/>
          </a:prstGeom>
          <a:noFill/>
          <a:ln w="9525">
            <a:noFill/>
            <a:miter lim="800000"/>
            <a:headEnd/>
            <a:tailEnd/>
          </a:ln>
        </p:spPr>
      </p:pic>
      <p:sp>
        <p:nvSpPr>
          <p:cNvPr id="3" name="CaixaDeTexto 2"/>
          <p:cNvSpPr txBox="1"/>
          <p:nvPr/>
        </p:nvSpPr>
        <p:spPr>
          <a:xfrm>
            <a:off x="198169" y="3060552"/>
            <a:ext cx="828052" cy="461665"/>
          </a:xfrm>
          <a:prstGeom prst="rect">
            <a:avLst/>
          </a:prstGeom>
          <a:solidFill>
            <a:srgbClr val="FFFF00"/>
          </a:solidFill>
        </p:spPr>
        <p:txBody>
          <a:bodyPr wrap="square" lIns="91424" tIns="45712" rIns="91424" bIns="45712" rtlCol="0">
            <a:spAutoFit/>
          </a:bodyPr>
          <a:lstStyle/>
          <a:p>
            <a:r>
              <a:rPr lang="en-US" sz="2400" b="1" dirty="0" smtClean="0"/>
              <a:t>DLE</a:t>
            </a:r>
            <a:endParaRPr lang="pt-BR" sz="2400" b="1" dirty="0"/>
          </a:p>
        </p:txBody>
      </p:sp>
      <p:sp>
        <p:nvSpPr>
          <p:cNvPr id="4" name="CaixaDeTexto 3"/>
          <p:cNvSpPr txBox="1"/>
          <p:nvPr/>
        </p:nvSpPr>
        <p:spPr>
          <a:xfrm>
            <a:off x="9379149" y="2886918"/>
            <a:ext cx="828052" cy="461665"/>
          </a:xfrm>
          <a:prstGeom prst="rect">
            <a:avLst/>
          </a:prstGeom>
          <a:solidFill>
            <a:srgbClr val="FFFF00"/>
          </a:solidFill>
        </p:spPr>
        <p:txBody>
          <a:bodyPr wrap="square" lIns="91424" tIns="45712" rIns="91424" bIns="45712" rtlCol="0">
            <a:spAutoFit/>
          </a:bodyPr>
          <a:lstStyle/>
          <a:p>
            <a:r>
              <a:rPr lang="en-US" sz="2400" b="1" dirty="0" smtClean="0"/>
              <a:t>DLE</a:t>
            </a:r>
            <a:endParaRPr lang="pt-BR" sz="2400" b="1" dirty="0"/>
          </a:p>
        </p:txBody>
      </p:sp>
      <p:sp>
        <p:nvSpPr>
          <p:cNvPr id="5" name="CaixaDeTexto 4"/>
          <p:cNvSpPr txBox="1"/>
          <p:nvPr/>
        </p:nvSpPr>
        <p:spPr>
          <a:xfrm>
            <a:off x="90117" y="2454871"/>
            <a:ext cx="2304256" cy="461649"/>
          </a:xfrm>
          <a:prstGeom prst="rect">
            <a:avLst/>
          </a:prstGeom>
          <a:solidFill>
            <a:srgbClr val="FFFF00"/>
          </a:solidFill>
        </p:spPr>
        <p:txBody>
          <a:bodyPr wrap="square" lIns="91424" tIns="45712" rIns="91424" bIns="45712" rtlCol="0">
            <a:spAutoFit/>
          </a:bodyPr>
          <a:lstStyle/>
          <a:p>
            <a:pPr algn="ctr"/>
            <a:r>
              <a:rPr lang="en-US" sz="2400" b="1" dirty="0" smtClean="0"/>
              <a:t>PA= 120 x 77</a:t>
            </a:r>
            <a:endParaRPr lang="pt-BR" sz="2400" b="1" dirty="0"/>
          </a:p>
        </p:txBody>
      </p:sp>
      <p:sp>
        <p:nvSpPr>
          <p:cNvPr id="6" name="CaixaDeTexto 5"/>
          <p:cNvSpPr txBox="1"/>
          <p:nvPr/>
        </p:nvSpPr>
        <p:spPr>
          <a:xfrm>
            <a:off x="2106340" y="3102942"/>
            <a:ext cx="1368152" cy="461665"/>
          </a:xfrm>
          <a:prstGeom prst="rect">
            <a:avLst/>
          </a:prstGeom>
          <a:solidFill>
            <a:srgbClr val="FFFF00"/>
          </a:solidFill>
        </p:spPr>
        <p:txBody>
          <a:bodyPr wrap="square" lIns="91424" tIns="45712" rIns="91424" bIns="45712" rtlCol="0">
            <a:spAutoFit/>
          </a:bodyPr>
          <a:lstStyle/>
          <a:p>
            <a:pPr algn="ctr"/>
            <a:r>
              <a:rPr lang="en-US" sz="2400" b="1" dirty="0" err="1" smtClean="0"/>
              <a:t>Supina</a:t>
            </a:r>
            <a:endParaRPr lang="pt-BR" sz="2400" b="1" dirty="0"/>
          </a:p>
        </p:txBody>
      </p:sp>
      <p:sp>
        <p:nvSpPr>
          <p:cNvPr id="7" name="CaixaDeTexto 6"/>
          <p:cNvSpPr txBox="1"/>
          <p:nvPr/>
        </p:nvSpPr>
        <p:spPr>
          <a:xfrm>
            <a:off x="5886801" y="3060552"/>
            <a:ext cx="2124196" cy="461665"/>
          </a:xfrm>
          <a:prstGeom prst="rect">
            <a:avLst/>
          </a:prstGeom>
          <a:solidFill>
            <a:srgbClr val="FFFF00"/>
          </a:solidFill>
        </p:spPr>
        <p:txBody>
          <a:bodyPr wrap="square" lIns="91424" tIns="45712" rIns="91424" bIns="45712" rtlCol="0">
            <a:spAutoFit/>
          </a:bodyPr>
          <a:lstStyle/>
          <a:p>
            <a:pPr algn="ctr"/>
            <a:r>
              <a:rPr lang="en-US" sz="2400" b="1" dirty="0" smtClean="0"/>
              <a:t>PA= 65x39</a:t>
            </a:r>
            <a:endParaRPr lang="pt-BR" sz="2400" b="1"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738188" y="108223"/>
            <a:ext cx="9624060" cy="1260211"/>
          </a:xfrm>
        </p:spPr>
        <p:txBody>
          <a:bodyPr lIns="104287" tIns="52144" rIns="104287" bIns="52144" anchor="t"/>
          <a:lstStyle/>
          <a:p>
            <a:pPr eaLnBrk="1" hangingPunct="1"/>
            <a:r>
              <a:rPr lang="pt-BR" sz="4600" b="1" u="sng" dirty="0">
                <a:latin typeface="Arial" charset="0"/>
              </a:rPr>
              <a:t>Parto na posição vertical</a:t>
            </a:r>
          </a:p>
        </p:txBody>
      </p:sp>
      <p:sp>
        <p:nvSpPr>
          <p:cNvPr id="86019" name="Rectangle 3"/>
          <p:cNvSpPr>
            <a:spLocks noGrp="1" noChangeArrowheads="1"/>
          </p:cNvSpPr>
          <p:nvPr>
            <p:ph type="body" idx="1"/>
          </p:nvPr>
        </p:nvSpPr>
        <p:spPr/>
        <p:txBody>
          <a:bodyPr lIns="104287" tIns="52144" rIns="104287" bIns="52144"/>
          <a:lstStyle/>
          <a:p>
            <a:pPr eaLnBrk="1" hangingPunct="1"/>
            <a:endParaRPr lang="pt-BR" smtClean="0"/>
          </a:p>
        </p:txBody>
      </p:sp>
      <p:pic>
        <p:nvPicPr>
          <p:cNvPr id="237572" name="Picture 4" descr="010[1]"/>
          <p:cNvPicPr>
            <a:picLocks noChangeAspect="1" noChangeArrowheads="1"/>
          </p:cNvPicPr>
          <p:nvPr/>
        </p:nvPicPr>
        <p:blipFill>
          <a:blip r:embed="rId2" cstate="print"/>
          <a:srcRect/>
          <a:stretch>
            <a:fillRect/>
          </a:stretch>
        </p:blipFill>
        <p:spPr bwMode="auto">
          <a:xfrm>
            <a:off x="1433247" y="1102667"/>
            <a:ext cx="8758934" cy="5319139"/>
          </a:xfrm>
          <a:prstGeom prst="rect">
            <a:avLst/>
          </a:prstGeom>
          <a:noFill/>
          <a:ln w="9525">
            <a:noFill/>
            <a:miter lim="800000"/>
            <a:headEnd/>
            <a:tailEnd/>
          </a:ln>
        </p:spPr>
      </p:pic>
      <p:sp>
        <p:nvSpPr>
          <p:cNvPr id="5" name="CaixaDeTexto 4"/>
          <p:cNvSpPr txBox="1"/>
          <p:nvPr/>
        </p:nvSpPr>
        <p:spPr>
          <a:xfrm>
            <a:off x="882242" y="6694891"/>
            <a:ext cx="7464648" cy="520805"/>
          </a:xfrm>
          <a:prstGeom prst="rect">
            <a:avLst/>
          </a:prstGeom>
          <a:solidFill>
            <a:srgbClr val="FFFF00"/>
          </a:solidFill>
        </p:spPr>
        <p:txBody>
          <a:bodyPr wrap="none" lIns="104287" tIns="52144" rIns="104287" bIns="52144" rtlCol="0">
            <a:spAutoFit/>
          </a:bodyPr>
          <a:lstStyle/>
          <a:p>
            <a:r>
              <a:rPr lang="en-US" sz="2700" dirty="0">
                <a:solidFill>
                  <a:srgbClr val="C00000"/>
                </a:solidFill>
              </a:rPr>
              <a:t>“O PARTO VAGINAL É  UM ATO DEFECATÓRIO”</a:t>
            </a:r>
            <a:endParaRPr lang="pt-BR" sz="2700" dirty="0">
              <a:solidFill>
                <a:srgbClr val="C00000"/>
              </a:solidFill>
            </a:endParaRPr>
          </a:p>
        </p:txBody>
      </p:sp>
    </p:spTree>
    <p:extLst>
      <p:ext uri="{BB962C8B-B14F-4D97-AF65-F5344CB8AC3E}">
        <p14:creationId xmlns:p14="http://schemas.microsoft.com/office/powerpoint/2010/main" val="364206136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4"/>
          <p:cNvSpPr>
            <a:spLocks noChangeArrowheads="1"/>
          </p:cNvSpPr>
          <p:nvPr/>
        </p:nvSpPr>
        <p:spPr bwMode="auto">
          <a:xfrm>
            <a:off x="3803749" y="2728706"/>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4" name="Rectangle 5"/>
          <p:cNvSpPr>
            <a:spLocks noChangeArrowheads="1"/>
          </p:cNvSpPr>
          <p:nvPr/>
        </p:nvSpPr>
        <p:spPr bwMode="auto">
          <a:xfrm>
            <a:off x="3803751" y="2728706"/>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5" name="Rectangle 6"/>
          <p:cNvSpPr>
            <a:spLocks noChangeArrowheads="1"/>
          </p:cNvSpPr>
          <p:nvPr/>
        </p:nvSpPr>
        <p:spPr bwMode="auto">
          <a:xfrm>
            <a:off x="3803749" y="3068263"/>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6" name="Rectangle 7"/>
          <p:cNvSpPr>
            <a:spLocks noChangeArrowheads="1"/>
          </p:cNvSpPr>
          <p:nvPr/>
        </p:nvSpPr>
        <p:spPr bwMode="auto">
          <a:xfrm>
            <a:off x="3803751" y="3068263"/>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7" name="Rectangle 8"/>
          <p:cNvSpPr>
            <a:spLocks noChangeArrowheads="1"/>
          </p:cNvSpPr>
          <p:nvPr/>
        </p:nvSpPr>
        <p:spPr bwMode="auto">
          <a:xfrm>
            <a:off x="3803749" y="2544925"/>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8" name="Rectangle 9"/>
          <p:cNvSpPr>
            <a:spLocks noChangeArrowheads="1"/>
          </p:cNvSpPr>
          <p:nvPr/>
        </p:nvSpPr>
        <p:spPr bwMode="auto">
          <a:xfrm>
            <a:off x="3831803" y="2436407"/>
            <a:ext cx="10695051" cy="428472"/>
          </a:xfrm>
          <a:prstGeom prst="rect">
            <a:avLst/>
          </a:prstGeom>
          <a:noFill/>
          <a:ln w="9525">
            <a:noFill/>
            <a:miter lim="800000"/>
            <a:headEnd/>
            <a:tailEnd/>
          </a:ln>
        </p:spPr>
        <p:txBody>
          <a:bodyPr lIns="104287" tIns="52144" rIns="104287" bIns="52144">
            <a:spAutoFit/>
          </a:bodyPr>
          <a:lstStyle/>
          <a:p>
            <a:endParaRPr lang="pt-BR"/>
          </a:p>
        </p:txBody>
      </p:sp>
      <p:pic>
        <p:nvPicPr>
          <p:cNvPr id="999426" name="Picture 2"/>
          <p:cNvPicPr>
            <a:picLocks noChangeAspect="1" noChangeArrowheads="1"/>
          </p:cNvPicPr>
          <p:nvPr/>
        </p:nvPicPr>
        <p:blipFill>
          <a:blip r:embed="rId2" cstate="print"/>
          <a:srcRect/>
          <a:stretch>
            <a:fillRect/>
          </a:stretch>
        </p:blipFill>
        <p:spPr bwMode="auto">
          <a:xfrm>
            <a:off x="0" y="1"/>
            <a:ext cx="10693400" cy="6400573"/>
          </a:xfrm>
          <a:prstGeom prst="rect">
            <a:avLst/>
          </a:prstGeom>
          <a:noFill/>
          <a:ln w="9525">
            <a:noFill/>
            <a:miter lim="800000"/>
            <a:headEnd/>
            <a:tailEnd/>
          </a:ln>
        </p:spPr>
      </p:pic>
      <p:pic>
        <p:nvPicPr>
          <p:cNvPr id="56332" name="Picture 14"/>
          <p:cNvPicPr>
            <a:picLocks noChangeAspect="1" noChangeArrowheads="1"/>
          </p:cNvPicPr>
          <p:nvPr/>
        </p:nvPicPr>
        <p:blipFill>
          <a:blip r:embed="rId3" cstate="print"/>
          <a:srcRect/>
          <a:stretch>
            <a:fillRect/>
          </a:stretch>
        </p:blipFill>
        <p:spPr bwMode="auto">
          <a:xfrm>
            <a:off x="209929" y="1001906"/>
            <a:ext cx="2701499" cy="578854"/>
          </a:xfrm>
          <a:prstGeom prst="rect">
            <a:avLst/>
          </a:prstGeom>
          <a:noFill/>
          <a:ln w="9525">
            <a:noFill/>
            <a:miter lim="800000"/>
            <a:headEnd/>
            <a:tailEnd/>
          </a:ln>
        </p:spPr>
      </p:pic>
      <p:pic>
        <p:nvPicPr>
          <p:cNvPr id="19" name="Picture 15"/>
          <p:cNvPicPr>
            <a:picLocks noChangeAspect="1" noChangeArrowheads="1"/>
          </p:cNvPicPr>
          <p:nvPr/>
        </p:nvPicPr>
        <p:blipFill>
          <a:blip r:embed="rId4" cstate="print"/>
          <a:srcRect/>
          <a:stretch>
            <a:fillRect/>
          </a:stretch>
        </p:blipFill>
        <p:spPr bwMode="auto">
          <a:xfrm>
            <a:off x="41511" y="5050906"/>
            <a:ext cx="3494094" cy="143433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4"/>
          <p:cNvSpPr>
            <a:spLocks noChangeArrowheads="1"/>
          </p:cNvSpPr>
          <p:nvPr/>
        </p:nvSpPr>
        <p:spPr bwMode="auto">
          <a:xfrm>
            <a:off x="3803749" y="2728706"/>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4" name="Rectangle 5"/>
          <p:cNvSpPr>
            <a:spLocks noChangeArrowheads="1"/>
          </p:cNvSpPr>
          <p:nvPr/>
        </p:nvSpPr>
        <p:spPr bwMode="auto">
          <a:xfrm>
            <a:off x="3803751" y="2728706"/>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5" name="Rectangle 6"/>
          <p:cNvSpPr>
            <a:spLocks noChangeArrowheads="1"/>
          </p:cNvSpPr>
          <p:nvPr/>
        </p:nvSpPr>
        <p:spPr bwMode="auto">
          <a:xfrm>
            <a:off x="3803749" y="3068263"/>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6" name="Rectangle 7"/>
          <p:cNvSpPr>
            <a:spLocks noChangeArrowheads="1"/>
          </p:cNvSpPr>
          <p:nvPr/>
        </p:nvSpPr>
        <p:spPr bwMode="auto">
          <a:xfrm>
            <a:off x="3803751" y="3068263"/>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7" name="Rectangle 8"/>
          <p:cNvSpPr>
            <a:spLocks noChangeArrowheads="1"/>
          </p:cNvSpPr>
          <p:nvPr/>
        </p:nvSpPr>
        <p:spPr bwMode="auto">
          <a:xfrm>
            <a:off x="3803749" y="2544925"/>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8" name="Rectangle 9"/>
          <p:cNvSpPr>
            <a:spLocks noChangeArrowheads="1"/>
          </p:cNvSpPr>
          <p:nvPr/>
        </p:nvSpPr>
        <p:spPr bwMode="auto">
          <a:xfrm>
            <a:off x="3831803" y="2436407"/>
            <a:ext cx="10695051" cy="428472"/>
          </a:xfrm>
          <a:prstGeom prst="rect">
            <a:avLst/>
          </a:prstGeom>
          <a:noFill/>
          <a:ln w="9525">
            <a:noFill/>
            <a:miter lim="800000"/>
            <a:headEnd/>
            <a:tailEnd/>
          </a:ln>
        </p:spPr>
        <p:txBody>
          <a:bodyPr lIns="104287" tIns="52144" rIns="104287" bIns="52144">
            <a:spAutoFit/>
          </a:bodyPr>
          <a:lstStyle/>
          <a:p>
            <a:endParaRPr lang="pt-BR"/>
          </a:p>
        </p:txBody>
      </p:sp>
      <p:pic>
        <p:nvPicPr>
          <p:cNvPr id="56334" name="Picture 16"/>
          <p:cNvPicPr>
            <a:picLocks noChangeAspect="1" noChangeArrowheads="1"/>
          </p:cNvPicPr>
          <p:nvPr/>
        </p:nvPicPr>
        <p:blipFill>
          <a:blip r:embed="rId2" cstate="print"/>
          <a:srcRect/>
          <a:stretch>
            <a:fillRect/>
          </a:stretch>
        </p:blipFill>
        <p:spPr bwMode="auto">
          <a:xfrm>
            <a:off x="12791" y="207984"/>
            <a:ext cx="5923374" cy="3096294"/>
          </a:xfrm>
          <a:prstGeom prst="rect">
            <a:avLst/>
          </a:prstGeom>
          <a:noFill/>
          <a:ln w="9525">
            <a:noFill/>
            <a:miter lim="800000"/>
            <a:headEnd/>
            <a:tailEnd/>
          </a:ln>
        </p:spPr>
      </p:pic>
      <p:pic>
        <p:nvPicPr>
          <p:cNvPr id="56335" name="Picture 17"/>
          <p:cNvPicPr>
            <a:picLocks noChangeAspect="1" noChangeArrowheads="1"/>
          </p:cNvPicPr>
          <p:nvPr/>
        </p:nvPicPr>
        <p:blipFill>
          <a:blip r:embed="rId3" cstate="print"/>
          <a:srcRect/>
          <a:stretch>
            <a:fillRect/>
          </a:stretch>
        </p:blipFill>
        <p:spPr bwMode="auto">
          <a:xfrm>
            <a:off x="5851958" y="261097"/>
            <a:ext cx="2547547" cy="3201968"/>
          </a:xfrm>
          <a:prstGeom prst="rect">
            <a:avLst/>
          </a:prstGeom>
          <a:noFill/>
          <a:ln w="9525">
            <a:noFill/>
            <a:miter lim="800000"/>
            <a:headEnd/>
            <a:tailEnd/>
          </a:ln>
        </p:spPr>
      </p:pic>
      <p:pic>
        <p:nvPicPr>
          <p:cNvPr id="56336" name="Picture 18"/>
          <p:cNvPicPr>
            <a:picLocks noChangeAspect="1" noChangeArrowheads="1"/>
          </p:cNvPicPr>
          <p:nvPr/>
        </p:nvPicPr>
        <p:blipFill>
          <a:blip r:embed="rId4" cstate="print"/>
          <a:srcRect/>
          <a:stretch>
            <a:fillRect/>
          </a:stretch>
        </p:blipFill>
        <p:spPr bwMode="auto">
          <a:xfrm>
            <a:off x="8447589" y="543794"/>
            <a:ext cx="2114606" cy="2601701"/>
          </a:xfrm>
          <a:prstGeom prst="rect">
            <a:avLst/>
          </a:prstGeom>
          <a:noFill/>
          <a:ln w="9525">
            <a:noFill/>
            <a:miter lim="800000"/>
            <a:headEnd/>
            <a:tailEnd/>
          </a:ln>
        </p:spPr>
      </p:pic>
      <p:pic>
        <p:nvPicPr>
          <p:cNvPr id="56337" name="Picture 19"/>
          <p:cNvPicPr>
            <a:picLocks noChangeAspect="1" noChangeArrowheads="1"/>
          </p:cNvPicPr>
          <p:nvPr/>
        </p:nvPicPr>
        <p:blipFill>
          <a:blip r:embed="rId5" cstate="print"/>
          <a:srcRect/>
          <a:stretch>
            <a:fillRect/>
          </a:stretch>
        </p:blipFill>
        <p:spPr bwMode="auto">
          <a:xfrm>
            <a:off x="6274481" y="3780631"/>
            <a:ext cx="4293199" cy="3383671"/>
          </a:xfrm>
          <a:prstGeom prst="rect">
            <a:avLst/>
          </a:prstGeom>
          <a:noFill/>
          <a:ln w="9525">
            <a:noFill/>
            <a:miter lim="800000"/>
            <a:headEnd/>
            <a:tailEnd/>
          </a:ln>
        </p:spPr>
      </p:pic>
      <p:pic>
        <p:nvPicPr>
          <p:cNvPr id="1000450" name="Picture 2"/>
          <p:cNvPicPr>
            <a:picLocks noChangeAspect="1" noChangeArrowheads="1"/>
          </p:cNvPicPr>
          <p:nvPr/>
        </p:nvPicPr>
        <p:blipFill>
          <a:blip r:embed="rId6" cstate="print"/>
          <a:srcRect/>
          <a:stretch>
            <a:fillRect/>
          </a:stretch>
        </p:blipFill>
        <p:spPr bwMode="auto">
          <a:xfrm>
            <a:off x="203216" y="3463063"/>
            <a:ext cx="5985578" cy="40982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1474" name="Picture 2"/>
          <p:cNvPicPr>
            <a:picLocks noChangeAspect="1" noChangeArrowheads="1"/>
          </p:cNvPicPr>
          <p:nvPr/>
        </p:nvPicPr>
        <p:blipFill>
          <a:blip r:embed="rId2" cstate="print"/>
          <a:srcRect/>
          <a:stretch>
            <a:fillRect/>
          </a:stretch>
        </p:blipFill>
        <p:spPr bwMode="auto">
          <a:xfrm>
            <a:off x="125722" y="684339"/>
            <a:ext cx="8587206" cy="3725141"/>
          </a:xfrm>
          <a:prstGeom prst="rect">
            <a:avLst/>
          </a:prstGeom>
          <a:noFill/>
          <a:ln w="9525">
            <a:noFill/>
            <a:miter lim="800000"/>
            <a:headEnd/>
            <a:tailEnd/>
          </a:ln>
        </p:spPr>
      </p:pic>
      <p:pic>
        <p:nvPicPr>
          <p:cNvPr id="1001475" name="Picture 3"/>
          <p:cNvPicPr>
            <a:picLocks noChangeAspect="1" noChangeArrowheads="1"/>
          </p:cNvPicPr>
          <p:nvPr/>
        </p:nvPicPr>
        <p:blipFill>
          <a:blip r:embed="rId3" cstate="print"/>
          <a:srcRect/>
          <a:stretch>
            <a:fillRect/>
          </a:stretch>
        </p:blipFill>
        <p:spPr bwMode="auto">
          <a:xfrm>
            <a:off x="378348" y="4336377"/>
            <a:ext cx="8505145" cy="21617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body" idx="1"/>
          </p:nvPr>
        </p:nvSpPr>
        <p:spPr>
          <a:xfrm>
            <a:off x="70961" y="4208605"/>
            <a:ext cx="10622439" cy="5208870"/>
          </a:xfrm>
          <a:noFill/>
        </p:spPr>
        <p:txBody>
          <a:bodyPr lIns="104287" tIns="52144" rIns="104287" bIns="52144"/>
          <a:lstStyle/>
          <a:p>
            <a:pPr>
              <a:lnSpc>
                <a:spcPct val="90000"/>
              </a:lnSpc>
            </a:pPr>
            <a:r>
              <a:rPr lang="pt-BR" sz="2300" b="1" dirty="0" smtClean="0"/>
              <a:t>Aumento significativo dos diâmetros interespinhoso,</a:t>
            </a:r>
            <a:r>
              <a:rPr lang="pt-BR" sz="2300" dirty="0" smtClean="0"/>
              <a:t> </a:t>
            </a:r>
            <a:r>
              <a:rPr lang="pt-BR" sz="2300" b="1" dirty="0" smtClean="0"/>
              <a:t>intertuberoso e </a:t>
            </a:r>
            <a:r>
              <a:rPr lang="pt-BR" sz="2300" b="1" dirty="0" err="1" smtClean="0"/>
              <a:t>cocci-subpúbico</a:t>
            </a:r>
            <a:r>
              <a:rPr lang="pt-BR" sz="2300" b="1" dirty="0" smtClean="0"/>
              <a:t> nas posições verticais (cócoras, mãos-joelho) em relação supina</a:t>
            </a:r>
          </a:p>
          <a:p>
            <a:pPr>
              <a:lnSpc>
                <a:spcPct val="90000"/>
              </a:lnSpc>
            </a:pPr>
            <a:r>
              <a:rPr lang="pt-BR" sz="2300" b="1" dirty="0" err="1" smtClean="0"/>
              <a:t>Conjugata</a:t>
            </a:r>
            <a:r>
              <a:rPr lang="pt-BR" sz="2300" b="1" dirty="0" smtClean="0"/>
              <a:t> obstétrica é a única menor na posição vertical (p=0,01)</a:t>
            </a:r>
          </a:p>
          <a:p>
            <a:pPr>
              <a:lnSpc>
                <a:spcPct val="90000"/>
              </a:lnSpc>
            </a:pPr>
            <a:r>
              <a:rPr lang="pt-BR" sz="2300" b="1" dirty="0" smtClean="0"/>
              <a:t>Diâmetros transversos sem alteração</a:t>
            </a:r>
          </a:p>
        </p:txBody>
      </p:sp>
      <p:sp>
        <p:nvSpPr>
          <p:cNvPr id="56323" name="Rectangle 4"/>
          <p:cNvSpPr>
            <a:spLocks noChangeArrowheads="1"/>
          </p:cNvSpPr>
          <p:nvPr/>
        </p:nvSpPr>
        <p:spPr bwMode="auto">
          <a:xfrm>
            <a:off x="3803749" y="2728706"/>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4" name="Rectangle 5"/>
          <p:cNvSpPr>
            <a:spLocks noChangeArrowheads="1"/>
          </p:cNvSpPr>
          <p:nvPr/>
        </p:nvSpPr>
        <p:spPr bwMode="auto">
          <a:xfrm>
            <a:off x="3803751" y="2728706"/>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5" name="Rectangle 6"/>
          <p:cNvSpPr>
            <a:spLocks noChangeArrowheads="1"/>
          </p:cNvSpPr>
          <p:nvPr/>
        </p:nvSpPr>
        <p:spPr bwMode="auto">
          <a:xfrm>
            <a:off x="3803749" y="3068263"/>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6" name="Rectangle 7"/>
          <p:cNvSpPr>
            <a:spLocks noChangeArrowheads="1"/>
          </p:cNvSpPr>
          <p:nvPr/>
        </p:nvSpPr>
        <p:spPr bwMode="auto">
          <a:xfrm>
            <a:off x="3803751" y="3068263"/>
            <a:ext cx="10695050" cy="428472"/>
          </a:xfrm>
          <a:prstGeom prst="rect">
            <a:avLst/>
          </a:prstGeom>
          <a:noFill/>
          <a:ln w="9525">
            <a:noFill/>
            <a:miter lim="800000"/>
            <a:headEnd/>
            <a:tailEnd/>
          </a:ln>
        </p:spPr>
        <p:txBody>
          <a:bodyPr lIns="104287" tIns="52144" rIns="104287" bIns="52144">
            <a:spAutoFit/>
          </a:bodyPr>
          <a:lstStyle/>
          <a:p>
            <a:endParaRPr lang="pt-BR"/>
          </a:p>
        </p:txBody>
      </p:sp>
      <p:sp>
        <p:nvSpPr>
          <p:cNvPr id="56327" name="Rectangle 8"/>
          <p:cNvSpPr>
            <a:spLocks noChangeArrowheads="1"/>
          </p:cNvSpPr>
          <p:nvPr/>
        </p:nvSpPr>
        <p:spPr bwMode="auto">
          <a:xfrm>
            <a:off x="3803749" y="2544925"/>
            <a:ext cx="10693400" cy="428472"/>
          </a:xfrm>
          <a:prstGeom prst="rect">
            <a:avLst/>
          </a:prstGeom>
          <a:noFill/>
          <a:ln w="9525">
            <a:noFill/>
            <a:miter lim="800000"/>
            <a:headEnd/>
            <a:tailEnd/>
          </a:ln>
        </p:spPr>
        <p:txBody>
          <a:bodyPr lIns="104287" tIns="52144" rIns="104287" bIns="52144">
            <a:spAutoFit/>
          </a:bodyPr>
          <a:lstStyle/>
          <a:p>
            <a:endParaRPr lang="pt-BR"/>
          </a:p>
        </p:txBody>
      </p:sp>
      <p:sp>
        <p:nvSpPr>
          <p:cNvPr id="56328" name="Rectangle 9"/>
          <p:cNvSpPr>
            <a:spLocks noChangeArrowheads="1"/>
          </p:cNvSpPr>
          <p:nvPr/>
        </p:nvSpPr>
        <p:spPr bwMode="auto">
          <a:xfrm>
            <a:off x="3831803" y="2436407"/>
            <a:ext cx="10695051" cy="428472"/>
          </a:xfrm>
          <a:prstGeom prst="rect">
            <a:avLst/>
          </a:prstGeom>
          <a:noFill/>
          <a:ln w="9525">
            <a:noFill/>
            <a:miter lim="800000"/>
            <a:headEnd/>
            <a:tailEnd/>
          </a:ln>
        </p:spPr>
        <p:txBody>
          <a:bodyPr lIns="104287" tIns="52144" rIns="104287" bIns="52144">
            <a:spAutoFit/>
          </a:bodyPr>
          <a:lstStyle/>
          <a:p>
            <a:endParaRPr lang="pt-BR"/>
          </a:p>
        </p:txBody>
      </p:sp>
      <p:sp>
        <p:nvSpPr>
          <p:cNvPr id="56329" name="Text Box 13"/>
          <p:cNvSpPr txBox="1">
            <a:spLocks noChangeArrowheads="1"/>
          </p:cNvSpPr>
          <p:nvPr/>
        </p:nvSpPr>
        <p:spPr bwMode="auto">
          <a:xfrm>
            <a:off x="800354" y="6236961"/>
            <a:ext cx="9730923" cy="1144070"/>
          </a:xfrm>
          <a:prstGeom prst="rect">
            <a:avLst/>
          </a:prstGeom>
          <a:solidFill>
            <a:srgbClr val="FFFF00"/>
          </a:solidFill>
          <a:ln w="9525">
            <a:solidFill>
              <a:schemeClr val="tx1"/>
            </a:solidFill>
            <a:miter lim="800000"/>
            <a:headEnd/>
            <a:tailEnd/>
          </a:ln>
        </p:spPr>
        <p:txBody>
          <a:bodyPr wrap="square" lIns="104287" tIns="52144" rIns="104287" bIns="52144">
            <a:spAutoFit/>
          </a:bodyPr>
          <a:lstStyle/>
          <a:p>
            <a:pPr algn="ctr">
              <a:lnSpc>
                <a:spcPct val="90000"/>
              </a:lnSpc>
              <a:spcBef>
                <a:spcPct val="40000"/>
              </a:spcBef>
              <a:buClr>
                <a:srgbClr val="0066FF"/>
              </a:buClr>
            </a:pPr>
            <a:r>
              <a:rPr lang="pt-BR" sz="2500" b="1" dirty="0">
                <a:solidFill>
                  <a:srgbClr val="FF0000"/>
                </a:solidFill>
              </a:rPr>
              <a:t>A posição vertical no parto expande significativamente as dimensões ósseas pélvicas femininas sugerindo uma facilitação do TP e nascimento.</a:t>
            </a:r>
            <a:endParaRPr lang="pt-BR" sz="2500" dirty="0"/>
          </a:p>
        </p:txBody>
      </p:sp>
      <p:pic>
        <p:nvPicPr>
          <p:cNvPr id="923649" name="Picture 1"/>
          <p:cNvPicPr>
            <a:picLocks noChangeAspect="1" noChangeArrowheads="1"/>
          </p:cNvPicPr>
          <p:nvPr/>
        </p:nvPicPr>
        <p:blipFill>
          <a:blip r:embed="rId2" cstate="print"/>
          <a:srcRect/>
          <a:stretch>
            <a:fillRect/>
          </a:stretch>
        </p:blipFill>
        <p:spPr bwMode="auto">
          <a:xfrm>
            <a:off x="41511" y="49200"/>
            <a:ext cx="10396463" cy="3969608"/>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954212" y="-51110"/>
            <a:ext cx="9089390" cy="1167446"/>
          </a:xfrm>
          <a:effectLst>
            <a:outerShdw dist="35921" dir="2700000" algn="ctr" rotWithShape="0">
              <a:schemeClr val="bg2"/>
            </a:outerShdw>
          </a:effectLst>
        </p:spPr>
        <p:txBody>
          <a:bodyPr lIns="104287" tIns="52144" rIns="104287" bIns="52144"/>
          <a:lstStyle/>
          <a:p>
            <a:pPr>
              <a:defRPr/>
            </a:pPr>
            <a:r>
              <a:rPr lang="pt-BR" sz="3700" dirty="0">
                <a:solidFill>
                  <a:srgbClr val="002060"/>
                </a:solidFill>
              </a:rPr>
              <a:t>Posição materna no Parto</a:t>
            </a:r>
            <a:br>
              <a:rPr lang="pt-BR" sz="3700" dirty="0">
                <a:solidFill>
                  <a:srgbClr val="002060"/>
                </a:solidFill>
              </a:rPr>
            </a:br>
            <a:r>
              <a:rPr lang="pt-BR" sz="2700" dirty="0">
                <a:solidFill>
                  <a:srgbClr val="002060"/>
                </a:solidFill>
              </a:rPr>
              <a:t>Inglesa ou de quatro (</a:t>
            </a:r>
            <a:r>
              <a:rPr lang="pt-BR" sz="2700" dirty="0" err="1">
                <a:solidFill>
                  <a:srgbClr val="002060"/>
                </a:solidFill>
              </a:rPr>
              <a:t>Gaskin</a:t>
            </a:r>
            <a:r>
              <a:rPr lang="pt-BR" sz="2700" dirty="0">
                <a:solidFill>
                  <a:srgbClr val="002060"/>
                </a:solidFill>
              </a:rPr>
              <a:t>)</a:t>
            </a:r>
            <a:r>
              <a:rPr lang="pt-BR" sz="2700" dirty="0">
                <a:solidFill>
                  <a:schemeClr val="accent2"/>
                </a:solidFill>
              </a:rPr>
              <a:t/>
            </a:r>
            <a:br>
              <a:rPr lang="pt-BR" sz="2700" dirty="0">
                <a:solidFill>
                  <a:schemeClr val="accent2"/>
                </a:solidFill>
              </a:rPr>
            </a:br>
            <a:endParaRPr lang="pt-BR" sz="2700" dirty="0">
              <a:solidFill>
                <a:schemeClr val="accent2"/>
              </a:solidFill>
            </a:endParaRPr>
          </a:p>
        </p:txBody>
      </p:sp>
      <p:pic>
        <p:nvPicPr>
          <p:cNvPr id="38915" name="Picture 4" descr="foto (1) cópia (68)"/>
          <p:cNvPicPr>
            <a:picLocks noChangeAspect="1" noChangeArrowheads="1"/>
          </p:cNvPicPr>
          <p:nvPr/>
        </p:nvPicPr>
        <p:blipFill>
          <a:blip r:embed="rId2" cstate="print"/>
          <a:srcRect/>
          <a:stretch>
            <a:fillRect/>
          </a:stretch>
        </p:blipFill>
        <p:spPr bwMode="auto">
          <a:xfrm>
            <a:off x="8198273" y="1428238"/>
            <a:ext cx="2495127" cy="4032674"/>
          </a:xfrm>
          <a:prstGeom prst="rect">
            <a:avLst/>
          </a:prstGeom>
          <a:noFill/>
          <a:ln w="9525">
            <a:noFill/>
            <a:miter lim="800000"/>
            <a:headEnd/>
            <a:tailEnd/>
          </a:ln>
        </p:spPr>
      </p:pic>
      <p:pic>
        <p:nvPicPr>
          <p:cNvPr id="38916" name="Picture 5" descr="foto (1) cópia (69)"/>
          <p:cNvPicPr>
            <a:picLocks noChangeAspect="1" noChangeArrowheads="1"/>
          </p:cNvPicPr>
          <p:nvPr/>
        </p:nvPicPr>
        <p:blipFill>
          <a:blip r:embed="rId3" cstate="print"/>
          <a:srcRect/>
          <a:stretch>
            <a:fillRect/>
          </a:stretch>
        </p:blipFill>
        <p:spPr bwMode="auto">
          <a:xfrm>
            <a:off x="8198273" y="5376898"/>
            <a:ext cx="2495127" cy="2184365"/>
          </a:xfrm>
          <a:prstGeom prst="rect">
            <a:avLst/>
          </a:prstGeom>
          <a:noFill/>
          <a:ln w="9525">
            <a:noFill/>
            <a:miter lim="800000"/>
            <a:headEnd/>
            <a:tailEnd/>
          </a:ln>
        </p:spPr>
      </p:pic>
      <p:pic>
        <p:nvPicPr>
          <p:cNvPr id="38917" name="Picture 6" descr="foto (66)"/>
          <p:cNvPicPr>
            <a:picLocks noChangeAspect="1" noChangeArrowheads="1"/>
          </p:cNvPicPr>
          <p:nvPr/>
        </p:nvPicPr>
        <p:blipFill>
          <a:blip r:embed="rId4" cstate="print"/>
          <a:srcRect/>
          <a:stretch>
            <a:fillRect/>
          </a:stretch>
        </p:blipFill>
        <p:spPr bwMode="auto">
          <a:xfrm>
            <a:off x="4915995" y="3229290"/>
            <a:ext cx="3297132" cy="4368730"/>
          </a:xfrm>
          <a:prstGeom prst="rect">
            <a:avLst/>
          </a:prstGeom>
          <a:noFill/>
          <a:ln w="9525">
            <a:noFill/>
            <a:miter lim="800000"/>
            <a:headEnd/>
            <a:tailEnd/>
          </a:ln>
        </p:spPr>
      </p:pic>
      <p:sp>
        <p:nvSpPr>
          <p:cNvPr id="38918" name="Rectangle 3"/>
          <p:cNvSpPr>
            <a:spLocks noGrp="1" noChangeArrowheads="1"/>
          </p:cNvSpPr>
          <p:nvPr>
            <p:ph type="body" idx="1"/>
          </p:nvPr>
        </p:nvSpPr>
        <p:spPr>
          <a:xfrm>
            <a:off x="107264" y="1102665"/>
            <a:ext cx="5239436" cy="4284716"/>
          </a:xfrm>
          <a:noFill/>
        </p:spPr>
        <p:txBody>
          <a:bodyPr lIns="104287" tIns="52144" rIns="104287" bIns="52144"/>
          <a:lstStyle/>
          <a:p>
            <a:r>
              <a:rPr lang="pt-BR" sz="2300" b="1" dirty="0"/>
              <a:t>Popular entre as “</a:t>
            </a:r>
            <a:r>
              <a:rPr lang="pt-BR" sz="2300" b="1" dirty="0" err="1"/>
              <a:t>midwives</a:t>
            </a:r>
            <a:r>
              <a:rPr lang="pt-BR" sz="2300" b="1" dirty="0"/>
              <a:t>”</a:t>
            </a:r>
          </a:p>
          <a:p>
            <a:r>
              <a:rPr lang="pt-BR" sz="2300" b="1" dirty="0"/>
              <a:t>Facilita a rotação espontânea nas OS persistentes </a:t>
            </a:r>
          </a:p>
          <a:p>
            <a:r>
              <a:rPr lang="pt-BR" sz="2300" b="1" dirty="0"/>
              <a:t>De escolha na </a:t>
            </a:r>
            <a:r>
              <a:rPr lang="pt-BR" sz="2300" b="1" dirty="0" err="1"/>
              <a:t>distócia</a:t>
            </a:r>
            <a:r>
              <a:rPr lang="pt-BR" sz="2300" b="1" dirty="0"/>
              <a:t> de ombro</a:t>
            </a:r>
          </a:p>
          <a:p>
            <a:r>
              <a:rPr lang="pt-BR" sz="2300" b="1" dirty="0"/>
              <a:t>Menos trauma </a:t>
            </a:r>
            <a:r>
              <a:rPr lang="pt-BR" sz="2300" b="1" dirty="0" err="1"/>
              <a:t>perineal</a:t>
            </a:r>
            <a:r>
              <a:rPr lang="pt-BR" sz="2300" b="1" dirty="0"/>
              <a:t> (</a:t>
            </a:r>
            <a:r>
              <a:rPr lang="pt-BR" sz="2300" b="1" dirty="0" err="1"/>
              <a:t>accoucheur</a:t>
            </a:r>
            <a:r>
              <a:rPr lang="pt-BR" sz="2300" b="1" dirty="0"/>
              <a:t>)</a:t>
            </a:r>
          </a:p>
          <a:p>
            <a:r>
              <a:rPr lang="pt-BR" sz="2300" b="1" dirty="0"/>
              <a:t>Benefícios gravitacionais da posição vertical</a:t>
            </a:r>
          </a:p>
        </p:txBody>
      </p:sp>
      <p:pic>
        <p:nvPicPr>
          <p:cNvPr id="38919" name="Picture 8" descr="de quatro"/>
          <p:cNvPicPr>
            <a:picLocks noChangeAspect="1" noChangeArrowheads="1"/>
          </p:cNvPicPr>
          <p:nvPr/>
        </p:nvPicPr>
        <p:blipFill>
          <a:blip r:embed="rId5" cstate="print"/>
          <a:srcRect/>
          <a:stretch>
            <a:fillRect/>
          </a:stretch>
        </p:blipFill>
        <p:spPr bwMode="auto">
          <a:xfrm>
            <a:off x="5548027" y="1303971"/>
            <a:ext cx="2212940" cy="1942825"/>
          </a:xfrm>
          <a:prstGeom prst="rect">
            <a:avLst/>
          </a:prstGeom>
          <a:noFill/>
          <a:ln w="9525">
            <a:noFill/>
            <a:miter lim="800000"/>
            <a:headEnd/>
            <a:tailEnd/>
          </a:ln>
        </p:spPr>
      </p:pic>
      <p:pic>
        <p:nvPicPr>
          <p:cNvPr id="38920" name="Picture 9" descr="relax2"/>
          <p:cNvPicPr>
            <a:picLocks noChangeAspect="1" noChangeArrowheads="1"/>
          </p:cNvPicPr>
          <p:nvPr/>
        </p:nvPicPr>
        <p:blipFill>
          <a:blip r:embed="rId6" cstate="print"/>
          <a:srcRect/>
          <a:stretch>
            <a:fillRect/>
          </a:stretch>
        </p:blipFill>
        <p:spPr bwMode="auto">
          <a:xfrm>
            <a:off x="965378" y="5035591"/>
            <a:ext cx="2736058" cy="2371646"/>
          </a:xfrm>
          <a:prstGeom prst="rect">
            <a:avLst/>
          </a:prstGeom>
          <a:noFill/>
          <a:ln w="9525">
            <a:noFill/>
            <a:miter lim="800000"/>
            <a:headEnd/>
            <a:tailEnd/>
          </a:ln>
        </p:spPr>
      </p:pic>
    </p:spTree>
    <p:extLst>
      <p:ext uri="{BB962C8B-B14F-4D97-AF65-F5344CB8AC3E}">
        <p14:creationId xmlns:p14="http://schemas.microsoft.com/office/powerpoint/2010/main" val="2185575225"/>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612261" y="216165"/>
            <a:ext cx="7952391" cy="1260211"/>
          </a:xfrm>
          <a:effectLst>
            <a:outerShdw dist="35921" dir="2700000" algn="ctr" rotWithShape="0">
              <a:schemeClr val="bg2"/>
            </a:outerShdw>
          </a:effectLst>
        </p:spPr>
        <p:txBody>
          <a:bodyPr lIns="104287" tIns="52144" rIns="104287" bIns="52144"/>
          <a:lstStyle/>
          <a:p>
            <a:pPr>
              <a:defRPr/>
            </a:pPr>
            <a:r>
              <a:rPr lang="pt-BR" sz="3200" dirty="0">
                <a:solidFill>
                  <a:srgbClr val="002060"/>
                </a:solidFill>
              </a:rPr>
              <a:t>Parto de cócoras (Posição indígena)</a:t>
            </a:r>
          </a:p>
        </p:txBody>
      </p:sp>
      <p:sp>
        <p:nvSpPr>
          <p:cNvPr id="39939" name="Rectangle 3"/>
          <p:cNvSpPr>
            <a:spLocks noGrp="1" noChangeArrowheads="1"/>
          </p:cNvSpPr>
          <p:nvPr>
            <p:ph type="body" idx="1"/>
          </p:nvPr>
        </p:nvSpPr>
        <p:spPr>
          <a:xfrm>
            <a:off x="2673331" y="1181429"/>
            <a:ext cx="4188248" cy="4536758"/>
          </a:xfrm>
          <a:noFill/>
        </p:spPr>
        <p:txBody>
          <a:bodyPr lIns="104287" tIns="52144" rIns="104287" bIns="52144"/>
          <a:lstStyle/>
          <a:p>
            <a:r>
              <a:rPr lang="pt-BR" sz="2300" dirty="0"/>
              <a:t>Desconfortável para as mulheres ocidentais (</a:t>
            </a:r>
            <a:r>
              <a:rPr lang="pt-BR" sz="2300" dirty="0" err="1"/>
              <a:t>caimbras</a:t>
            </a:r>
            <a:r>
              <a:rPr lang="pt-BR" sz="2300" dirty="0"/>
              <a:t>)</a:t>
            </a:r>
          </a:p>
          <a:p>
            <a:r>
              <a:rPr lang="pt-BR" sz="2300" dirty="0"/>
              <a:t>Retifica o eixo longitudinal  do canal de parto</a:t>
            </a:r>
          </a:p>
          <a:p>
            <a:r>
              <a:rPr lang="pt-BR" sz="2300" dirty="0"/>
              <a:t>Aumento de 30%(0,5-1,5cm) na superfície do plano de saída da pelve (</a:t>
            </a:r>
            <a:r>
              <a:rPr lang="pt-BR" sz="2300" dirty="0" err="1"/>
              <a:t>Rasele</a:t>
            </a:r>
            <a:r>
              <a:rPr lang="pt-BR" sz="2300" dirty="0"/>
              <a:t> </a:t>
            </a:r>
            <a:r>
              <a:rPr lang="pt-BR" sz="2300" dirty="0" err="1"/>
              <a:t>et</a:t>
            </a:r>
            <a:r>
              <a:rPr lang="pt-BR" sz="2300" dirty="0"/>
              <a:t> </a:t>
            </a:r>
            <a:r>
              <a:rPr lang="pt-BR" sz="2300" dirty="0" err="1"/>
              <a:t>al</a:t>
            </a:r>
            <a:r>
              <a:rPr lang="pt-BR" sz="2300" dirty="0"/>
              <a:t>,1975)</a:t>
            </a:r>
          </a:p>
        </p:txBody>
      </p:sp>
      <p:pic>
        <p:nvPicPr>
          <p:cNvPr id="39940" name="Picture 4" descr="foto (1)"/>
          <p:cNvPicPr>
            <a:picLocks noChangeAspect="1" noChangeArrowheads="1"/>
          </p:cNvPicPr>
          <p:nvPr/>
        </p:nvPicPr>
        <p:blipFill>
          <a:blip r:embed="rId2" cstate="print"/>
          <a:srcRect/>
          <a:stretch>
            <a:fillRect/>
          </a:stretch>
        </p:blipFill>
        <p:spPr bwMode="auto">
          <a:xfrm>
            <a:off x="7218045" y="1324975"/>
            <a:ext cx="3475355" cy="3537340"/>
          </a:xfrm>
          <a:prstGeom prst="rect">
            <a:avLst/>
          </a:prstGeom>
          <a:noFill/>
          <a:ln w="9525">
            <a:noFill/>
            <a:miter lim="800000"/>
            <a:headEnd/>
            <a:tailEnd/>
          </a:ln>
        </p:spPr>
      </p:pic>
      <p:pic>
        <p:nvPicPr>
          <p:cNvPr id="39941" name="Picture 5" descr="foto (3)"/>
          <p:cNvPicPr>
            <a:picLocks noChangeAspect="1" noChangeArrowheads="1"/>
          </p:cNvPicPr>
          <p:nvPr/>
        </p:nvPicPr>
        <p:blipFill>
          <a:blip r:embed="rId3" cstate="print"/>
          <a:srcRect/>
          <a:stretch>
            <a:fillRect/>
          </a:stretch>
        </p:blipFill>
        <p:spPr bwMode="auto">
          <a:xfrm>
            <a:off x="7218045" y="4830807"/>
            <a:ext cx="3475355" cy="2688449"/>
          </a:xfrm>
          <a:prstGeom prst="rect">
            <a:avLst/>
          </a:prstGeom>
          <a:noFill/>
          <a:ln w="9525">
            <a:noFill/>
            <a:miter lim="800000"/>
            <a:headEnd/>
            <a:tailEnd/>
          </a:ln>
        </p:spPr>
      </p:pic>
      <p:pic>
        <p:nvPicPr>
          <p:cNvPr id="39942" name="Picture 7" descr="cócoras"/>
          <p:cNvPicPr>
            <a:picLocks noChangeAspect="1" noChangeArrowheads="1"/>
          </p:cNvPicPr>
          <p:nvPr/>
        </p:nvPicPr>
        <p:blipFill>
          <a:blip r:embed="rId4" cstate="print"/>
          <a:srcRect/>
          <a:stretch>
            <a:fillRect/>
          </a:stretch>
        </p:blipFill>
        <p:spPr bwMode="auto">
          <a:xfrm>
            <a:off x="4165146" y="4874565"/>
            <a:ext cx="1904349" cy="2513420"/>
          </a:xfrm>
          <a:prstGeom prst="rect">
            <a:avLst/>
          </a:prstGeom>
          <a:noFill/>
          <a:ln w="9525">
            <a:noFill/>
            <a:miter lim="800000"/>
            <a:headEnd/>
            <a:tailEnd/>
          </a:ln>
        </p:spPr>
      </p:pic>
      <p:pic>
        <p:nvPicPr>
          <p:cNvPr id="39943" name="Picture 5" descr="002[1]"/>
          <p:cNvPicPr>
            <a:picLocks noChangeAspect="1" noChangeArrowheads="1"/>
          </p:cNvPicPr>
          <p:nvPr/>
        </p:nvPicPr>
        <p:blipFill>
          <a:blip r:embed="rId5" cstate="print"/>
          <a:srcRect/>
          <a:stretch>
            <a:fillRect/>
          </a:stretch>
        </p:blipFill>
        <p:spPr bwMode="auto">
          <a:xfrm>
            <a:off x="0" y="5116108"/>
            <a:ext cx="3293831" cy="2445158"/>
          </a:xfrm>
          <a:prstGeom prst="rect">
            <a:avLst/>
          </a:prstGeom>
          <a:noFill/>
          <a:ln w="9525">
            <a:noFill/>
            <a:miter lim="800000"/>
            <a:headEnd/>
            <a:tailEnd/>
          </a:ln>
        </p:spPr>
      </p:pic>
      <p:pic>
        <p:nvPicPr>
          <p:cNvPr id="39944" name="Picture 8" descr="sidarta3"/>
          <p:cNvPicPr>
            <a:picLocks noChangeAspect="1" noChangeArrowheads="1"/>
          </p:cNvPicPr>
          <p:nvPr/>
        </p:nvPicPr>
        <p:blipFill>
          <a:blip r:embed="rId6" cstate="print"/>
          <a:srcRect/>
          <a:stretch>
            <a:fillRect/>
          </a:stretch>
        </p:blipFill>
        <p:spPr bwMode="auto">
          <a:xfrm>
            <a:off x="167050" y="1023903"/>
            <a:ext cx="2541333" cy="3978415"/>
          </a:xfrm>
          <a:prstGeom prst="rect">
            <a:avLst/>
          </a:prstGeom>
          <a:noFill/>
          <a:ln w="9525">
            <a:noFill/>
            <a:miter lim="800000"/>
            <a:headEnd/>
            <a:tailEnd/>
          </a:ln>
        </p:spPr>
      </p:pic>
    </p:spTree>
    <p:extLst>
      <p:ext uri="{BB962C8B-B14F-4D97-AF65-F5344CB8AC3E}">
        <p14:creationId xmlns:p14="http://schemas.microsoft.com/office/powerpoint/2010/main" val="3294248938"/>
      </p:ext>
    </p:extLst>
  </p:cSld>
  <p:clrMapOvr>
    <a:masterClrMapping/>
  </p:clrMapOvr>
  <p:transition advClick="0"/>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90003" y="180233"/>
            <a:ext cx="9113524" cy="1612019"/>
          </a:xfrm>
          <a:noFill/>
        </p:spPr>
        <p:txBody>
          <a:bodyPr lIns="104287" tIns="52144" rIns="104287" bIns="52144"/>
          <a:lstStyle/>
          <a:p>
            <a:pPr>
              <a:defRPr/>
            </a:pPr>
            <a:r>
              <a:rPr lang="en-US" dirty="0" smtClean="0"/>
              <a:t>Prof </a:t>
            </a:r>
            <a:r>
              <a:rPr lang="en-US" dirty="0" err="1" smtClean="0"/>
              <a:t>Moysés</a:t>
            </a:r>
            <a:r>
              <a:rPr lang="en-US" dirty="0" smtClean="0"/>
              <a:t> </a:t>
            </a:r>
            <a:r>
              <a:rPr lang="en-US" dirty="0" err="1" smtClean="0"/>
              <a:t>Paciornik</a:t>
            </a:r>
            <a:r>
              <a:rPr lang="en-US" dirty="0" smtClean="0"/>
              <a:t> </a:t>
            </a:r>
            <a:br>
              <a:rPr lang="en-US" dirty="0" smtClean="0"/>
            </a:br>
            <a:r>
              <a:rPr lang="en-US" sz="2700" dirty="0" err="1"/>
              <a:t>Pai</a:t>
            </a:r>
            <a:r>
              <a:rPr lang="en-US" sz="2700" dirty="0"/>
              <a:t> do </a:t>
            </a:r>
            <a:r>
              <a:rPr lang="en-US" sz="2700" dirty="0" err="1"/>
              <a:t>Parto</a:t>
            </a:r>
            <a:r>
              <a:rPr lang="en-US" sz="2700" dirty="0"/>
              <a:t> de </a:t>
            </a:r>
            <a:r>
              <a:rPr lang="en-US" sz="2700" dirty="0" err="1"/>
              <a:t>cócoras</a:t>
            </a:r>
            <a:r>
              <a:rPr lang="en-US" sz="2700" dirty="0"/>
              <a:t/>
            </a:r>
            <a:br>
              <a:rPr lang="en-US" sz="2700" dirty="0"/>
            </a:br>
            <a:endParaRPr lang="pt-BR" sz="2700" dirty="0"/>
          </a:p>
        </p:txBody>
      </p:sp>
      <p:sp>
        <p:nvSpPr>
          <p:cNvPr id="40963" name="Retângulo 4"/>
          <p:cNvSpPr>
            <a:spLocks noChangeArrowheads="1"/>
          </p:cNvSpPr>
          <p:nvPr/>
        </p:nvSpPr>
        <p:spPr bwMode="auto">
          <a:xfrm>
            <a:off x="438755" y="1569953"/>
            <a:ext cx="6244631" cy="3336960"/>
          </a:xfrm>
          <a:prstGeom prst="rect">
            <a:avLst/>
          </a:prstGeom>
          <a:noFill/>
          <a:ln w="9525">
            <a:noFill/>
            <a:miter lim="800000"/>
            <a:headEnd/>
            <a:tailEnd/>
          </a:ln>
        </p:spPr>
        <p:txBody>
          <a:bodyPr wrap="square" lIns="104287" tIns="52144" rIns="104287" bIns="52144">
            <a:spAutoFit/>
          </a:bodyPr>
          <a:lstStyle/>
          <a:p>
            <a:pPr algn="l"/>
            <a:r>
              <a:rPr lang="pt-BR" dirty="0"/>
              <a:t>O corpo do médico </a:t>
            </a:r>
            <a:r>
              <a:rPr lang="pt-BR" dirty="0" err="1"/>
              <a:t>Moysés</a:t>
            </a:r>
            <a:r>
              <a:rPr lang="pt-BR" dirty="0"/>
              <a:t> </a:t>
            </a:r>
            <a:r>
              <a:rPr lang="pt-BR" dirty="0" err="1"/>
              <a:t>Paciornik</a:t>
            </a:r>
            <a:r>
              <a:rPr lang="pt-BR" dirty="0"/>
              <a:t>, que morreu sexta-feira (26/12/2008) de parada cardíaca em São Paulo, será enterrado neste domingo (28), em Curitiba . Ele estava com 94 anos e ficou conhecido em todo o país como um dos maiores defensores do parto de </a:t>
            </a:r>
            <a:r>
              <a:rPr lang="pt-BR" dirty="0" smtClean="0"/>
              <a:t>cócoras. Nos </a:t>
            </a:r>
            <a:r>
              <a:rPr lang="pt-BR" dirty="0"/>
              <a:t>anos 70, Paciornik percorreu aldeias e descobriu que as índias, mesmo com mais filhos, tinham uma musculatura mais firme. Surgia então o maior defensor do parto de cócoras.</a:t>
            </a:r>
          </a:p>
        </p:txBody>
      </p:sp>
      <p:pic>
        <p:nvPicPr>
          <p:cNvPr id="40964" name="Picture 5"/>
          <p:cNvPicPr>
            <a:picLocks noChangeAspect="1" noChangeArrowheads="1"/>
          </p:cNvPicPr>
          <p:nvPr/>
        </p:nvPicPr>
        <p:blipFill>
          <a:blip r:embed="rId2" cstate="print"/>
          <a:srcRect/>
          <a:stretch>
            <a:fillRect/>
          </a:stretch>
        </p:blipFill>
        <p:spPr bwMode="auto">
          <a:xfrm>
            <a:off x="8119065" y="4830807"/>
            <a:ext cx="2574337" cy="2730456"/>
          </a:xfrm>
          <a:prstGeom prst="rect">
            <a:avLst/>
          </a:prstGeom>
          <a:noFill/>
          <a:ln w="9525">
            <a:noFill/>
            <a:miter lim="800000"/>
            <a:headEnd/>
            <a:tailEnd/>
          </a:ln>
        </p:spPr>
      </p:pic>
      <p:pic>
        <p:nvPicPr>
          <p:cNvPr id="40965" name="Picture 6"/>
          <p:cNvPicPr>
            <a:picLocks noChangeAspect="1" noChangeArrowheads="1"/>
          </p:cNvPicPr>
          <p:nvPr/>
        </p:nvPicPr>
        <p:blipFill>
          <a:blip r:embed="rId3" cstate="print"/>
          <a:srcRect/>
          <a:stretch>
            <a:fillRect/>
          </a:stretch>
        </p:blipFill>
        <p:spPr bwMode="auto">
          <a:xfrm>
            <a:off x="4554612" y="4572720"/>
            <a:ext cx="2272348" cy="2756710"/>
          </a:xfrm>
          <a:prstGeom prst="rect">
            <a:avLst/>
          </a:prstGeom>
          <a:noFill/>
          <a:ln w="9525">
            <a:noFill/>
            <a:miter lim="800000"/>
            <a:headEnd/>
            <a:tailEnd/>
          </a:ln>
        </p:spPr>
      </p:pic>
      <p:pic>
        <p:nvPicPr>
          <p:cNvPr id="40966" name="Picture 7"/>
          <p:cNvPicPr>
            <a:picLocks noGrp="1" noChangeAspect="1" noChangeArrowheads="1"/>
          </p:cNvPicPr>
          <p:nvPr>
            <p:ph idx="1"/>
          </p:nvPr>
        </p:nvPicPr>
        <p:blipFill>
          <a:blip r:embed="rId4" cstate="print"/>
          <a:srcRect/>
          <a:stretch>
            <a:fillRect/>
          </a:stretch>
        </p:blipFill>
        <p:spPr>
          <a:xfrm>
            <a:off x="7204844" y="3"/>
            <a:ext cx="3000093" cy="4759045"/>
          </a:xfrm>
          <a:noFill/>
        </p:spPr>
      </p:pic>
      <p:pic>
        <p:nvPicPr>
          <p:cNvPr id="7" name="Picture 4" descr="cadeira"/>
          <p:cNvPicPr>
            <a:picLocks noChangeAspect="1" noChangeArrowheads="1"/>
          </p:cNvPicPr>
          <p:nvPr/>
        </p:nvPicPr>
        <p:blipFill>
          <a:blip r:embed="rId5" cstate="print"/>
          <a:srcRect/>
          <a:stretch>
            <a:fillRect/>
          </a:stretch>
        </p:blipFill>
        <p:spPr bwMode="auto">
          <a:xfrm>
            <a:off x="2237736" y="5040852"/>
            <a:ext cx="1605183" cy="2362885"/>
          </a:xfrm>
          <a:prstGeom prst="rect">
            <a:avLst/>
          </a:prstGeom>
          <a:noFill/>
          <a:ln w="9525">
            <a:noFill/>
            <a:miter lim="800000"/>
            <a:headEnd/>
            <a:tailEnd/>
          </a:ln>
        </p:spPr>
      </p:pic>
    </p:spTree>
    <p:extLst>
      <p:ext uri="{BB962C8B-B14F-4D97-AF65-F5344CB8AC3E}">
        <p14:creationId xmlns:p14="http://schemas.microsoft.com/office/powerpoint/2010/main" val="2111856097"/>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45" name="Picture 5" descr="sidarta1"/>
          <p:cNvPicPr>
            <a:picLocks noChangeAspect="1" noChangeArrowheads="1"/>
          </p:cNvPicPr>
          <p:nvPr/>
        </p:nvPicPr>
        <p:blipFill>
          <a:blip r:embed="rId2" cstate="print"/>
          <a:srcRect/>
          <a:stretch>
            <a:fillRect/>
          </a:stretch>
        </p:blipFill>
        <p:spPr bwMode="auto">
          <a:xfrm>
            <a:off x="4812037" y="434621"/>
            <a:ext cx="2957403" cy="3713574"/>
          </a:xfrm>
          <a:prstGeom prst="rect">
            <a:avLst/>
          </a:prstGeom>
          <a:noFill/>
          <a:ln w="9525">
            <a:noFill/>
            <a:miter lim="800000"/>
            <a:headEnd/>
            <a:tailEnd/>
          </a:ln>
        </p:spPr>
      </p:pic>
      <p:pic>
        <p:nvPicPr>
          <p:cNvPr id="266246" name="Picture 6" descr="sidarta2"/>
          <p:cNvPicPr>
            <a:picLocks noGrp="1" noChangeAspect="1" noChangeArrowheads="1"/>
          </p:cNvPicPr>
          <p:nvPr>
            <p:ph type="body" idx="1"/>
          </p:nvPr>
        </p:nvPicPr>
        <p:blipFill>
          <a:blip r:embed="rId3" cstate="print"/>
          <a:srcRect/>
          <a:stretch>
            <a:fillRect/>
          </a:stretch>
        </p:blipFill>
        <p:spPr>
          <a:xfrm>
            <a:off x="7769440" y="460212"/>
            <a:ext cx="2589826" cy="3637225"/>
          </a:xfrm>
        </p:spPr>
      </p:pic>
      <p:sp>
        <p:nvSpPr>
          <p:cNvPr id="93189" name="Rectangle 7"/>
          <p:cNvSpPr>
            <a:spLocks noGrp="1" noChangeArrowheads="1"/>
          </p:cNvSpPr>
          <p:nvPr>
            <p:ph type="title"/>
          </p:nvPr>
        </p:nvSpPr>
        <p:spPr>
          <a:xfrm>
            <a:off x="378725" y="127773"/>
            <a:ext cx="9624060" cy="1260211"/>
          </a:xfrm>
        </p:spPr>
        <p:txBody>
          <a:bodyPr lIns="104287" tIns="52144" rIns="104287" bIns="52144" anchor="t"/>
          <a:lstStyle/>
          <a:p>
            <a:pPr eaLnBrk="1" hangingPunct="1"/>
            <a:endParaRPr lang="pt-BR" b="1" u="sng" dirty="0" smtClean="0">
              <a:solidFill>
                <a:schemeClr val="bg1"/>
              </a:solidFill>
              <a:latin typeface="Arial" charset="0"/>
            </a:endParaRPr>
          </a:p>
        </p:txBody>
      </p:sp>
      <p:pic>
        <p:nvPicPr>
          <p:cNvPr id="266248" name="Picture 8" descr="sidarta3"/>
          <p:cNvPicPr>
            <a:picLocks noChangeAspect="1" noChangeArrowheads="1"/>
          </p:cNvPicPr>
          <p:nvPr/>
        </p:nvPicPr>
        <p:blipFill>
          <a:blip r:embed="rId4" cstate="print"/>
          <a:srcRect/>
          <a:stretch>
            <a:fillRect/>
          </a:stretch>
        </p:blipFill>
        <p:spPr bwMode="auto">
          <a:xfrm>
            <a:off x="83507" y="315029"/>
            <a:ext cx="4696453" cy="6537389"/>
          </a:xfrm>
          <a:prstGeom prst="rect">
            <a:avLst/>
          </a:prstGeom>
          <a:noFill/>
          <a:ln w="9525">
            <a:noFill/>
            <a:miter lim="800000"/>
            <a:headEnd/>
            <a:tailEnd/>
          </a:ln>
        </p:spPr>
      </p:pic>
      <p:pic>
        <p:nvPicPr>
          <p:cNvPr id="266249" name="Picture 9" descr="sidarta4"/>
          <p:cNvPicPr>
            <a:picLocks noChangeAspect="1" noChangeArrowheads="1"/>
          </p:cNvPicPr>
          <p:nvPr/>
        </p:nvPicPr>
        <p:blipFill>
          <a:blip r:embed="rId5" cstate="print"/>
          <a:srcRect/>
          <a:stretch>
            <a:fillRect/>
          </a:stretch>
        </p:blipFill>
        <p:spPr bwMode="auto">
          <a:xfrm>
            <a:off x="6019967" y="4265411"/>
            <a:ext cx="4511310" cy="3059589"/>
          </a:xfrm>
          <a:prstGeom prst="rect">
            <a:avLst/>
          </a:prstGeom>
          <a:noFill/>
          <a:ln w="9525">
            <a:noFill/>
            <a:miter lim="800000"/>
            <a:headEnd/>
            <a:tailEnd/>
          </a:ln>
        </p:spPr>
      </p:pic>
    </p:spTree>
    <p:extLst>
      <p:ext uri="{BB962C8B-B14F-4D97-AF65-F5344CB8AC3E}">
        <p14:creationId xmlns:p14="http://schemas.microsoft.com/office/powerpoint/2010/main" val="9165339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346576" y="-251816"/>
            <a:ext cx="9112494" cy="1612019"/>
          </a:xfrm>
        </p:spPr>
        <p:txBody>
          <a:bodyPr lIns="105012" tIns="52506" rIns="105012" bIns="52506" anchor="b"/>
          <a:lstStyle/>
          <a:p>
            <a:pPr>
              <a:defRPr/>
            </a:pPr>
            <a:r>
              <a:rPr lang="pt-BR" sz="3200" dirty="0" smtClean="0">
                <a:solidFill>
                  <a:schemeClr val="tx1"/>
                </a:solidFill>
              </a:rPr>
              <a:t> </a:t>
            </a:r>
            <a:r>
              <a:rPr lang="pt-BR" sz="3200" dirty="0">
                <a:solidFill>
                  <a:schemeClr val="tx1"/>
                </a:solidFill>
              </a:rPr>
              <a:t>Posição Francesa, de Sims ou DLE</a:t>
            </a:r>
            <a:r>
              <a:rPr lang="en-US" sz="3700" dirty="0">
                <a:solidFill>
                  <a:schemeClr val="tx1"/>
                </a:solidFill>
              </a:rPr>
              <a:t> </a:t>
            </a:r>
            <a:br>
              <a:rPr lang="en-US" sz="3700" dirty="0">
                <a:solidFill>
                  <a:schemeClr val="tx1"/>
                </a:solidFill>
              </a:rPr>
            </a:br>
            <a:endParaRPr lang="en-US" sz="2700" dirty="0">
              <a:solidFill>
                <a:schemeClr val="tx1"/>
              </a:solidFill>
            </a:endParaRPr>
          </a:p>
        </p:txBody>
      </p:sp>
      <p:sp>
        <p:nvSpPr>
          <p:cNvPr id="61443" name="Rectangle 3"/>
          <p:cNvSpPr>
            <a:spLocks noGrp="1" noChangeArrowheads="1"/>
          </p:cNvSpPr>
          <p:nvPr>
            <p:ph type="body" sz="half" idx="1"/>
          </p:nvPr>
        </p:nvSpPr>
        <p:spPr>
          <a:xfrm>
            <a:off x="0" y="2844273"/>
            <a:ext cx="5262540" cy="4536758"/>
          </a:xfrm>
          <a:noFill/>
        </p:spPr>
        <p:txBody>
          <a:bodyPr lIns="105012" tIns="52506" rIns="105012" bIns="52506"/>
          <a:lstStyle/>
          <a:p>
            <a:pPr>
              <a:lnSpc>
                <a:spcPct val="90000"/>
              </a:lnSpc>
            </a:pPr>
            <a:r>
              <a:rPr lang="en-US" sz="2300" dirty="0" err="1">
                <a:solidFill>
                  <a:schemeClr val="tx2"/>
                </a:solidFill>
              </a:rPr>
              <a:t>Posição</a:t>
            </a:r>
            <a:r>
              <a:rPr lang="en-US" sz="2300" dirty="0">
                <a:solidFill>
                  <a:schemeClr val="tx2"/>
                </a:solidFill>
              </a:rPr>
              <a:t> </a:t>
            </a:r>
            <a:r>
              <a:rPr lang="en-US" sz="2300" dirty="0" err="1">
                <a:solidFill>
                  <a:schemeClr val="tx2"/>
                </a:solidFill>
              </a:rPr>
              <a:t>facilmente</a:t>
            </a:r>
            <a:r>
              <a:rPr lang="en-US" sz="2300" dirty="0">
                <a:solidFill>
                  <a:schemeClr val="tx2"/>
                </a:solidFill>
              </a:rPr>
              <a:t> </a:t>
            </a:r>
            <a:r>
              <a:rPr lang="en-US" sz="2300" dirty="0" err="1">
                <a:solidFill>
                  <a:schemeClr val="tx2"/>
                </a:solidFill>
              </a:rPr>
              <a:t>aplicável</a:t>
            </a:r>
            <a:endParaRPr lang="en-US" sz="2300" dirty="0">
              <a:solidFill>
                <a:schemeClr val="tx2"/>
              </a:solidFill>
            </a:endParaRPr>
          </a:p>
          <a:p>
            <a:pPr>
              <a:lnSpc>
                <a:spcPct val="90000"/>
              </a:lnSpc>
            </a:pPr>
            <a:r>
              <a:rPr lang="en-US" sz="2300" dirty="0" err="1">
                <a:solidFill>
                  <a:schemeClr val="tx2"/>
                </a:solidFill>
              </a:rPr>
              <a:t>Vantajosa</a:t>
            </a:r>
            <a:r>
              <a:rPr lang="en-US" sz="2300" dirty="0">
                <a:solidFill>
                  <a:schemeClr val="tx2"/>
                </a:solidFill>
              </a:rPr>
              <a:t> </a:t>
            </a:r>
            <a:r>
              <a:rPr lang="en-US" sz="2300" dirty="0" err="1">
                <a:solidFill>
                  <a:schemeClr val="tx2"/>
                </a:solidFill>
              </a:rPr>
              <a:t>para</a:t>
            </a:r>
            <a:r>
              <a:rPr lang="en-US" sz="2300" dirty="0">
                <a:solidFill>
                  <a:schemeClr val="tx2"/>
                </a:solidFill>
              </a:rPr>
              <a:t> o </a:t>
            </a:r>
            <a:r>
              <a:rPr lang="en-US" sz="2300" dirty="0" err="1">
                <a:solidFill>
                  <a:schemeClr val="tx2"/>
                </a:solidFill>
              </a:rPr>
              <a:t>parto</a:t>
            </a:r>
            <a:r>
              <a:rPr lang="en-US" sz="2300" dirty="0">
                <a:solidFill>
                  <a:schemeClr val="tx2"/>
                </a:solidFill>
              </a:rPr>
              <a:t> </a:t>
            </a:r>
            <a:r>
              <a:rPr lang="en-US" sz="2300" dirty="0" err="1">
                <a:solidFill>
                  <a:schemeClr val="tx2"/>
                </a:solidFill>
              </a:rPr>
              <a:t>pélvico</a:t>
            </a:r>
            <a:r>
              <a:rPr lang="en-US" sz="2300" dirty="0">
                <a:solidFill>
                  <a:schemeClr val="tx2"/>
                </a:solidFill>
              </a:rPr>
              <a:t>, </a:t>
            </a:r>
            <a:r>
              <a:rPr lang="en-US" sz="2300" dirty="0" err="1">
                <a:solidFill>
                  <a:schemeClr val="tx2"/>
                </a:solidFill>
              </a:rPr>
              <a:t>fórceps</a:t>
            </a:r>
            <a:endParaRPr lang="en-US" sz="2300" dirty="0">
              <a:solidFill>
                <a:schemeClr val="tx2"/>
              </a:solidFill>
            </a:endParaRPr>
          </a:p>
          <a:p>
            <a:pPr>
              <a:lnSpc>
                <a:spcPct val="90000"/>
              </a:lnSpc>
            </a:pPr>
            <a:r>
              <a:rPr lang="en-US" sz="2300" dirty="0" err="1">
                <a:solidFill>
                  <a:schemeClr val="tx2"/>
                </a:solidFill>
              </a:rPr>
              <a:t>Evita</a:t>
            </a:r>
            <a:r>
              <a:rPr lang="en-US" sz="2300" dirty="0">
                <a:solidFill>
                  <a:schemeClr val="tx2"/>
                </a:solidFill>
              </a:rPr>
              <a:t> a </a:t>
            </a:r>
            <a:r>
              <a:rPr lang="en-US" sz="2300" dirty="0" err="1">
                <a:solidFill>
                  <a:schemeClr val="tx2"/>
                </a:solidFill>
              </a:rPr>
              <a:t>síndrome</a:t>
            </a:r>
            <a:r>
              <a:rPr lang="en-US" sz="2300" dirty="0">
                <a:solidFill>
                  <a:schemeClr val="tx2"/>
                </a:solidFill>
              </a:rPr>
              <a:t> da </a:t>
            </a:r>
            <a:r>
              <a:rPr lang="en-US" sz="2300" dirty="0" err="1">
                <a:solidFill>
                  <a:schemeClr val="tx2"/>
                </a:solidFill>
              </a:rPr>
              <a:t>hipotensão</a:t>
            </a:r>
            <a:r>
              <a:rPr lang="en-US" sz="2300" dirty="0">
                <a:solidFill>
                  <a:schemeClr val="tx2"/>
                </a:solidFill>
              </a:rPr>
              <a:t> </a:t>
            </a:r>
            <a:r>
              <a:rPr lang="en-US" sz="2300" dirty="0" err="1">
                <a:solidFill>
                  <a:schemeClr val="tx2"/>
                </a:solidFill>
              </a:rPr>
              <a:t>supina</a:t>
            </a:r>
            <a:endParaRPr lang="en-US" sz="2300" dirty="0">
              <a:solidFill>
                <a:schemeClr val="tx2"/>
              </a:solidFill>
            </a:endParaRPr>
          </a:p>
          <a:p>
            <a:pPr>
              <a:lnSpc>
                <a:spcPct val="90000"/>
              </a:lnSpc>
            </a:pPr>
            <a:r>
              <a:rPr lang="en-US" sz="2300" dirty="0">
                <a:solidFill>
                  <a:schemeClr val="tx2"/>
                </a:solidFill>
              </a:rPr>
              <a:t>Ideal </a:t>
            </a:r>
            <a:r>
              <a:rPr lang="en-US" sz="2300" dirty="0" err="1">
                <a:solidFill>
                  <a:schemeClr val="tx2"/>
                </a:solidFill>
              </a:rPr>
              <a:t>para</a:t>
            </a:r>
            <a:r>
              <a:rPr lang="en-US" sz="2300" dirty="0">
                <a:solidFill>
                  <a:schemeClr val="tx2"/>
                </a:solidFill>
              </a:rPr>
              <a:t> </a:t>
            </a:r>
            <a:r>
              <a:rPr lang="en-US" sz="2300" dirty="0" err="1">
                <a:solidFill>
                  <a:schemeClr val="tx2"/>
                </a:solidFill>
              </a:rPr>
              <a:t>mulheres</a:t>
            </a:r>
            <a:r>
              <a:rPr lang="en-US" sz="2300" dirty="0">
                <a:solidFill>
                  <a:schemeClr val="tx2"/>
                </a:solidFill>
              </a:rPr>
              <a:t> com ICC, </a:t>
            </a:r>
            <a:r>
              <a:rPr lang="en-US" sz="2300" dirty="0" err="1">
                <a:solidFill>
                  <a:schemeClr val="tx2"/>
                </a:solidFill>
              </a:rPr>
              <a:t>varizes</a:t>
            </a:r>
            <a:r>
              <a:rPr lang="en-US" sz="2300" dirty="0">
                <a:solidFill>
                  <a:schemeClr val="tx2"/>
                </a:solidFill>
              </a:rPr>
              <a:t> de mm.inf. e </a:t>
            </a:r>
            <a:r>
              <a:rPr lang="en-US" sz="2300" dirty="0" err="1">
                <a:solidFill>
                  <a:schemeClr val="tx2"/>
                </a:solidFill>
              </a:rPr>
              <a:t>restrição</a:t>
            </a:r>
            <a:r>
              <a:rPr lang="en-US" sz="2300" dirty="0">
                <a:solidFill>
                  <a:schemeClr val="tx2"/>
                </a:solidFill>
              </a:rPr>
              <a:t> </a:t>
            </a:r>
            <a:r>
              <a:rPr lang="en-US" sz="2300" dirty="0" err="1">
                <a:solidFill>
                  <a:schemeClr val="tx2"/>
                </a:solidFill>
              </a:rPr>
              <a:t>na</a:t>
            </a:r>
            <a:r>
              <a:rPr lang="en-US" sz="2300" dirty="0">
                <a:solidFill>
                  <a:schemeClr val="tx2"/>
                </a:solidFill>
              </a:rPr>
              <a:t> </a:t>
            </a:r>
            <a:r>
              <a:rPr lang="en-US" sz="2300" dirty="0" err="1">
                <a:solidFill>
                  <a:schemeClr val="tx2"/>
                </a:solidFill>
              </a:rPr>
              <a:t>articulação</a:t>
            </a:r>
            <a:r>
              <a:rPr lang="en-US" sz="2300" dirty="0">
                <a:solidFill>
                  <a:schemeClr val="tx2"/>
                </a:solidFill>
              </a:rPr>
              <a:t> </a:t>
            </a:r>
            <a:r>
              <a:rPr lang="en-US" sz="2300" dirty="0" err="1">
                <a:solidFill>
                  <a:schemeClr val="tx2"/>
                </a:solidFill>
              </a:rPr>
              <a:t>sacroilíaca</a:t>
            </a:r>
            <a:endParaRPr lang="en-US" sz="2300" dirty="0">
              <a:solidFill>
                <a:schemeClr val="tx2"/>
              </a:solidFill>
            </a:endParaRPr>
          </a:p>
        </p:txBody>
      </p:sp>
      <p:pic>
        <p:nvPicPr>
          <p:cNvPr id="61444" name="Picture 4" descr="partodeclateral2"/>
          <p:cNvPicPr>
            <a:picLocks noChangeAspect="1" noChangeArrowheads="1"/>
          </p:cNvPicPr>
          <p:nvPr/>
        </p:nvPicPr>
        <p:blipFill>
          <a:blip r:embed="rId3" cstate="print"/>
          <a:srcRect/>
          <a:stretch>
            <a:fillRect/>
          </a:stretch>
        </p:blipFill>
        <p:spPr bwMode="auto">
          <a:xfrm>
            <a:off x="7798924" y="4197201"/>
            <a:ext cx="2849923" cy="1934074"/>
          </a:xfrm>
          <a:prstGeom prst="rect">
            <a:avLst/>
          </a:prstGeom>
          <a:noFill/>
          <a:ln w="9525">
            <a:noFill/>
            <a:miter lim="800000"/>
            <a:headEnd/>
            <a:tailEnd/>
          </a:ln>
        </p:spPr>
      </p:pic>
      <p:pic>
        <p:nvPicPr>
          <p:cNvPr id="61445" name="Picture 5" descr="partodeclateral4"/>
          <p:cNvPicPr>
            <a:picLocks noChangeAspect="1" noChangeArrowheads="1"/>
          </p:cNvPicPr>
          <p:nvPr/>
        </p:nvPicPr>
        <p:blipFill>
          <a:blip r:embed="rId4" cstate="print"/>
          <a:srcRect/>
          <a:stretch>
            <a:fillRect/>
          </a:stretch>
        </p:blipFill>
        <p:spPr bwMode="auto">
          <a:xfrm>
            <a:off x="5049663" y="4146446"/>
            <a:ext cx="2820219" cy="1984832"/>
          </a:xfrm>
          <a:prstGeom prst="rect">
            <a:avLst/>
          </a:prstGeom>
          <a:noFill/>
          <a:ln w="9525">
            <a:noFill/>
            <a:miter lim="800000"/>
            <a:headEnd/>
            <a:tailEnd/>
          </a:ln>
        </p:spPr>
      </p:pic>
      <p:pic>
        <p:nvPicPr>
          <p:cNvPr id="61446" name="Picture 6" descr="partodeclateral5"/>
          <p:cNvPicPr>
            <a:picLocks noChangeAspect="1" noChangeArrowheads="1"/>
          </p:cNvPicPr>
          <p:nvPr/>
        </p:nvPicPr>
        <p:blipFill>
          <a:blip r:embed="rId5" cstate="print"/>
          <a:srcRect/>
          <a:stretch>
            <a:fillRect/>
          </a:stretch>
        </p:blipFill>
        <p:spPr bwMode="auto">
          <a:xfrm>
            <a:off x="7798924" y="2161613"/>
            <a:ext cx="2849923" cy="2065345"/>
          </a:xfrm>
          <a:prstGeom prst="rect">
            <a:avLst/>
          </a:prstGeom>
          <a:noFill/>
          <a:ln w="9525">
            <a:noFill/>
            <a:miter lim="800000"/>
            <a:headEnd/>
            <a:tailEnd/>
          </a:ln>
        </p:spPr>
      </p:pic>
      <p:pic>
        <p:nvPicPr>
          <p:cNvPr id="61447" name="Picture 7" descr="partodeclateral6"/>
          <p:cNvPicPr>
            <a:picLocks noChangeAspect="1" noChangeArrowheads="1"/>
          </p:cNvPicPr>
          <p:nvPr/>
        </p:nvPicPr>
        <p:blipFill>
          <a:blip r:embed="rId6" cstate="print"/>
          <a:srcRect/>
          <a:stretch>
            <a:fillRect/>
          </a:stretch>
        </p:blipFill>
        <p:spPr bwMode="auto">
          <a:xfrm>
            <a:off x="5049661" y="2161612"/>
            <a:ext cx="2764113" cy="2037340"/>
          </a:xfrm>
          <a:prstGeom prst="rect">
            <a:avLst/>
          </a:prstGeom>
          <a:noFill/>
          <a:ln w="9525">
            <a:noFill/>
            <a:miter lim="800000"/>
            <a:headEnd/>
            <a:tailEnd/>
          </a:ln>
        </p:spPr>
      </p:pic>
      <p:pic>
        <p:nvPicPr>
          <p:cNvPr id="61448" name="Picture 9" descr="DLE"/>
          <p:cNvPicPr>
            <a:picLocks noChangeAspect="1" noChangeArrowheads="1"/>
          </p:cNvPicPr>
          <p:nvPr/>
        </p:nvPicPr>
        <p:blipFill>
          <a:blip r:embed="rId7" cstate="print"/>
          <a:srcRect/>
          <a:stretch>
            <a:fillRect/>
          </a:stretch>
        </p:blipFill>
        <p:spPr bwMode="auto">
          <a:xfrm>
            <a:off x="18108" y="-1667"/>
            <a:ext cx="2387862" cy="2270130"/>
          </a:xfrm>
          <a:prstGeom prst="rect">
            <a:avLst/>
          </a:prstGeom>
          <a:noFill/>
          <a:ln w="9525">
            <a:noFill/>
            <a:miter lim="800000"/>
            <a:headEnd/>
            <a:tailEnd/>
          </a:ln>
        </p:spPr>
      </p:pic>
      <p:sp>
        <p:nvSpPr>
          <p:cNvPr id="61449" name="Text Box 10"/>
          <p:cNvSpPr txBox="1">
            <a:spLocks noChangeArrowheads="1"/>
          </p:cNvSpPr>
          <p:nvPr/>
        </p:nvSpPr>
        <p:spPr bwMode="auto">
          <a:xfrm>
            <a:off x="83911" y="6660951"/>
            <a:ext cx="8647165" cy="1074803"/>
          </a:xfrm>
          <a:prstGeom prst="rect">
            <a:avLst/>
          </a:prstGeom>
          <a:noFill/>
          <a:ln w="9525">
            <a:noFill/>
            <a:miter lim="800000"/>
            <a:headEnd/>
            <a:tailEnd/>
          </a:ln>
        </p:spPr>
        <p:txBody>
          <a:bodyPr wrap="square" lIns="104287" tIns="52144" rIns="104287" bIns="52144">
            <a:spAutoFit/>
          </a:bodyPr>
          <a:lstStyle/>
          <a:p>
            <a:pPr algn="l">
              <a:spcBef>
                <a:spcPct val="40000"/>
              </a:spcBef>
              <a:buClr>
                <a:srgbClr val="0066FF"/>
              </a:buClr>
            </a:pPr>
            <a:r>
              <a:rPr lang="en-US" dirty="0">
                <a:solidFill>
                  <a:schemeClr val="tx2"/>
                </a:solidFill>
              </a:rPr>
              <a:t>Irwin H. Practical considerations for the routine application of lateral Sims position for vaginal </a:t>
            </a:r>
            <a:r>
              <a:rPr lang="en-US" dirty="0" err="1">
                <a:solidFill>
                  <a:schemeClr val="tx2"/>
                </a:solidFill>
              </a:rPr>
              <a:t>delivery.Am</a:t>
            </a:r>
            <a:r>
              <a:rPr lang="en-US" dirty="0">
                <a:solidFill>
                  <a:schemeClr val="tx2"/>
                </a:solidFill>
              </a:rPr>
              <a:t> J </a:t>
            </a:r>
            <a:r>
              <a:rPr lang="en-US" dirty="0" err="1">
                <a:solidFill>
                  <a:schemeClr val="tx2"/>
                </a:solidFill>
              </a:rPr>
              <a:t>Obstet</a:t>
            </a:r>
            <a:r>
              <a:rPr lang="en-US" dirty="0">
                <a:solidFill>
                  <a:schemeClr val="tx2"/>
                </a:solidFill>
              </a:rPr>
              <a:t> </a:t>
            </a:r>
            <a:r>
              <a:rPr lang="en-US" dirty="0" err="1">
                <a:solidFill>
                  <a:schemeClr val="tx2"/>
                </a:solidFill>
              </a:rPr>
              <a:t>Gynecol</a:t>
            </a:r>
            <a:r>
              <a:rPr lang="en-US" dirty="0">
                <a:solidFill>
                  <a:schemeClr val="tx2"/>
                </a:solidFill>
              </a:rPr>
              <a:t> 1978;131 </a:t>
            </a:r>
          </a:p>
          <a:p>
            <a:pPr algn="l"/>
            <a:endParaRPr lang="pt-BR" dirty="0"/>
          </a:p>
        </p:txBody>
      </p:sp>
      <p:sp>
        <p:nvSpPr>
          <p:cNvPr id="10" name="CaixaDeTexto 9"/>
          <p:cNvSpPr txBox="1"/>
          <p:nvPr/>
        </p:nvSpPr>
        <p:spPr>
          <a:xfrm>
            <a:off x="162158" y="6228903"/>
            <a:ext cx="9801048" cy="415482"/>
          </a:xfrm>
          <a:prstGeom prst="rect">
            <a:avLst/>
          </a:prstGeom>
          <a:solidFill>
            <a:srgbClr val="FFFF00"/>
          </a:solidFill>
        </p:spPr>
        <p:txBody>
          <a:bodyPr wrap="none" lIns="91424" tIns="45712" rIns="91424" bIns="45712" rtlCol="0">
            <a:spAutoFit/>
          </a:bodyPr>
          <a:lstStyle/>
          <a:p>
            <a:r>
              <a:rPr lang="en-US" b="1" dirty="0" smtClean="0"/>
              <a:t>IDEAL PARA MÃE CARDIOPATA E FETO COM CIUR OU DESACELERAÇÃO</a:t>
            </a:r>
            <a:endParaRPr lang="pt-BR" b="1" dirty="0"/>
          </a:p>
        </p:txBody>
      </p:sp>
    </p:spTree>
    <p:extLst>
      <p:ext uri="{BB962C8B-B14F-4D97-AF65-F5344CB8AC3E}">
        <p14:creationId xmlns:p14="http://schemas.microsoft.com/office/powerpoint/2010/main" val="1647027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0690" name="Picture 2"/>
          <p:cNvPicPr>
            <a:picLocks noChangeAspect="1" noChangeArrowheads="1"/>
          </p:cNvPicPr>
          <p:nvPr/>
        </p:nvPicPr>
        <p:blipFill>
          <a:blip r:embed="rId2" cstate="print"/>
          <a:srcRect/>
          <a:stretch>
            <a:fillRect/>
          </a:stretch>
        </p:blipFill>
        <p:spPr bwMode="auto">
          <a:xfrm>
            <a:off x="41512" y="49200"/>
            <a:ext cx="8461059" cy="3016902"/>
          </a:xfrm>
          <a:prstGeom prst="rect">
            <a:avLst/>
          </a:prstGeom>
          <a:noFill/>
          <a:ln w="9525">
            <a:noFill/>
            <a:miter lim="800000"/>
            <a:headEnd/>
            <a:tailEnd/>
          </a:ln>
        </p:spPr>
      </p:pic>
      <p:pic>
        <p:nvPicPr>
          <p:cNvPr id="1010691" name="Picture 3"/>
          <p:cNvPicPr>
            <a:picLocks noChangeAspect="1" noChangeArrowheads="1"/>
          </p:cNvPicPr>
          <p:nvPr/>
        </p:nvPicPr>
        <p:blipFill>
          <a:blip r:embed="rId3" cstate="print"/>
          <a:srcRect/>
          <a:stretch>
            <a:fillRect/>
          </a:stretch>
        </p:blipFill>
        <p:spPr bwMode="auto">
          <a:xfrm>
            <a:off x="173697" y="3066102"/>
            <a:ext cx="10519702" cy="448550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1714" name="Picture 2"/>
          <p:cNvPicPr>
            <a:picLocks noChangeAspect="1" noChangeArrowheads="1"/>
          </p:cNvPicPr>
          <p:nvPr/>
        </p:nvPicPr>
        <p:blipFill>
          <a:blip r:embed="rId2" cstate="print"/>
          <a:srcRect/>
          <a:stretch>
            <a:fillRect/>
          </a:stretch>
        </p:blipFill>
        <p:spPr bwMode="auto">
          <a:xfrm>
            <a:off x="45568" y="207984"/>
            <a:ext cx="10943159" cy="5319275"/>
          </a:xfrm>
          <a:prstGeom prst="rect">
            <a:avLst/>
          </a:prstGeom>
          <a:noFill/>
          <a:ln w="9525">
            <a:noFill/>
            <a:miter lim="800000"/>
            <a:headEnd/>
            <a:tailEnd/>
          </a:ln>
        </p:spPr>
      </p:pic>
      <p:sp>
        <p:nvSpPr>
          <p:cNvPr id="4" name="Seta para a esquerda 3"/>
          <p:cNvSpPr/>
          <p:nvPr/>
        </p:nvSpPr>
        <p:spPr>
          <a:xfrm>
            <a:off x="10062425" y="2748534"/>
            <a:ext cx="546767" cy="15878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5" name="Seta para a esquerda 4"/>
          <p:cNvSpPr/>
          <p:nvPr/>
        </p:nvSpPr>
        <p:spPr>
          <a:xfrm>
            <a:off x="10062425" y="3463063"/>
            <a:ext cx="546767" cy="15878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6" name="CaixaDeTexto 5"/>
          <p:cNvSpPr txBox="1"/>
          <p:nvPr/>
        </p:nvSpPr>
        <p:spPr>
          <a:xfrm>
            <a:off x="90116" y="5508823"/>
            <a:ext cx="10483472" cy="1813466"/>
          </a:xfrm>
          <a:prstGeom prst="rect">
            <a:avLst/>
          </a:prstGeom>
          <a:solidFill>
            <a:srgbClr val="FFFF00"/>
          </a:solidFill>
        </p:spPr>
        <p:txBody>
          <a:bodyPr wrap="square" lIns="104287" tIns="52144" rIns="104287" bIns="52144" rtlCol="0">
            <a:spAutoFit/>
          </a:bodyPr>
          <a:lstStyle/>
          <a:p>
            <a:pPr algn="ctr"/>
            <a:r>
              <a:rPr lang="en-US" sz="3700" dirty="0" err="1" smtClean="0"/>
              <a:t>Sem</a:t>
            </a:r>
            <a:r>
              <a:rPr lang="en-US" sz="3700" dirty="0" smtClean="0"/>
              <a:t> </a:t>
            </a:r>
            <a:r>
              <a:rPr lang="en-US" sz="3700" dirty="0" err="1" smtClean="0"/>
              <a:t>Diferença</a:t>
            </a:r>
            <a:r>
              <a:rPr lang="en-US" sz="3700" dirty="0" smtClean="0"/>
              <a:t> </a:t>
            </a:r>
            <a:r>
              <a:rPr lang="en-US" sz="3700" dirty="0" err="1" smtClean="0"/>
              <a:t>na</a:t>
            </a:r>
            <a:r>
              <a:rPr lang="en-US" sz="3700" dirty="0" smtClean="0"/>
              <a:t> </a:t>
            </a:r>
            <a:r>
              <a:rPr lang="en-US" sz="3700" dirty="0" err="1" smtClean="0"/>
              <a:t>duração</a:t>
            </a:r>
            <a:endParaRPr lang="en-US" sz="3700" dirty="0" smtClean="0"/>
          </a:p>
          <a:p>
            <a:pPr algn="ctr"/>
            <a:r>
              <a:rPr lang="en-US" sz="3700" dirty="0" err="1" smtClean="0"/>
              <a:t>Posição</a:t>
            </a:r>
            <a:r>
              <a:rPr lang="en-US" sz="3700" dirty="0" smtClean="0"/>
              <a:t> </a:t>
            </a:r>
            <a:r>
              <a:rPr lang="en-US" sz="3700" dirty="0" err="1" smtClean="0"/>
              <a:t>ajoelhada</a:t>
            </a:r>
            <a:r>
              <a:rPr lang="en-US" sz="3700" dirty="0" smtClean="0"/>
              <a:t> </a:t>
            </a:r>
            <a:r>
              <a:rPr lang="en-US" sz="3700" dirty="0" err="1" smtClean="0"/>
              <a:t>apresentou</a:t>
            </a:r>
            <a:r>
              <a:rPr lang="en-US" sz="3700" dirty="0" smtClean="0"/>
              <a:t> </a:t>
            </a:r>
            <a:r>
              <a:rPr lang="en-US" sz="3700" dirty="0" err="1" smtClean="0"/>
              <a:t>menos</a:t>
            </a:r>
            <a:r>
              <a:rPr lang="en-US" sz="3700" dirty="0" smtClean="0"/>
              <a:t> </a:t>
            </a:r>
            <a:r>
              <a:rPr lang="en-US" sz="3700" dirty="0" err="1" smtClean="0"/>
              <a:t>dor</a:t>
            </a:r>
            <a:r>
              <a:rPr lang="en-US" sz="3700" dirty="0" smtClean="0"/>
              <a:t> e </a:t>
            </a:r>
            <a:r>
              <a:rPr lang="en-US" sz="3700" dirty="0" err="1" smtClean="0"/>
              <a:t>experiência</a:t>
            </a:r>
            <a:r>
              <a:rPr lang="en-US" sz="3700" dirty="0" smtClean="0"/>
              <a:t> </a:t>
            </a:r>
            <a:r>
              <a:rPr lang="en-US" sz="3700" dirty="0" err="1" smtClean="0"/>
              <a:t>mais</a:t>
            </a:r>
            <a:r>
              <a:rPr lang="en-US" sz="3700" dirty="0" smtClean="0"/>
              <a:t> </a:t>
            </a:r>
            <a:r>
              <a:rPr lang="en-US" sz="3700" dirty="0" err="1" smtClean="0"/>
              <a:t>favorável</a:t>
            </a:r>
            <a:r>
              <a:rPr lang="en-US" sz="3700" dirty="0" smtClean="0"/>
              <a:t> </a:t>
            </a:r>
            <a:r>
              <a:rPr lang="en-US" sz="3700" dirty="0" err="1" smtClean="0"/>
              <a:t>em</a:t>
            </a:r>
            <a:r>
              <a:rPr lang="en-US" sz="3700" dirty="0" smtClean="0"/>
              <a:t> </a:t>
            </a:r>
            <a:r>
              <a:rPr lang="en-US" sz="3700" dirty="0" err="1" smtClean="0"/>
              <a:t>relação</a:t>
            </a:r>
            <a:r>
              <a:rPr lang="en-US" sz="3700" dirty="0" smtClean="0"/>
              <a:t> </a:t>
            </a:r>
            <a:r>
              <a:rPr lang="en-US" sz="3700" dirty="0" err="1" smtClean="0"/>
              <a:t>ao</a:t>
            </a:r>
            <a:r>
              <a:rPr lang="en-US" sz="3700" dirty="0" smtClean="0"/>
              <a:t> </a:t>
            </a:r>
            <a:r>
              <a:rPr lang="en-US" sz="3700" dirty="0" err="1" smtClean="0"/>
              <a:t>parto</a:t>
            </a:r>
            <a:endParaRPr lang="pt-BR" sz="37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122" name="Picture 2"/>
          <p:cNvPicPr>
            <a:picLocks noChangeAspect="1" noChangeArrowheads="1"/>
          </p:cNvPicPr>
          <p:nvPr/>
        </p:nvPicPr>
        <p:blipFill>
          <a:blip r:embed="rId2" cstate="print"/>
          <a:srcRect/>
          <a:stretch>
            <a:fillRect/>
          </a:stretch>
        </p:blipFill>
        <p:spPr bwMode="auto">
          <a:xfrm>
            <a:off x="1809907" y="2"/>
            <a:ext cx="7696759" cy="2662622"/>
          </a:xfrm>
          <a:prstGeom prst="rect">
            <a:avLst/>
          </a:prstGeom>
          <a:noFill/>
          <a:ln w="9525">
            <a:noFill/>
            <a:miter lim="800000"/>
            <a:headEnd/>
            <a:tailEnd/>
          </a:ln>
        </p:spPr>
      </p:pic>
      <p:pic>
        <p:nvPicPr>
          <p:cNvPr id="1029123" name="Picture 3"/>
          <p:cNvPicPr>
            <a:picLocks noChangeAspect="1" noChangeArrowheads="1"/>
          </p:cNvPicPr>
          <p:nvPr/>
        </p:nvPicPr>
        <p:blipFill>
          <a:blip r:embed="rId3" cstate="print"/>
          <a:srcRect/>
          <a:stretch>
            <a:fillRect/>
          </a:stretch>
        </p:blipFill>
        <p:spPr bwMode="auto">
          <a:xfrm>
            <a:off x="125720" y="2748534"/>
            <a:ext cx="10567680" cy="476353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146" name="Picture 2"/>
          <p:cNvPicPr>
            <a:picLocks noChangeAspect="1" noChangeArrowheads="1"/>
          </p:cNvPicPr>
          <p:nvPr/>
        </p:nvPicPr>
        <p:blipFill>
          <a:blip r:embed="rId2" cstate="print"/>
          <a:srcRect/>
          <a:stretch>
            <a:fillRect/>
          </a:stretch>
        </p:blipFill>
        <p:spPr bwMode="auto">
          <a:xfrm>
            <a:off x="4439746" y="55225"/>
            <a:ext cx="6464772" cy="7530524"/>
          </a:xfrm>
          <a:prstGeom prst="rect">
            <a:avLst/>
          </a:prstGeom>
          <a:noFill/>
          <a:ln w="9525">
            <a:noFill/>
            <a:miter lim="800000"/>
            <a:headEnd/>
            <a:tailEnd/>
          </a:ln>
        </p:spPr>
      </p:pic>
      <p:sp>
        <p:nvSpPr>
          <p:cNvPr id="3" name="Seta para a direita 2"/>
          <p:cNvSpPr/>
          <p:nvPr/>
        </p:nvSpPr>
        <p:spPr>
          <a:xfrm>
            <a:off x="7283515" y="1637043"/>
            <a:ext cx="842094" cy="317569"/>
          </a:xfrm>
          <a:prstGeom prst="rightArrow">
            <a:avLst/>
          </a:prstGeom>
          <a:solidFill>
            <a:srgbClr val="FF000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4" name="Seta para a direita 3"/>
          <p:cNvSpPr/>
          <p:nvPr/>
        </p:nvSpPr>
        <p:spPr>
          <a:xfrm>
            <a:off x="7293320" y="3621847"/>
            <a:ext cx="842094" cy="317569"/>
          </a:xfrm>
          <a:prstGeom prst="rightArrow">
            <a:avLst/>
          </a:prstGeom>
          <a:solidFill>
            <a:srgbClr val="FF000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5" name="Seta para a direita 4"/>
          <p:cNvSpPr/>
          <p:nvPr/>
        </p:nvSpPr>
        <p:spPr>
          <a:xfrm>
            <a:off x="7240910" y="2886999"/>
            <a:ext cx="842094" cy="317569"/>
          </a:xfrm>
          <a:prstGeom prst="rightArrow">
            <a:avLst/>
          </a:prstGeom>
          <a:solidFill>
            <a:srgbClr val="FF000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sp>
        <p:nvSpPr>
          <p:cNvPr id="6" name="Seta para a direita 5"/>
          <p:cNvSpPr/>
          <p:nvPr/>
        </p:nvSpPr>
        <p:spPr>
          <a:xfrm>
            <a:off x="7367724" y="6638749"/>
            <a:ext cx="842094" cy="317569"/>
          </a:xfrm>
          <a:prstGeom prst="rightArrow">
            <a:avLst/>
          </a:prstGeom>
          <a:solidFill>
            <a:srgbClr val="FF000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104287" tIns="52144" rIns="104287" bIns="52144" rtlCol="0" anchor="ctr"/>
          <a:lstStyle/>
          <a:p>
            <a:pPr algn="ctr"/>
            <a:endParaRPr lang="pt-BR"/>
          </a:p>
        </p:txBody>
      </p:sp>
      <p:pic>
        <p:nvPicPr>
          <p:cNvPr id="7" name="Picture 5"/>
          <p:cNvPicPr>
            <a:picLocks noChangeArrowheads="1"/>
          </p:cNvPicPr>
          <p:nvPr/>
        </p:nvPicPr>
        <p:blipFill>
          <a:blip r:embed="rId3" cstate="print"/>
          <a:srcRect/>
          <a:stretch>
            <a:fillRect/>
          </a:stretch>
        </p:blipFill>
        <p:spPr bwMode="auto">
          <a:xfrm>
            <a:off x="799396" y="2589749"/>
            <a:ext cx="3031537" cy="4191731"/>
          </a:xfrm>
          <a:prstGeom prst="rect">
            <a:avLst/>
          </a:prstGeom>
          <a:noFill/>
          <a:ln w="9525">
            <a:noFill/>
            <a:miter lim="800000"/>
            <a:headEnd/>
            <a:tailEnd/>
          </a:ln>
        </p:spPr>
      </p:pic>
      <p:sp>
        <p:nvSpPr>
          <p:cNvPr id="8" name="CaixaDeTexto 7"/>
          <p:cNvSpPr txBox="1"/>
          <p:nvPr/>
        </p:nvSpPr>
        <p:spPr>
          <a:xfrm>
            <a:off x="162123" y="809719"/>
            <a:ext cx="3960441" cy="738648"/>
          </a:xfrm>
          <a:prstGeom prst="rect">
            <a:avLst/>
          </a:prstGeom>
          <a:solidFill>
            <a:srgbClr val="FFFF00"/>
          </a:solidFill>
        </p:spPr>
        <p:txBody>
          <a:bodyPr wrap="square" lIns="91424" tIns="45712" rIns="91424" bIns="45712" rtlCol="0">
            <a:spAutoFit/>
          </a:bodyPr>
          <a:lstStyle/>
          <a:p>
            <a:pPr algn="ctr"/>
            <a:r>
              <a:rPr lang="en-US" b="1" dirty="0" smtClean="0"/>
              <a:t>CÓCORAS OU LITOTOMIA MAIS TRAUMA</a:t>
            </a:r>
            <a:endParaRPr lang="pt-BR" b="1"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108223"/>
            <a:ext cx="9623425" cy="1260475"/>
          </a:xfrm>
        </p:spPr>
        <p:txBody>
          <a:bodyPr/>
          <a:lstStyle/>
          <a:p>
            <a:r>
              <a:rPr lang="en-US" dirty="0" err="1" smtClean="0"/>
              <a:t>Cesárea</a:t>
            </a:r>
            <a:r>
              <a:rPr lang="en-US" dirty="0" smtClean="0"/>
              <a:t> a </a:t>
            </a:r>
            <a:r>
              <a:rPr lang="en-US" dirty="0" err="1" smtClean="0"/>
              <a:t>Pedido</a:t>
            </a:r>
            <a:r>
              <a:rPr lang="en-US" dirty="0" smtClean="0"/>
              <a:t> </a:t>
            </a:r>
            <a:endParaRPr lang="pt-BR" dirty="0"/>
          </a:p>
        </p:txBody>
      </p:sp>
      <p:sp>
        <p:nvSpPr>
          <p:cNvPr id="3" name="Espaço Reservado para Conteúdo 2"/>
          <p:cNvSpPr>
            <a:spLocks noGrp="1"/>
          </p:cNvSpPr>
          <p:nvPr>
            <p:ph idx="1"/>
          </p:nvPr>
        </p:nvSpPr>
        <p:spPr>
          <a:xfrm>
            <a:off x="534988" y="1044327"/>
            <a:ext cx="9623425" cy="4991100"/>
          </a:xfrm>
        </p:spPr>
        <p:txBody>
          <a:bodyPr/>
          <a:lstStyle/>
          <a:p>
            <a:r>
              <a:rPr lang="en-US" sz="2800" dirty="0" err="1" smtClean="0"/>
              <a:t>Primeira</a:t>
            </a:r>
            <a:r>
              <a:rPr lang="en-US" sz="2800" dirty="0" smtClean="0"/>
              <a:t> </a:t>
            </a:r>
            <a:r>
              <a:rPr lang="en-US" sz="2800" dirty="0" err="1" smtClean="0"/>
              <a:t>cesárea</a:t>
            </a:r>
            <a:r>
              <a:rPr lang="en-US" sz="2800" dirty="0" smtClean="0"/>
              <a:t> </a:t>
            </a:r>
            <a:r>
              <a:rPr lang="en-US" sz="2800" dirty="0" err="1" smtClean="0"/>
              <a:t>por</a:t>
            </a:r>
            <a:r>
              <a:rPr lang="en-US" sz="2800" dirty="0" smtClean="0"/>
              <a:t> </a:t>
            </a:r>
            <a:r>
              <a:rPr lang="en-US" sz="2800" dirty="0" err="1" smtClean="0"/>
              <a:t>solicitação</a:t>
            </a:r>
            <a:r>
              <a:rPr lang="en-US" sz="2800" dirty="0" smtClean="0"/>
              <a:t> </a:t>
            </a:r>
            <a:r>
              <a:rPr lang="en-US" sz="2800" dirty="0" err="1" smtClean="0"/>
              <a:t>materna</a:t>
            </a:r>
            <a:r>
              <a:rPr lang="en-US" sz="2800" dirty="0" smtClean="0"/>
              <a:t> </a:t>
            </a:r>
            <a:r>
              <a:rPr lang="en-US" sz="2800" dirty="0" err="1" smtClean="0"/>
              <a:t>sem</a:t>
            </a:r>
            <a:r>
              <a:rPr lang="en-US" sz="2800" dirty="0" smtClean="0"/>
              <a:t> </a:t>
            </a:r>
            <a:r>
              <a:rPr lang="en-US" sz="2800" dirty="0" err="1" smtClean="0"/>
              <a:t>nenhuma</a:t>
            </a:r>
            <a:r>
              <a:rPr lang="en-US" sz="2800" dirty="0" smtClean="0"/>
              <a:t> </a:t>
            </a:r>
            <a:r>
              <a:rPr lang="en-US" sz="2800" dirty="0" err="1" smtClean="0"/>
              <a:t>indicação</a:t>
            </a:r>
            <a:r>
              <a:rPr lang="en-US" sz="2800" dirty="0" smtClean="0"/>
              <a:t> </a:t>
            </a:r>
            <a:r>
              <a:rPr lang="en-US" sz="2800" dirty="0" err="1" smtClean="0"/>
              <a:t>médica</a:t>
            </a:r>
            <a:r>
              <a:rPr lang="en-US" sz="2800" dirty="0" smtClean="0"/>
              <a:t> </a:t>
            </a:r>
            <a:r>
              <a:rPr lang="en-US" sz="2800" dirty="0" err="1" smtClean="0"/>
              <a:t>ou</a:t>
            </a:r>
            <a:r>
              <a:rPr lang="en-US" sz="2800" dirty="0" smtClean="0"/>
              <a:t> </a:t>
            </a:r>
            <a:r>
              <a:rPr lang="en-US" sz="2800" dirty="0" err="1" smtClean="0"/>
              <a:t>obstétrica</a:t>
            </a:r>
            <a:endParaRPr lang="en-US" sz="2800" dirty="0" smtClean="0"/>
          </a:p>
          <a:p>
            <a:r>
              <a:rPr lang="en-US" sz="2800" dirty="0" smtClean="0"/>
              <a:t>4 a 18% das </a:t>
            </a:r>
            <a:r>
              <a:rPr lang="en-US" sz="2800" dirty="0" err="1" smtClean="0"/>
              <a:t>cesáreas</a:t>
            </a:r>
            <a:r>
              <a:rPr lang="en-US" sz="2800" dirty="0" smtClean="0"/>
              <a:t>, 14-22% das </a:t>
            </a:r>
            <a:r>
              <a:rPr lang="en-US" sz="2800" dirty="0" err="1" smtClean="0"/>
              <a:t>eletivas</a:t>
            </a:r>
            <a:endParaRPr lang="en-US" sz="2800" dirty="0" smtClean="0"/>
          </a:p>
          <a:p>
            <a:r>
              <a:rPr lang="en-US" sz="2800" dirty="0" err="1"/>
              <a:t>Perspectiva</a:t>
            </a:r>
            <a:r>
              <a:rPr lang="en-US" sz="2800" dirty="0"/>
              <a:t> do </a:t>
            </a:r>
            <a:r>
              <a:rPr lang="en-US" sz="2800" dirty="0" err="1"/>
              <a:t>paciente</a:t>
            </a:r>
            <a:endParaRPr lang="en-US" sz="2800" dirty="0"/>
          </a:p>
          <a:p>
            <a:pPr lvl="1"/>
            <a:r>
              <a:rPr lang="en-US" sz="2800" dirty="0" err="1"/>
              <a:t>Tocofobia</a:t>
            </a:r>
            <a:r>
              <a:rPr lang="en-US" sz="2800" dirty="0"/>
              <a:t> (7,2% </a:t>
            </a:r>
            <a:r>
              <a:rPr lang="en-US" sz="2800" dirty="0" err="1"/>
              <a:t>em</a:t>
            </a:r>
            <a:r>
              <a:rPr lang="en-US" sz="2800" dirty="0"/>
              <a:t> </a:t>
            </a:r>
            <a:r>
              <a:rPr lang="en-US" sz="2800" dirty="0" err="1"/>
              <a:t>estudo</a:t>
            </a:r>
            <a:r>
              <a:rPr lang="en-US" sz="2800" dirty="0"/>
              <a:t> </a:t>
            </a:r>
            <a:r>
              <a:rPr lang="en-US" sz="2800" dirty="0" err="1"/>
              <a:t>sueco</a:t>
            </a:r>
            <a:r>
              <a:rPr lang="en-US" sz="2800" dirty="0"/>
              <a:t>)</a:t>
            </a:r>
          </a:p>
          <a:p>
            <a:pPr lvl="1"/>
            <a:r>
              <a:rPr lang="en-US" sz="2800" dirty="0" err="1"/>
              <a:t>Multíparas</a:t>
            </a:r>
            <a:r>
              <a:rPr lang="en-US" sz="2800" dirty="0"/>
              <a:t> com </a:t>
            </a:r>
            <a:r>
              <a:rPr lang="en-US" sz="2800" dirty="0" err="1"/>
              <a:t>experiência</a:t>
            </a:r>
            <a:r>
              <a:rPr lang="en-US" sz="2800" dirty="0"/>
              <a:t> </a:t>
            </a:r>
            <a:r>
              <a:rPr lang="en-US" sz="2800" dirty="0" err="1"/>
              <a:t>negativa</a:t>
            </a:r>
            <a:endParaRPr lang="en-US" sz="2800" dirty="0"/>
          </a:p>
          <a:p>
            <a:pPr lvl="1"/>
            <a:r>
              <a:rPr lang="en-US" sz="2800" dirty="0" err="1" smtClean="0"/>
              <a:t>Psicoterapia</a:t>
            </a:r>
            <a:r>
              <a:rPr lang="en-US" sz="2800" dirty="0" smtClean="0"/>
              <a:t> </a:t>
            </a:r>
            <a:r>
              <a:rPr lang="en-US" sz="2800" dirty="0" err="1" smtClean="0"/>
              <a:t>adequada</a:t>
            </a:r>
            <a:r>
              <a:rPr lang="en-US" sz="2800" dirty="0" smtClean="0"/>
              <a:t>= </a:t>
            </a:r>
            <a:r>
              <a:rPr lang="en-US" sz="2800" dirty="0"/>
              <a:t>2/3 </a:t>
            </a:r>
            <a:r>
              <a:rPr lang="en-US" sz="2800" dirty="0" err="1"/>
              <a:t>escolhem</a:t>
            </a:r>
            <a:r>
              <a:rPr lang="en-US" sz="2800" dirty="0"/>
              <a:t> via vaginal no </a:t>
            </a:r>
            <a:r>
              <a:rPr lang="en-US" sz="2800" dirty="0" err="1"/>
              <a:t>fim</a:t>
            </a:r>
            <a:r>
              <a:rPr lang="en-US" sz="2800" dirty="0"/>
              <a:t> </a:t>
            </a:r>
            <a:r>
              <a:rPr lang="en-US" sz="2800" dirty="0" err="1"/>
              <a:t>pré</a:t>
            </a:r>
            <a:r>
              <a:rPr lang="en-US" sz="2800" dirty="0"/>
              <a:t>-natal</a:t>
            </a:r>
          </a:p>
          <a:p>
            <a:r>
              <a:rPr lang="en-US" sz="2800" dirty="0" err="1"/>
              <a:t>Perspectiva</a:t>
            </a:r>
            <a:r>
              <a:rPr lang="en-US" sz="2800" dirty="0"/>
              <a:t> </a:t>
            </a:r>
            <a:r>
              <a:rPr lang="en-US" sz="2800" dirty="0" err="1"/>
              <a:t>médica</a:t>
            </a:r>
            <a:endParaRPr lang="en-US" sz="2800" dirty="0"/>
          </a:p>
          <a:p>
            <a:pPr lvl="1"/>
            <a:r>
              <a:rPr lang="en-US" sz="2800" dirty="0"/>
              <a:t>7a 30% das </a:t>
            </a:r>
            <a:r>
              <a:rPr lang="en-US" sz="2800" dirty="0" err="1"/>
              <a:t>obstetras</a:t>
            </a:r>
            <a:r>
              <a:rPr lang="en-US" sz="2800" dirty="0"/>
              <a:t> e 4,4% das midwives</a:t>
            </a:r>
          </a:p>
          <a:p>
            <a:pPr lvl="1"/>
            <a:r>
              <a:rPr lang="en-US" sz="2800" dirty="0" err="1"/>
              <a:t>Tocofobia</a:t>
            </a:r>
            <a:r>
              <a:rPr lang="en-US" sz="2800" dirty="0"/>
              <a:t> (27%), trauma </a:t>
            </a:r>
            <a:r>
              <a:rPr lang="en-US" sz="2800" dirty="0" err="1"/>
              <a:t>perineal</a:t>
            </a:r>
            <a:r>
              <a:rPr lang="en-US" sz="2800" dirty="0"/>
              <a:t> (80 a 93%) e </a:t>
            </a:r>
            <a:r>
              <a:rPr lang="en-US" sz="2800" dirty="0" err="1" smtClean="0"/>
              <a:t>tocotraumatismo</a:t>
            </a:r>
            <a:r>
              <a:rPr lang="en-US" sz="2800" dirty="0" smtClean="0"/>
              <a:t> </a:t>
            </a:r>
            <a:r>
              <a:rPr lang="en-US" sz="2800" dirty="0"/>
              <a:t>fetal (24 a 39%)</a:t>
            </a:r>
          </a:p>
          <a:p>
            <a:endParaRPr lang="pt-BR" sz="2800" dirty="0"/>
          </a:p>
          <a:p>
            <a:endParaRPr lang="en-US" sz="2800" dirty="0" smtClean="0"/>
          </a:p>
          <a:p>
            <a:pPr marL="0" indent="0">
              <a:buNone/>
            </a:pPr>
            <a:endParaRPr lang="pt-BR" sz="2800" dirty="0"/>
          </a:p>
        </p:txBody>
      </p:sp>
    </p:spTree>
    <p:extLst>
      <p:ext uri="{BB962C8B-B14F-4D97-AF65-F5344CB8AC3E}">
        <p14:creationId xmlns:p14="http://schemas.microsoft.com/office/powerpoint/2010/main" val="376689723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p:txBody>
          <a:bodyPr/>
          <a:lstStyle/>
          <a:p>
            <a:endParaRPr lang="pt-BR" dirty="0"/>
          </a:p>
        </p:txBody>
      </p:sp>
      <p:pic>
        <p:nvPicPr>
          <p:cNvPr id="1257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08" y="-35793"/>
            <a:ext cx="7696200" cy="2266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74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08" y="2278335"/>
            <a:ext cx="5876925"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74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164" y="4716735"/>
            <a:ext cx="4724796" cy="242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54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58668" y="3467158"/>
            <a:ext cx="5616624" cy="3913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337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76694" y="2196455"/>
            <a:ext cx="5758638"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278662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p:txBody>
          <a:bodyPr/>
          <a:lstStyle/>
          <a:p>
            <a:endParaRPr lang="pt-BR" dirty="0"/>
          </a:p>
        </p:txBody>
      </p:sp>
      <p:pic>
        <p:nvPicPr>
          <p:cNvPr id="125235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6140" y="-35793"/>
            <a:ext cx="5256584" cy="1986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235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86234" y="180231"/>
            <a:ext cx="3324225"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235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08" y="1950515"/>
            <a:ext cx="10081120" cy="4350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235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8148" y="6796071"/>
            <a:ext cx="6158992" cy="440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tângulo 3"/>
          <p:cNvSpPr/>
          <p:nvPr/>
        </p:nvSpPr>
        <p:spPr bwMode="auto">
          <a:xfrm>
            <a:off x="18108" y="3204567"/>
            <a:ext cx="9937104" cy="2160240"/>
          </a:xfrm>
          <a:prstGeom prst="rect">
            <a:avLst/>
          </a:prstGeom>
          <a:noFill/>
          <a:ln w="317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1042988" rtl="0" eaLnBrk="0" fontAlgn="base" latinLnBrk="0" hangingPunct="0">
              <a:lnSpc>
                <a:spcPct val="100000"/>
              </a:lnSpc>
              <a:spcBef>
                <a:spcPct val="0"/>
              </a:spcBef>
              <a:spcAft>
                <a:spcPct val="0"/>
              </a:spcAft>
              <a:buClrTx/>
              <a:buSzTx/>
              <a:buFontTx/>
              <a:buNone/>
              <a:tabLst/>
            </a:pPr>
            <a:endParaRPr kumimoji="1" lang="pt-BR" sz="2100" b="0" i="0" u="none" strike="noStrike" cap="none" normalizeH="0" baseline="0" smtClean="0">
              <a:ln>
                <a:noFill/>
              </a:ln>
              <a:solidFill>
                <a:schemeClr val="tx1"/>
              </a:solidFill>
              <a:effectLst/>
              <a:latin typeface="Tahoma" pitchFamily="34" charset="0"/>
            </a:endParaRPr>
          </a:p>
        </p:txBody>
      </p:sp>
    </p:spTree>
    <p:extLst>
      <p:ext uri="{BB962C8B-B14F-4D97-AF65-F5344CB8AC3E}">
        <p14:creationId xmlns:p14="http://schemas.microsoft.com/office/powerpoint/2010/main" val="252453104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337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6140" y="-1"/>
            <a:ext cx="9845839" cy="1836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116" y="2192952"/>
            <a:ext cx="5485209" cy="4467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14853" y="1864279"/>
            <a:ext cx="5132447" cy="5084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4"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06740" y="6902470"/>
            <a:ext cx="4896544" cy="550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46020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54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35" y="-1"/>
            <a:ext cx="10636058" cy="63729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73218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6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248" y="468263"/>
            <a:ext cx="10515152" cy="6737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tângulo 1"/>
          <p:cNvSpPr/>
          <p:nvPr/>
        </p:nvSpPr>
        <p:spPr bwMode="auto">
          <a:xfrm>
            <a:off x="178248" y="5868863"/>
            <a:ext cx="10353028" cy="1336757"/>
          </a:xfrm>
          <a:prstGeom prst="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1042988" rtl="0" eaLnBrk="0" fontAlgn="base" latinLnBrk="0" hangingPunct="0">
              <a:lnSpc>
                <a:spcPct val="100000"/>
              </a:lnSpc>
              <a:spcBef>
                <a:spcPct val="0"/>
              </a:spcBef>
              <a:spcAft>
                <a:spcPct val="0"/>
              </a:spcAft>
              <a:buClrTx/>
              <a:buSzTx/>
              <a:buFontTx/>
              <a:buNone/>
              <a:tabLst/>
            </a:pPr>
            <a:endParaRPr kumimoji="1" lang="pt-BR" sz="2100" b="0" i="0" u="none" strike="noStrike" cap="none" normalizeH="0" baseline="0" smtClean="0">
              <a:ln>
                <a:noFill/>
              </a:ln>
              <a:solidFill>
                <a:schemeClr val="tx1"/>
              </a:solidFill>
              <a:effectLst/>
              <a:latin typeface="Tahoma" pitchFamily="34" charset="0"/>
            </a:endParaRPr>
          </a:p>
        </p:txBody>
      </p:sp>
      <p:sp>
        <p:nvSpPr>
          <p:cNvPr id="5" name="Retângulo 4"/>
          <p:cNvSpPr/>
          <p:nvPr/>
        </p:nvSpPr>
        <p:spPr bwMode="auto">
          <a:xfrm>
            <a:off x="178248" y="2052439"/>
            <a:ext cx="10353028" cy="2232248"/>
          </a:xfrm>
          <a:prstGeom prst="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1042988" rtl="0" eaLnBrk="0" fontAlgn="base" latinLnBrk="0" hangingPunct="0">
              <a:lnSpc>
                <a:spcPct val="100000"/>
              </a:lnSpc>
              <a:spcBef>
                <a:spcPct val="0"/>
              </a:spcBef>
              <a:spcAft>
                <a:spcPct val="0"/>
              </a:spcAft>
              <a:buClrTx/>
              <a:buSzTx/>
              <a:buFontTx/>
              <a:buNone/>
              <a:tabLst/>
            </a:pPr>
            <a:endParaRPr kumimoji="1" lang="pt-BR" sz="2100" b="0" i="0" u="none" strike="noStrike" cap="none" normalizeH="0" baseline="0" smtClean="0">
              <a:ln>
                <a:noFill/>
              </a:ln>
              <a:solidFill>
                <a:schemeClr val="tx1"/>
              </a:solidFill>
              <a:effectLst/>
              <a:latin typeface="Tahoma" pitchFamily="34" charset="0"/>
            </a:endParaRPr>
          </a:p>
        </p:txBody>
      </p:sp>
    </p:spTree>
    <p:extLst>
      <p:ext uri="{BB962C8B-B14F-4D97-AF65-F5344CB8AC3E}">
        <p14:creationId xmlns:p14="http://schemas.microsoft.com/office/powerpoint/2010/main" val="420418305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180231"/>
            <a:ext cx="9623425" cy="1260475"/>
          </a:xfrm>
        </p:spPr>
        <p:txBody>
          <a:bodyPr/>
          <a:lstStyle/>
          <a:p>
            <a:r>
              <a:rPr lang="en-US" dirty="0" err="1" smtClean="0"/>
              <a:t>Cesárea</a:t>
            </a:r>
            <a:r>
              <a:rPr lang="en-US" dirty="0" smtClean="0"/>
              <a:t> a </a:t>
            </a:r>
            <a:r>
              <a:rPr lang="en-US" dirty="0" err="1" smtClean="0"/>
              <a:t>Pedido</a:t>
            </a:r>
            <a:r>
              <a:rPr lang="en-US" dirty="0" smtClean="0"/>
              <a:t> no </a:t>
            </a:r>
            <a:r>
              <a:rPr lang="en-US" dirty="0" err="1" smtClean="0"/>
              <a:t>Brasil</a:t>
            </a:r>
            <a:endParaRPr lang="pt-BR" dirty="0"/>
          </a:p>
        </p:txBody>
      </p:sp>
      <p:sp>
        <p:nvSpPr>
          <p:cNvPr id="3" name="Espaço Reservado para Conteúdo 2"/>
          <p:cNvSpPr>
            <a:spLocks noGrp="1"/>
          </p:cNvSpPr>
          <p:nvPr>
            <p:ph idx="1"/>
          </p:nvPr>
        </p:nvSpPr>
        <p:spPr>
          <a:xfrm>
            <a:off x="378148" y="1188343"/>
            <a:ext cx="9623425" cy="4991100"/>
          </a:xfrm>
        </p:spPr>
        <p:txBody>
          <a:bodyPr/>
          <a:lstStyle/>
          <a:p>
            <a:r>
              <a:rPr lang="en-US" sz="3200" dirty="0" smtClean="0"/>
              <a:t>70-80% das </a:t>
            </a:r>
            <a:r>
              <a:rPr lang="en-US" sz="3200" dirty="0" err="1" smtClean="0"/>
              <a:t>mulheres</a:t>
            </a:r>
            <a:r>
              <a:rPr lang="en-US" sz="3200" dirty="0" smtClean="0"/>
              <a:t> </a:t>
            </a:r>
            <a:r>
              <a:rPr lang="en-US" sz="3200" dirty="0" err="1" smtClean="0"/>
              <a:t>desejam</a:t>
            </a:r>
            <a:r>
              <a:rPr lang="en-US" sz="3200" dirty="0" smtClean="0"/>
              <a:t> </a:t>
            </a:r>
            <a:r>
              <a:rPr lang="en-US" sz="3200" dirty="0" err="1" smtClean="0"/>
              <a:t>parto</a:t>
            </a:r>
            <a:r>
              <a:rPr lang="en-US" sz="3200" dirty="0" smtClean="0"/>
              <a:t> normal </a:t>
            </a:r>
            <a:r>
              <a:rPr lang="en-US" sz="3200" dirty="0" err="1" smtClean="0"/>
              <a:t>na</a:t>
            </a:r>
            <a:r>
              <a:rPr lang="en-US" sz="3200" dirty="0" smtClean="0"/>
              <a:t> 1. </a:t>
            </a:r>
            <a:r>
              <a:rPr lang="en-US" sz="3200" dirty="0" err="1" smtClean="0"/>
              <a:t>consulta</a:t>
            </a:r>
            <a:r>
              <a:rPr lang="en-US" sz="3200" dirty="0" smtClean="0"/>
              <a:t> de </a:t>
            </a:r>
            <a:r>
              <a:rPr lang="en-US" sz="3200" dirty="0" err="1" smtClean="0"/>
              <a:t>pré</a:t>
            </a:r>
            <a:r>
              <a:rPr lang="en-US" sz="3200" dirty="0" smtClean="0"/>
              <a:t>-natal </a:t>
            </a:r>
            <a:r>
              <a:rPr lang="en-US" sz="3200" dirty="0" err="1" smtClean="0"/>
              <a:t>independente</a:t>
            </a:r>
            <a:r>
              <a:rPr lang="en-US" sz="3200" dirty="0" smtClean="0"/>
              <a:t> da </a:t>
            </a:r>
            <a:r>
              <a:rPr lang="en-US" sz="3200" dirty="0" err="1" smtClean="0"/>
              <a:t>classe</a:t>
            </a:r>
            <a:r>
              <a:rPr lang="en-US" sz="3200" dirty="0" smtClean="0"/>
              <a:t> social</a:t>
            </a:r>
          </a:p>
          <a:p>
            <a:r>
              <a:rPr lang="en-US" sz="3200" dirty="0" err="1" smtClean="0"/>
              <a:t>Estimulado</a:t>
            </a:r>
            <a:r>
              <a:rPr lang="en-US" sz="3200" dirty="0" smtClean="0"/>
              <a:t> a “</a:t>
            </a:r>
            <a:r>
              <a:rPr lang="en-US" sz="3200" dirty="0" err="1" smtClean="0"/>
              <a:t>tocofobia</a:t>
            </a:r>
            <a:r>
              <a:rPr lang="en-US" sz="3200" dirty="0" smtClean="0"/>
              <a:t>” e </a:t>
            </a:r>
            <a:r>
              <a:rPr lang="en-US" sz="3200" dirty="0" err="1" smtClean="0"/>
              <a:t>são</a:t>
            </a:r>
            <a:r>
              <a:rPr lang="en-US" sz="3200" dirty="0" smtClean="0"/>
              <a:t> PERSUADIDAS PELO MÉDICO </a:t>
            </a:r>
            <a:r>
              <a:rPr lang="en-US" sz="3200" dirty="0" err="1" smtClean="0"/>
              <a:t>que</a:t>
            </a:r>
            <a:r>
              <a:rPr lang="en-US" sz="3200" dirty="0" smtClean="0"/>
              <a:t> a </a:t>
            </a:r>
            <a:r>
              <a:rPr lang="en-US" sz="3200" dirty="0" err="1" smtClean="0"/>
              <a:t>cesárea</a:t>
            </a:r>
            <a:r>
              <a:rPr lang="en-US" sz="3200" dirty="0" smtClean="0"/>
              <a:t> é </a:t>
            </a:r>
            <a:r>
              <a:rPr lang="en-US" sz="3200" dirty="0" err="1" smtClean="0"/>
              <a:t>mais</a:t>
            </a:r>
            <a:r>
              <a:rPr lang="en-US" sz="3200" dirty="0" smtClean="0"/>
              <a:t> </a:t>
            </a:r>
            <a:r>
              <a:rPr lang="en-US" sz="3200" dirty="0" err="1" smtClean="0"/>
              <a:t>segura</a:t>
            </a:r>
            <a:endParaRPr lang="en-US" sz="3200" dirty="0" smtClean="0"/>
          </a:p>
          <a:p>
            <a:r>
              <a:rPr lang="en-US" sz="3200" dirty="0" err="1" smtClean="0"/>
              <a:t>Modelo</a:t>
            </a:r>
            <a:r>
              <a:rPr lang="en-US" sz="3200" dirty="0" smtClean="0"/>
              <a:t> de </a:t>
            </a:r>
            <a:r>
              <a:rPr lang="en-US" sz="3200" dirty="0" err="1" smtClean="0"/>
              <a:t>assistência</a:t>
            </a:r>
            <a:r>
              <a:rPr lang="en-US" sz="3200" dirty="0" smtClean="0"/>
              <a:t> e de </a:t>
            </a:r>
            <a:r>
              <a:rPr lang="en-US" sz="3200" dirty="0" err="1" smtClean="0"/>
              <a:t>financiamento</a:t>
            </a:r>
            <a:r>
              <a:rPr lang="en-US" sz="3200" dirty="0" smtClean="0"/>
              <a:t> </a:t>
            </a:r>
            <a:r>
              <a:rPr lang="en-US" sz="3200" dirty="0" err="1" smtClean="0"/>
              <a:t>que</a:t>
            </a:r>
            <a:r>
              <a:rPr lang="en-US" sz="3200" dirty="0" smtClean="0"/>
              <a:t> </a:t>
            </a:r>
            <a:r>
              <a:rPr lang="en-US" sz="3200" dirty="0" err="1" smtClean="0"/>
              <a:t>estimulam</a:t>
            </a:r>
            <a:r>
              <a:rPr lang="en-US" sz="3200" dirty="0" smtClean="0"/>
              <a:t> a </a:t>
            </a:r>
            <a:r>
              <a:rPr lang="en-US" sz="3200" dirty="0" err="1" smtClean="0"/>
              <a:t>cesárea</a:t>
            </a:r>
            <a:r>
              <a:rPr lang="en-US" sz="3200" dirty="0" smtClean="0"/>
              <a:t> </a:t>
            </a:r>
            <a:r>
              <a:rPr lang="en-US" sz="3200" dirty="0" err="1" smtClean="0"/>
              <a:t>planejada</a:t>
            </a:r>
            <a:endParaRPr lang="en-US" sz="3200" dirty="0" smtClean="0"/>
          </a:p>
          <a:p>
            <a:r>
              <a:rPr lang="en-US" sz="3200" dirty="0" err="1" smtClean="0"/>
              <a:t>Ambiência</a:t>
            </a:r>
            <a:r>
              <a:rPr lang="en-US" sz="3200" dirty="0" smtClean="0"/>
              <a:t> </a:t>
            </a:r>
            <a:r>
              <a:rPr lang="en-US" sz="3200" dirty="0" err="1" smtClean="0"/>
              <a:t>ruim</a:t>
            </a:r>
            <a:r>
              <a:rPr lang="en-US" sz="3200" dirty="0" smtClean="0"/>
              <a:t> </a:t>
            </a:r>
            <a:r>
              <a:rPr lang="en-US" sz="3200" dirty="0" err="1" smtClean="0"/>
              <a:t>nas</a:t>
            </a:r>
            <a:r>
              <a:rPr lang="en-US" sz="3200" dirty="0" smtClean="0"/>
              <a:t> </a:t>
            </a:r>
            <a:r>
              <a:rPr lang="en-US" sz="3200" dirty="0" err="1" smtClean="0"/>
              <a:t>maternidades</a:t>
            </a:r>
            <a:r>
              <a:rPr lang="en-US" sz="3200" dirty="0" smtClean="0"/>
              <a:t> e </a:t>
            </a:r>
            <a:r>
              <a:rPr lang="en-US" sz="3200" dirty="0" err="1" smtClean="0"/>
              <a:t>intervencionismo</a:t>
            </a:r>
            <a:r>
              <a:rPr lang="en-US" sz="3200" dirty="0" smtClean="0"/>
              <a:t> </a:t>
            </a:r>
            <a:r>
              <a:rPr lang="en-US" sz="3200" dirty="0" err="1" smtClean="0"/>
              <a:t>médico</a:t>
            </a:r>
            <a:r>
              <a:rPr lang="en-US" sz="3200" dirty="0" smtClean="0"/>
              <a:t> </a:t>
            </a:r>
            <a:r>
              <a:rPr lang="en-US" sz="3200" dirty="0" err="1" smtClean="0"/>
              <a:t>proibitivo</a:t>
            </a:r>
            <a:r>
              <a:rPr lang="en-US" sz="3200" dirty="0" smtClean="0"/>
              <a:t> e </a:t>
            </a:r>
            <a:r>
              <a:rPr lang="en-US" sz="3200" dirty="0" err="1" smtClean="0"/>
              <a:t>iatrogênico</a:t>
            </a:r>
            <a:endParaRPr lang="en-US" sz="3200" dirty="0" smtClean="0"/>
          </a:p>
          <a:p>
            <a:r>
              <a:rPr lang="en-US" sz="3200" dirty="0" err="1" smtClean="0"/>
              <a:t>Ausência</a:t>
            </a:r>
            <a:r>
              <a:rPr lang="en-US" sz="3200" dirty="0" smtClean="0"/>
              <a:t> de </a:t>
            </a:r>
            <a:r>
              <a:rPr lang="en-US" sz="3200" dirty="0" err="1" smtClean="0"/>
              <a:t>equipe</a:t>
            </a:r>
            <a:r>
              <a:rPr lang="en-US" sz="3200" dirty="0" smtClean="0"/>
              <a:t> </a:t>
            </a:r>
            <a:r>
              <a:rPr lang="en-US" sz="3200" dirty="0" err="1" smtClean="0"/>
              <a:t>multiprofissional</a:t>
            </a:r>
            <a:r>
              <a:rPr lang="en-US" sz="3200" dirty="0" smtClean="0"/>
              <a:t> </a:t>
            </a:r>
            <a:r>
              <a:rPr lang="en-US" sz="3200" dirty="0" err="1" smtClean="0"/>
              <a:t>na</a:t>
            </a:r>
            <a:r>
              <a:rPr lang="en-US" sz="3200" dirty="0" smtClean="0"/>
              <a:t> </a:t>
            </a:r>
            <a:r>
              <a:rPr lang="en-US" sz="3200" dirty="0" err="1" smtClean="0"/>
              <a:t>rede</a:t>
            </a:r>
            <a:r>
              <a:rPr lang="en-US" sz="3200" dirty="0" smtClean="0"/>
              <a:t> </a:t>
            </a:r>
            <a:r>
              <a:rPr lang="en-US" sz="3200" dirty="0" err="1" smtClean="0"/>
              <a:t>privada</a:t>
            </a:r>
            <a:endParaRPr lang="pt-BR" sz="3200" dirty="0"/>
          </a:p>
        </p:txBody>
      </p:sp>
    </p:spTree>
    <p:extLst>
      <p:ext uri="{BB962C8B-B14F-4D97-AF65-F5344CB8AC3E}">
        <p14:creationId xmlns:p14="http://schemas.microsoft.com/office/powerpoint/2010/main" val="156833594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143892"/>
            <a:ext cx="9623425" cy="1260475"/>
          </a:xfrm>
        </p:spPr>
        <p:txBody>
          <a:bodyPr/>
          <a:lstStyle/>
          <a:p>
            <a:r>
              <a:rPr lang="en-US" dirty="0" err="1" smtClean="0"/>
              <a:t>Cesárea</a:t>
            </a:r>
            <a:r>
              <a:rPr lang="en-US" dirty="0" smtClean="0"/>
              <a:t> a </a:t>
            </a:r>
            <a:r>
              <a:rPr lang="en-US" dirty="0" err="1" smtClean="0"/>
              <a:t>Pedido</a:t>
            </a:r>
            <a:r>
              <a:rPr lang="en-US" dirty="0" smtClean="0"/>
              <a:t/>
            </a:r>
            <a:br>
              <a:rPr lang="en-US" dirty="0" smtClean="0"/>
            </a:br>
            <a:r>
              <a:rPr lang="en-US" sz="3200" dirty="0" err="1" smtClean="0">
                <a:solidFill>
                  <a:srgbClr val="FF0000"/>
                </a:solidFill>
              </a:rPr>
              <a:t>Aspectos</a:t>
            </a:r>
            <a:r>
              <a:rPr lang="en-US" sz="3200" dirty="0" smtClean="0">
                <a:solidFill>
                  <a:srgbClr val="FF0000"/>
                </a:solidFill>
              </a:rPr>
              <a:t> </a:t>
            </a:r>
            <a:r>
              <a:rPr lang="en-US" sz="3200" dirty="0" err="1" smtClean="0">
                <a:solidFill>
                  <a:srgbClr val="FF0000"/>
                </a:solidFill>
              </a:rPr>
              <a:t>éticos</a:t>
            </a:r>
            <a:r>
              <a:rPr lang="en-US" sz="3200" dirty="0" smtClean="0">
                <a:solidFill>
                  <a:srgbClr val="FF0000"/>
                </a:solidFill>
              </a:rPr>
              <a:t> </a:t>
            </a:r>
            <a:r>
              <a:rPr lang="en-US" sz="3200" dirty="0" err="1" smtClean="0">
                <a:solidFill>
                  <a:srgbClr val="FF0000"/>
                </a:solidFill>
              </a:rPr>
              <a:t>legais</a:t>
            </a:r>
            <a:r>
              <a:rPr lang="en-US" sz="3200" dirty="0" smtClean="0">
                <a:solidFill>
                  <a:srgbClr val="FF0000"/>
                </a:solidFill>
              </a:rPr>
              <a:t/>
            </a:r>
            <a:br>
              <a:rPr lang="en-US" sz="3200" dirty="0" smtClean="0">
                <a:solidFill>
                  <a:srgbClr val="FF0000"/>
                </a:solidFill>
              </a:rPr>
            </a:br>
            <a:endParaRPr lang="pt-BR" sz="3200" dirty="0">
              <a:solidFill>
                <a:srgbClr val="FF0000"/>
              </a:solidFill>
            </a:endParaRPr>
          </a:p>
        </p:txBody>
      </p:sp>
      <p:sp>
        <p:nvSpPr>
          <p:cNvPr id="3" name="Espaço Reservado para Conteúdo 2"/>
          <p:cNvSpPr>
            <a:spLocks noGrp="1"/>
          </p:cNvSpPr>
          <p:nvPr>
            <p:ph idx="1"/>
          </p:nvPr>
        </p:nvSpPr>
        <p:spPr>
          <a:xfrm>
            <a:off x="534988" y="1404367"/>
            <a:ext cx="9623425" cy="4991100"/>
          </a:xfrm>
        </p:spPr>
        <p:txBody>
          <a:bodyPr/>
          <a:lstStyle/>
          <a:p>
            <a:r>
              <a:rPr lang="en-US" sz="2800" b="1" dirty="0" err="1" smtClean="0"/>
              <a:t>Comitê</a:t>
            </a:r>
            <a:r>
              <a:rPr lang="en-US" sz="2800" b="1" dirty="0" smtClean="0"/>
              <a:t> </a:t>
            </a:r>
            <a:r>
              <a:rPr lang="en-US" sz="2800" b="1" dirty="0" err="1" smtClean="0"/>
              <a:t>para</a:t>
            </a:r>
            <a:r>
              <a:rPr lang="en-US" sz="2800" b="1" dirty="0" smtClean="0"/>
              <a:t> </a:t>
            </a:r>
            <a:r>
              <a:rPr lang="en-US" sz="2800" b="1" dirty="0" err="1" smtClean="0"/>
              <a:t>Aspectos</a:t>
            </a:r>
            <a:r>
              <a:rPr lang="en-US" sz="2800" b="1" dirty="0" smtClean="0"/>
              <a:t> </a:t>
            </a:r>
            <a:r>
              <a:rPr lang="en-US" sz="2800" b="1" dirty="0" err="1"/>
              <a:t>É</a:t>
            </a:r>
            <a:r>
              <a:rPr lang="en-US" sz="2800" b="1" dirty="0" err="1" smtClean="0"/>
              <a:t>ticos</a:t>
            </a:r>
            <a:r>
              <a:rPr lang="en-US" sz="2800" b="1" dirty="0" smtClean="0"/>
              <a:t> </a:t>
            </a:r>
            <a:r>
              <a:rPr lang="en-US" sz="2800" b="1" dirty="0" err="1" smtClean="0"/>
              <a:t>sobre</a:t>
            </a:r>
            <a:r>
              <a:rPr lang="en-US" sz="2800" b="1" dirty="0" smtClean="0"/>
              <a:t> </a:t>
            </a:r>
            <a:r>
              <a:rPr lang="en-US" sz="2800" b="1" dirty="0" err="1" smtClean="0"/>
              <a:t>Reprodução</a:t>
            </a:r>
            <a:r>
              <a:rPr lang="en-US" sz="2800" b="1" dirty="0" smtClean="0"/>
              <a:t> Humana da FIGO </a:t>
            </a:r>
            <a:r>
              <a:rPr lang="en-US" sz="2800" dirty="0" smtClean="0"/>
              <a:t>= </a:t>
            </a:r>
            <a:r>
              <a:rPr lang="en-US" sz="2800" dirty="0" err="1" smtClean="0"/>
              <a:t>cesárea</a:t>
            </a:r>
            <a:r>
              <a:rPr lang="en-US" sz="2800" dirty="0" smtClean="0"/>
              <a:t> é um </a:t>
            </a:r>
            <a:r>
              <a:rPr lang="en-US" sz="2800" dirty="0" err="1" smtClean="0"/>
              <a:t>procedimento</a:t>
            </a:r>
            <a:r>
              <a:rPr lang="en-US" sz="2800" dirty="0" smtClean="0"/>
              <a:t> </a:t>
            </a:r>
            <a:r>
              <a:rPr lang="en-US" sz="2800" dirty="0" err="1" smtClean="0"/>
              <a:t>cirúrgico</a:t>
            </a:r>
            <a:r>
              <a:rPr lang="en-US" sz="2800" dirty="0" smtClean="0"/>
              <a:t> </a:t>
            </a:r>
            <a:r>
              <a:rPr lang="en-US" sz="2800" dirty="0" err="1" smtClean="0"/>
              <a:t>associado</a:t>
            </a:r>
            <a:r>
              <a:rPr lang="en-US" sz="2800" dirty="0" smtClean="0"/>
              <a:t> a </a:t>
            </a:r>
            <a:r>
              <a:rPr lang="en-US" sz="2800" dirty="0" err="1" smtClean="0"/>
              <a:t>riscos</a:t>
            </a:r>
            <a:r>
              <a:rPr lang="en-US" sz="2800" dirty="0" smtClean="0"/>
              <a:t> </a:t>
            </a:r>
            <a:r>
              <a:rPr lang="en-US" sz="2800" dirty="0" err="1" smtClean="0"/>
              <a:t>potenciais</a:t>
            </a:r>
            <a:r>
              <a:rPr lang="en-US" sz="2800" dirty="0" smtClean="0"/>
              <a:t> </a:t>
            </a:r>
            <a:r>
              <a:rPr lang="en-US" sz="2800" dirty="0" err="1" smtClean="0"/>
              <a:t>para</a:t>
            </a:r>
            <a:r>
              <a:rPr lang="en-US" sz="2800" dirty="0" smtClean="0"/>
              <a:t> </a:t>
            </a:r>
            <a:r>
              <a:rPr lang="en-US" sz="2800" dirty="0" err="1" smtClean="0"/>
              <a:t>mãe</a:t>
            </a:r>
            <a:r>
              <a:rPr lang="en-US" sz="2800" dirty="0" smtClean="0"/>
              <a:t> e RN e </a:t>
            </a:r>
            <a:r>
              <a:rPr lang="en-US" sz="2800" dirty="0" err="1" smtClean="0"/>
              <a:t>maior</a:t>
            </a:r>
            <a:r>
              <a:rPr lang="en-US" sz="2800" dirty="0" smtClean="0"/>
              <a:t> </a:t>
            </a:r>
            <a:r>
              <a:rPr lang="en-US" sz="2800" dirty="0" err="1" smtClean="0"/>
              <a:t>custo</a:t>
            </a:r>
            <a:r>
              <a:rPr lang="en-US" sz="2800" dirty="0" smtClean="0"/>
              <a:t> e </a:t>
            </a:r>
            <a:r>
              <a:rPr lang="en-US" sz="2800" dirty="0" err="1" smtClean="0"/>
              <a:t>sua</a:t>
            </a:r>
            <a:r>
              <a:rPr lang="en-US" sz="2800" dirty="0" smtClean="0"/>
              <a:t> </a:t>
            </a:r>
            <a:r>
              <a:rPr lang="en-US" sz="2800" dirty="0" err="1" smtClean="0"/>
              <a:t>realização</a:t>
            </a:r>
            <a:r>
              <a:rPr lang="en-US" sz="2800" dirty="0" smtClean="0"/>
              <a:t> </a:t>
            </a:r>
            <a:r>
              <a:rPr lang="en-US" sz="2800" dirty="0" err="1" smtClean="0"/>
              <a:t>sem</a:t>
            </a:r>
            <a:r>
              <a:rPr lang="en-US" sz="2800" dirty="0"/>
              <a:t> </a:t>
            </a:r>
            <a:r>
              <a:rPr lang="en-US" sz="2800" dirty="0" err="1" smtClean="0"/>
              <a:t>indicação</a:t>
            </a:r>
            <a:r>
              <a:rPr lang="en-US" sz="2800" dirty="0" smtClean="0"/>
              <a:t> </a:t>
            </a:r>
            <a:r>
              <a:rPr lang="en-US" sz="2800" dirty="0" err="1" smtClean="0"/>
              <a:t>médica</a:t>
            </a:r>
            <a:r>
              <a:rPr lang="en-US" sz="2800" dirty="0" smtClean="0"/>
              <a:t> </a:t>
            </a:r>
            <a:r>
              <a:rPr lang="en-US" sz="2800" dirty="0" err="1" smtClean="0"/>
              <a:t>não</a:t>
            </a:r>
            <a:r>
              <a:rPr lang="en-US" sz="2800" dirty="0" smtClean="0"/>
              <a:t> é </a:t>
            </a:r>
            <a:r>
              <a:rPr lang="en-US" sz="2800" dirty="0" err="1" smtClean="0"/>
              <a:t>eticamente</a:t>
            </a:r>
            <a:r>
              <a:rPr lang="en-US" sz="2800" dirty="0" smtClean="0"/>
              <a:t> </a:t>
            </a:r>
            <a:r>
              <a:rPr lang="en-US" sz="2800" dirty="0" err="1" smtClean="0"/>
              <a:t>justificável</a:t>
            </a:r>
            <a:r>
              <a:rPr lang="en-US" sz="2800" dirty="0" smtClean="0"/>
              <a:t>.</a:t>
            </a:r>
          </a:p>
          <a:p>
            <a:r>
              <a:rPr lang="en-US" sz="2800" dirty="0" err="1" smtClean="0"/>
              <a:t>Fere</a:t>
            </a:r>
            <a:r>
              <a:rPr lang="en-US" sz="2800" dirty="0" smtClean="0"/>
              <a:t> o </a:t>
            </a:r>
            <a:r>
              <a:rPr lang="en-US" sz="2800" dirty="0" err="1" smtClean="0"/>
              <a:t>princípio</a:t>
            </a:r>
            <a:r>
              <a:rPr lang="en-US" sz="2800" dirty="0" smtClean="0"/>
              <a:t> da </a:t>
            </a:r>
            <a:r>
              <a:rPr lang="en-US" sz="2800" dirty="0" err="1" smtClean="0"/>
              <a:t>beneficência</a:t>
            </a:r>
            <a:r>
              <a:rPr lang="en-US" sz="2800" dirty="0" smtClean="0"/>
              <a:t> e </a:t>
            </a:r>
            <a:r>
              <a:rPr lang="en-US" sz="2800" dirty="0" err="1" smtClean="0"/>
              <a:t>não-maleficência</a:t>
            </a:r>
            <a:r>
              <a:rPr lang="en-US" sz="2800" dirty="0" smtClean="0"/>
              <a:t> </a:t>
            </a:r>
          </a:p>
          <a:p>
            <a:r>
              <a:rPr lang="en-US" sz="2800" b="1" dirty="0" err="1"/>
              <a:t>Comitê</a:t>
            </a:r>
            <a:r>
              <a:rPr lang="en-US" sz="2800" b="1" dirty="0"/>
              <a:t> de </a:t>
            </a:r>
            <a:r>
              <a:rPr lang="en-US" sz="2800" b="1" dirty="0" err="1"/>
              <a:t>Ética</a:t>
            </a:r>
            <a:r>
              <a:rPr lang="en-US" sz="2800" b="1" dirty="0"/>
              <a:t> da ACOG</a:t>
            </a:r>
            <a:r>
              <a:rPr lang="en-US" sz="2800" dirty="0"/>
              <a:t>= </a:t>
            </a:r>
            <a:r>
              <a:rPr lang="en-US" sz="2800" dirty="0" err="1" smtClean="0"/>
              <a:t>postura</a:t>
            </a:r>
            <a:r>
              <a:rPr lang="en-US" sz="2800" dirty="0" smtClean="0"/>
              <a:t> </a:t>
            </a:r>
            <a:r>
              <a:rPr lang="en-US" sz="2800" dirty="0" err="1" smtClean="0"/>
              <a:t>imparcial</a:t>
            </a:r>
            <a:r>
              <a:rPr lang="en-US" sz="2800" dirty="0" smtClean="0"/>
              <a:t>, </a:t>
            </a:r>
            <a:r>
              <a:rPr lang="en-US" sz="2800" dirty="0" err="1" smtClean="0"/>
              <a:t>defende</a:t>
            </a:r>
            <a:r>
              <a:rPr lang="en-US" sz="2800" dirty="0" smtClean="0"/>
              <a:t> </a:t>
            </a:r>
            <a:r>
              <a:rPr lang="en-US" sz="2800" dirty="0"/>
              <a:t>o </a:t>
            </a:r>
            <a:r>
              <a:rPr lang="en-US" sz="2800" dirty="0" err="1"/>
              <a:t>princípio</a:t>
            </a:r>
            <a:r>
              <a:rPr lang="en-US" sz="2800" dirty="0"/>
              <a:t> da </a:t>
            </a:r>
            <a:r>
              <a:rPr lang="en-US" sz="2800" dirty="0" err="1"/>
              <a:t>autonomia</a:t>
            </a:r>
            <a:r>
              <a:rPr lang="en-US" sz="2800" dirty="0"/>
              <a:t> </a:t>
            </a:r>
            <a:r>
              <a:rPr lang="en-US" sz="2800" dirty="0" smtClean="0"/>
              <a:t>do </a:t>
            </a:r>
            <a:r>
              <a:rPr lang="en-US" sz="2800" dirty="0" err="1" smtClean="0"/>
              <a:t>paciente</a:t>
            </a:r>
            <a:r>
              <a:rPr lang="en-US" sz="2800" dirty="0" smtClean="0"/>
              <a:t> e </a:t>
            </a:r>
            <a:r>
              <a:rPr lang="en-US" sz="2800" dirty="0" err="1"/>
              <a:t>orienta</a:t>
            </a:r>
            <a:r>
              <a:rPr lang="en-US" sz="2800" dirty="0"/>
              <a:t> </a:t>
            </a:r>
            <a:r>
              <a:rPr lang="en-US" sz="2800" dirty="0" smtClean="0"/>
              <a:t>a </a:t>
            </a:r>
            <a:r>
              <a:rPr lang="en-US" sz="2800" dirty="0" err="1" smtClean="0"/>
              <a:t>realização</a:t>
            </a:r>
            <a:r>
              <a:rPr lang="en-US" sz="2800" dirty="0" smtClean="0"/>
              <a:t> do </a:t>
            </a:r>
            <a:r>
              <a:rPr lang="en-US" sz="2800" dirty="0" err="1"/>
              <a:t>consentimento</a:t>
            </a:r>
            <a:r>
              <a:rPr lang="en-US" sz="2800" dirty="0"/>
              <a:t> </a:t>
            </a:r>
            <a:r>
              <a:rPr lang="en-US" sz="2800" dirty="0" err="1"/>
              <a:t>informado</a:t>
            </a:r>
            <a:r>
              <a:rPr lang="en-US" sz="2800" dirty="0"/>
              <a:t> </a:t>
            </a:r>
            <a:endParaRPr lang="pt-BR" sz="2800" dirty="0"/>
          </a:p>
          <a:p>
            <a:endParaRPr lang="pt-BR" sz="2800" dirty="0"/>
          </a:p>
        </p:txBody>
      </p:sp>
      <p:pic>
        <p:nvPicPr>
          <p:cNvPr id="12595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28080" y="6691039"/>
            <a:ext cx="64389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95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00088" y="5817418"/>
            <a:ext cx="6438900" cy="77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033769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p:txBody>
          <a:bodyPr/>
          <a:lstStyle/>
          <a:p>
            <a:endParaRPr lang="pt-BR" dirty="0"/>
          </a:p>
        </p:txBody>
      </p:sp>
      <p:pic>
        <p:nvPicPr>
          <p:cNvPr id="125235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188" y="36214"/>
            <a:ext cx="8640960" cy="4081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337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36944" y="4071665"/>
            <a:ext cx="5562084" cy="3453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16928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7554" name="Picture 2" descr="01313"/>
          <p:cNvPicPr>
            <a:picLocks noChangeAspect="1" noChangeArrowheads="1"/>
          </p:cNvPicPr>
          <p:nvPr/>
        </p:nvPicPr>
        <p:blipFill>
          <a:blip r:embed="rId2" cstate="print"/>
          <a:srcRect/>
          <a:stretch>
            <a:fillRect/>
          </a:stretch>
        </p:blipFill>
        <p:spPr bwMode="auto">
          <a:xfrm>
            <a:off x="3744582" y="2450435"/>
            <a:ext cx="6781770" cy="4953327"/>
          </a:xfrm>
          <a:prstGeom prst="rect">
            <a:avLst/>
          </a:prstGeom>
          <a:noFill/>
        </p:spPr>
      </p:pic>
      <p:sp>
        <p:nvSpPr>
          <p:cNvPr id="407555" name="Rectangle 3"/>
          <p:cNvSpPr>
            <a:spLocks noGrp="1" noChangeArrowheads="1"/>
          </p:cNvSpPr>
          <p:nvPr>
            <p:ph type="body" idx="1"/>
          </p:nvPr>
        </p:nvSpPr>
        <p:spPr bwMode="auto">
          <a:xfrm>
            <a:off x="826176" y="2683220"/>
            <a:ext cx="5528636" cy="4169196"/>
          </a:xfrm>
          <a:noFill/>
          <a:ln>
            <a:miter lim="800000"/>
            <a:headEnd/>
            <a:tailEnd/>
          </a:ln>
        </p:spPr>
        <p:txBody>
          <a:bodyPr vert="horz" wrap="square" lIns="104306" tIns="52153" rIns="104306" bIns="52153" numCol="1" anchor="t" anchorCtr="0" compatLnSpc="1">
            <a:prstTxWarp prst="textNoShape">
              <a:avLst/>
            </a:prstTxWarp>
          </a:bodyPr>
          <a:lstStyle/>
          <a:p>
            <a:pPr>
              <a:lnSpc>
                <a:spcPct val="90000"/>
              </a:lnSpc>
            </a:pPr>
            <a:r>
              <a:rPr lang="pt-BR" dirty="0">
                <a:solidFill>
                  <a:srgbClr val="FF0000"/>
                </a:solidFill>
              </a:rPr>
              <a:t>Existe um paralelo entre a forma como encaramos e vivemos no mundo natural e a forma como vivenciamos e intervimos no nascimento humano?</a:t>
            </a:r>
          </a:p>
        </p:txBody>
      </p:sp>
      <p:sp>
        <p:nvSpPr>
          <p:cNvPr id="5" name="Retângulo 4"/>
          <p:cNvSpPr/>
          <p:nvPr/>
        </p:nvSpPr>
        <p:spPr>
          <a:xfrm>
            <a:off x="1670854" y="488121"/>
            <a:ext cx="8212349" cy="1767318"/>
          </a:xfrm>
          <a:prstGeom prst="rect">
            <a:avLst/>
          </a:prstGeom>
        </p:spPr>
        <p:txBody>
          <a:bodyPr wrap="square" lIns="104306" tIns="52153" rIns="104306" bIns="52153">
            <a:spAutoFit/>
          </a:bodyPr>
          <a:lstStyle/>
          <a:p>
            <a:pPr algn="ctr"/>
            <a:r>
              <a:rPr lang="en-US" sz="4600" kern="0" dirty="0" smtClean="0">
                <a:solidFill>
                  <a:srgbClr val="333399"/>
                </a:solidFill>
                <a:latin typeface="Tahoma"/>
                <a:ea typeface="+mj-ea"/>
                <a:cs typeface="+mj-cs"/>
              </a:rPr>
              <a:t> </a:t>
            </a:r>
            <a:r>
              <a:rPr lang="en-US" sz="5400" kern="0" dirty="0" err="1" smtClean="0">
                <a:solidFill>
                  <a:srgbClr val="333399">
                    <a:lumMod val="60000"/>
                    <a:lumOff val="40000"/>
                  </a:srgbClr>
                </a:solidFill>
                <a:latin typeface="Tahoma"/>
                <a:ea typeface="+mj-ea"/>
                <a:cs typeface="+mj-cs"/>
              </a:rPr>
              <a:t>Ideologia</a:t>
            </a:r>
            <a:r>
              <a:rPr lang="en-US" sz="5400" kern="0" dirty="0" smtClean="0">
                <a:solidFill>
                  <a:srgbClr val="333399">
                    <a:lumMod val="60000"/>
                    <a:lumOff val="40000"/>
                  </a:srgbClr>
                </a:solidFill>
                <a:latin typeface="Tahoma"/>
                <a:ea typeface="+mj-ea"/>
                <a:cs typeface="+mj-cs"/>
              </a:rPr>
              <a:t> do </a:t>
            </a:r>
            <a:r>
              <a:rPr lang="en-US" sz="5400" kern="0" dirty="0" err="1" smtClean="0">
                <a:solidFill>
                  <a:srgbClr val="333399">
                    <a:lumMod val="60000"/>
                    <a:lumOff val="40000"/>
                  </a:srgbClr>
                </a:solidFill>
                <a:latin typeface="Tahoma"/>
                <a:ea typeface="+mj-ea"/>
                <a:cs typeface="+mj-cs"/>
              </a:rPr>
              <a:t>Homem</a:t>
            </a:r>
            <a:r>
              <a:rPr lang="en-US" sz="5400" kern="0" dirty="0" smtClean="0">
                <a:solidFill>
                  <a:srgbClr val="333399">
                    <a:lumMod val="60000"/>
                    <a:lumOff val="40000"/>
                  </a:srgbClr>
                </a:solidFill>
                <a:latin typeface="Tahoma"/>
                <a:ea typeface="+mj-ea"/>
                <a:cs typeface="+mj-cs"/>
              </a:rPr>
              <a:t/>
            </a:r>
            <a:br>
              <a:rPr lang="en-US" sz="5400" kern="0" dirty="0" smtClean="0">
                <a:solidFill>
                  <a:srgbClr val="333399">
                    <a:lumMod val="60000"/>
                    <a:lumOff val="40000"/>
                  </a:srgbClr>
                </a:solidFill>
                <a:latin typeface="Tahoma"/>
                <a:ea typeface="+mj-ea"/>
                <a:cs typeface="+mj-cs"/>
              </a:rPr>
            </a:br>
            <a:r>
              <a:rPr lang="en-US" sz="5400" kern="0" dirty="0" smtClean="0">
                <a:solidFill>
                  <a:srgbClr val="333399">
                    <a:lumMod val="60000"/>
                    <a:lumOff val="40000"/>
                  </a:srgbClr>
                </a:solidFill>
                <a:latin typeface="Tahoma"/>
                <a:ea typeface="+mj-ea"/>
                <a:cs typeface="+mj-cs"/>
              </a:rPr>
              <a:t>     </a:t>
            </a:r>
            <a:r>
              <a:rPr lang="en-US" sz="5400" kern="0" dirty="0" err="1" smtClean="0">
                <a:solidFill>
                  <a:srgbClr val="FF0000"/>
                </a:solidFill>
                <a:latin typeface="Tahoma"/>
                <a:ea typeface="+mj-ea"/>
                <a:cs typeface="+mj-cs"/>
              </a:rPr>
              <a:t>Século</a:t>
            </a:r>
            <a:r>
              <a:rPr lang="en-US" sz="5400" kern="0" dirty="0" smtClean="0">
                <a:solidFill>
                  <a:srgbClr val="FF0000"/>
                </a:solidFill>
                <a:latin typeface="Tahoma"/>
                <a:ea typeface="+mj-ea"/>
                <a:cs typeface="+mj-cs"/>
              </a:rPr>
              <a:t> XX</a:t>
            </a:r>
            <a:endParaRPr lang="pt-BR" sz="5400" dirty="0"/>
          </a:p>
        </p:txBody>
      </p:sp>
    </p:spTree>
    <p:extLst>
      <p:ext uri="{BB962C8B-B14F-4D97-AF65-F5344CB8AC3E}">
        <p14:creationId xmlns:p14="http://schemas.microsoft.com/office/powerpoint/2010/main" val="2693958889"/>
      </p:ext>
    </p:extLst>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42" name="Rectangle 2"/>
          <p:cNvSpPr>
            <a:spLocks noGrp="1" noChangeArrowheads="1"/>
          </p:cNvSpPr>
          <p:nvPr>
            <p:ph type="title"/>
          </p:nvPr>
        </p:nvSpPr>
        <p:spPr bwMode="auto">
          <a:xfrm>
            <a:off x="482679" y="-35793"/>
            <a:ext cx="9112493" cy="1612019"/>
          </a:xfrm>
          <a:noFill/>
          <a:ln>
            <a:miter lim="800000"/>
            <a:headEnd/>
            <a:tailEnd/>
          </a:ln>
        </p:spPr>
        <p:txBody>
          <a:bodyPr vert="horz" wrap="square" lIns="104306" tIns="52153" rIns="104306" bIns="52153" numCol="1" anchor="t" anchorCtr="0" compatLnSpc="1">
            <a:prstTxWarp prst="textNoShape">
              <a:avLst/>
            </a:prstTxWarp>
          </a:bodyPr>
          <a:lstStyle/>
          <a:p>
            <a:r>
              <a:rPr lang="en-US" sz="4100" dirty="0" err="1" smtClean="0"/>
              <a:t>Ideologia</a:t>
            </a:r>
            <a:r>
              <a:rPr lang="en-US" sz="4100" dirty="0" smtClean="0"/>
              <a:t> do </a:t>
            </a:r>
            <a:r>
              <a:rPr lang="en-US" sz="4100" dirty="0" err="1" smtClean="0"/>
              <a:t>Homem</a:t>
            </a:r>
            <a:r>
              <a:rPr lang="en-US" sz="4100" dirty="0" smtClean="0"/>
              <a:t/>
            </a:r>
            <a:br>
              <a:rPr lang="en-US" sz="4100" dirty="0" smtClean="0"/>
            </a:br>
            <a:r>
              <a:rPr lang="en-US" sz="4100" dirty="0" err="1" smtClean="0">
                <a:solidFill>
                  <a:srgbClr val="FF0000"/>
                </a:solidFill>
              </a:rPr>
              <a:t>Século</a:t>
            </a:r>
            <a:r>
              <a:rPr lang="en-US" sz="4100" dirty="0" smtClean="0">
                <a:solidFill>
                  <a:srgbClr val="FF0000"/>
                </a:solidFill>
              </a:rPr>
              <a:t> XX</a:t>
            </a:r>
            <a:r>
              <a:rPr lang="en-US" sz="4100" dirty="0" smtClean="0"/>
              <a:t> </a:t>
            </a:r>
            <a:endParaRPr lang="pt-BR" sz="4100" dirty="0"/>
          </a:p>
        </p:txBody>
      </p:sp>
      <p:sp>
        <p:nvSpPr>
          <p:cNvPr id="983043" name="Rectangle 3"/>
          <p:cNvSpPr>
            <a:spLocks noGrp="1" noChangeArrowheads="1"/>
          </p:cNvSpPr>
          <p:nvPr>
            <p:ph type="body" sz="half" idx="1"/>
          </p:nvPr>
        </p:nvSpPr>
        <p:spPr bwMode="auto">
          <a:xfrm>
            <a:off x="131812" y="1648776"/>
            <a:ext cx="5257588" cy="4990084"/>
          </a:xfrm>
          <a:solidFill>
            <a:srgbClr val="003300"/>
          </a:solidFill>
          <a:ln>
            <a:miter lim="800000"/>
            <a:headEnd/>
            <a:tailEnd/>
          </a:ln>
        </p:spPr>
        <p:txBody>
          <a:bodyPr vert="horz" wrap="square" lIns="104306" tIns="52153" rIns="104306" bIns="52153" numCol="1" anchor="t" anchorCtr="0" compatLnSpc="1">
            <a:prstTxWarp prst="textNoShape">
              <a:avLst/>
            </a:prstTxWarp>
          </a:bodyPr>
          <a:lstStyle/>
          <a:p>
            <a:pPr>
              <a:lnSpc>
                <a:spcPct val="90000"/>
              </a:lnSpc>
            </a:pPr>
            <a:r>
              <a:rPr lang="pt-BR" sz="2700" dirty="0" smtClean="0">
                <a:solidFill>
                  <a:srgbClr val="FFFF00"/>
                </a:solidFill>
              </a:rPr>
              <a:t>AGROINDÚSTRIA</a:t>
            </a:r>
            <a:endParaRPr lang="pt-BR" sz="2700" dirty="0">
              <a:solidFill>
                <a:srgbClr val="FFFF00"/>
              </a:solidFill>
            </a:endParaRPr>
          </a:p>
          <a:p>
            <a:pPr lvl="1">
              <a:lnSpc>
                <a:spcPct val="90000"/>
              </a:lnSpc>
            </a:pPr>
            <a:r>
              <a:rPr lang="pt-BR" sz="2300" dirty="0" smtClean="0">
                <a:solidFill>
                  <a:srgbClr val="FFFF00"/>
                </a:solidFill>
              </a:rPr>
              <a:t>DESMATAMENTO DE GRANDES ÁREAS</a:t>
            </a:r>
          </a:p>
          <a:p>
            <a:pPr lvl="1">
              <a:lnSpc>
                <a:spcPct val="90000"/>
              </a:lnSpc>
            </a:pPr>
            <a:r>
              <a:rPr lang="en-US" sz="2300" dirty="0" smtClean="0">
                <a:solidFill>
                  <a:srgbClr val="FFFF00"/>
                </a:solidFill>
              </a:rPr>
              <a:t> SUBSTITUICÃO DO HOMEM PELA MÁQUINA</a:t>
            </a:r>
          </a:p>
          <a:p>
            <a:pPr lvl="1">
              <a:lnSpc>
                <a:spcPct val="90000"/>
              </a:lnSpc>
            </a:pPr>
            <a:r>
              <a:rPr lang="en-US" sz="2300" dirty="0" smtClean="0">
                <a:solidFill>
                  <a:srgbClr val="FFFF00"/>
                </a:solidFill>
              </a:rPr>
              <a:t>DESEQUILÍBRIO DO ECOSSISTEMA</a:t>
            </a:r>
          </a:p>
          <a:p>
            <a:pPr lvl="1">
              <a:lnSpc>
                <a:spcPct val="90000"/>
              </a:lnSpc>
            </a:pPr>
            <a:r>
              <a:rPr lang="en-US" sz="2300" dirty="0" smtClean="0">
                <a:solidFill>
                  <a:srgbClr val="FFFF00"/>
                </a:solidFill>
              </a:rPr>
              <a:t>USO ABUSIVO DE PESTICIDAS</a:t>
            </a:r>
          </a:p>
          <a:p>
            <a:pPr lvl="1">
              <a:lnSpc>
                <a:spcPct val="90000"/>
              </a:lnSpc>
            </a:pPr>
            <a:r>
              <a:rPr lang="en-US" sz="2300" dirty="0" smtClean="0">
                <a:solidFill>
                  <a:srgbClr val="FFFF00"/>
                </a:solidFill>
              </a:rPr>
              <a:t>VALORIZAÇÃO DO LUCRO E PRODUTIVIDADE </a:t>
            </a:r>
          </a:p>
          <a:p>
            <a:pPr lvl="1">
              <a:lnSpc>
                <a:spcPct val="90000"/>
              </a:lnSpc>
            </a:pPr>
            <a:r>
              <a:rPr lang="en-US" sz="2300" dirty="0" smtClean="0">
                <a:solidFill>
                  <a:srgbClr val="FFFF00"/>
                </a:solidFill>
              </a:rPr>
              <a:t>DIMINUIÇÃO DA VIDA ÚTIL DA TERRA- DESERTIFICAÇÃO</a:t>
            </a:r>
            <a:endParaRPr lang="pt-BR" sz="2300" dirty="0">
              <a:solidFill>
                <a:srgbClr val="FFFF00"/>
              </a:solidFill>
            </a:endParaRPr>
          </a:p>
          <a:p>
            <a:pPr>
              <a:lnSpc>
                <a:spcPct val="90000"/>
              </a:lnSpc>
            </a:pPr>
            <a:endParaRPr lang="pt-BR" sz="2300" dirty="0">
              <a:solidFill>
                <a:srgbClr val="FFFF00"/>
              </a:solidFill>
            </a:endParaRPr>
          </a:p>
        </p:txBody>
      </p:sp>
      <p:sp>
        <p:nvSpPr>
          <p:cNvPr id="983044" name="Rectangle 4"/>
          <p:cNvSpPr>
            <a:spLocks noChangeArrowheads="1"/>
          </p:cNvSpPr>
          <p:nvPr/>
        </p:nvSpPr>
        <p:spPr bwMode="auto">
          <a:xfrm>
            <a:off x="5430243" y="1636524"/>
            <a:ext cx="5177759" cy="4792762"/>
          </a:xfrm>
          <a:prstGeom prst="rect">
            <a:avLst/>
          </a:prstGeom>
          <a:solidFill>
            <a:srgbClr val="333399"/>
          </a:solidFill>
          <a:ln w="9525">
            <a:noFill/>
            <a:miter lim="800000"/>
            <a:headEnd/>
            <a:tailEnd/>
          </a:ln>
          <a:effectLst/>
        </p:spPr>
        <p:txBody>
          <a:bodyPr wrap="square" lIns="104306" tIns="52153" rIns="104306" bIns="52153">
            <a:spAutoFit/>
          </a:bodyPr>
          <a:lstStyle/>
          <a:p>
            <a:pPr algn="l" eaLnBrk="1" hangingPunct="1">
              <a:spcBef>
                <a:spcPct val="20000"/>
              </a:spcBef>
              <a:buClr>
                <a:schemeClr val="bg2"/>
              </a:buClr>
              <a:buSzPct val="75000"/>
            </a:pPr>
            <a:r>
              <a:rPr lang="pt-BR" sz="2700" dirty="0" smtClean="0">
                <a:solidFill>
                  <a:schemeClr val="accent3"/>
                </a:solidFill>
                <a:ea typeface="Tahoma" pitchFamily="34" charset="0"/>
                <a:cs typeface="Tahoma" pitchFamily="34" charset="0"/>
              </a:rPr>
              <a:t> NASCIMENTO HUMANO</a:t>
            </a:r>
            <a:endParaRPr lang="pt-BR" sz="2700" dirty="0">
              <a:solidFill>
                <a:schemeClr val="accent3"/>
              </a:solidFill>
              <a:ea typeface="Tahoma" pitchFamily="34" charset="0"/>
              <a:cs typeface="Tahoma" pitchFamily="34" charset="0"/>
            </a:endParaRPr>
          </a:p>
          <a:p>
            <a:pPr lvl="1" algn="l" eaLnBrk="1" hangingPunct="1">
              <a:spcBef>
                <a:spcPct val="20000"/>
              </a:spcBef>
              <a:buClr>
                <a:srgbClr val="FF0000"/>
              </a:buClr>
              <a:buSzPct val="75000"/>
              <a:buFont typeface="Wingdings" pitchFamily="2" charset="2"/>
              <a:buChar char="§"/>
            </a:pPr>
            <a:r>
              <a:rPr lang="pt-BR" sz="2300" dirty="0" smtClean="0">
                <a:solidFill>
                  <a:schemeClr val="accent3"/>
                </a:solidFill>
                <a:latin typeface="Verdana" pitchFamily="34" charset="0"/>
              </a:rPr>
              <a:t> HOSPITALIZAÇÃO</a:t>
            </a:r>
          </a:p>
          <a:p>
            <a:pPr lvl="1" algn="l" eaLnBrk="1" hangingPunct="1">
              <a:spcBef>
                <a:spcPct val="20000"/>
              </a:spcBef>
              <a:buClr>
                <a:srgbClr val="FF0000"/>
              </a:buClr>
              <a:buSzPct val="75000"/>
              <a:buFont typeface="Wingdings" pitchFamily="2" charset="2"/>
              <a:buChar char="§"/>
            </a:pPr>
            <a:r>
              <a:rPr lang="en-US" sz="2300" dirty="0" smtClean="0">
                <a:solidFill>
                  <a:schemeClr val="accent3"/>
                </a:solidFill>
                <a:latin typeface="Verdana" pitchFamily="34" charset="0"/>
              </a:rPr>
              <a:t> SUBSTITUIÇÃO DA PARTEIRA PELO CIRURGIÃO</a:t>
            </a:r>
          </a:p>
          <a:p>
            <a:pPr lvl="1" algn="l" eaLnBrk="1" hangingPunct="1">
              <a:spcBef>
                <a:spcPct val="20000"/>
              </a:spcBef>
              <a:buClr>
                <a:srgbClr val="FF0000"/>
              </a:buClr>
              <a:buSzPct val="75000"/>
              <a:buFont typeface="Wingdings" pitchFamily="2" charset="2"/>
              <a:buChar char="§"/>
            </a:pPr>
            <a:r>
              <a:rPr lang="en-US" sz="2300" dirty="0" smtClean="0">
                <a:solidFill>
                  <a:schemeClr val="accent3"/>
                </a:solidFill>
                <a:latin typeface="Verdana" pitchFamily="34" charset="0"/>
              </a:rPr>
              <a:t> VISÃO GRAVIDEZ-DOENÇA</a:t>
            </a:r>
          </a:p>
          <a:p>
            <a:pPr lvl="1" algn="l" eaLnBrk="1" hangingPunct="1">
              <a:spcBef>
                <a:spcPct val="20000"/>
              </a:spcBef>
              <a:buClr>
                <a:srgbClr val="FF0000"/>
              </a:buClr>
              <a:buSzPct val="75000"/>
              <a:buFont typeface="Wingdings" pitchFamily="2" charset="2"/>
              <a:buChar char="§"/>
            </a:pPr>
            <a:r>
              <a:rPr lang="en-US" sz="2300" dirty="0" smtClean="0">
                <a:solidFill>
                  <a:schemeClr val="accent3"/>
                </a:solidFill>
                <a:latin typeface="Verdana" pitchFamily="34" charset="0"/>
              </a:rPr>
              <a:t>USO ABUSIVO DE INTERVENÇÕES MÉDICAS</a:t>
            </a:r>
          </a:p>
          <a:p>
            <a:pPr lvl="1" algn="l" eaLnBrk="1" hangingPunct="1">
              <a:spcBef>
                <a:spcPct val="20000"/>
              </a:spcBef>
              <a:buClr>
                <a:srgbClr val="FF0000"/>
              </a:buClr>
              <a:buSzPct val="75000"/>
              <a:buFont typeface="Wingdings" pitchFamily="2" charset="2"/>
              <a:buChar char="§"/>
            </a:pPr>
            <a:r>
              <a:rPr lang="en-US" sz="2300" dirty="0" smtClean="0">
                <a:solidFill>
                  <a:schemeClr val="accent3"/>
                </a:solidFill>
                <a:latin typeface="Verdana" pitchFamily="34" charset="0"/>
              </a:rPr>
              <a:t> VALORIZAÇÃO DO LUCRO E PRODUTIVIDADE </a:t>
            </a:r>
          </a:p>
          <a:p>
            <a:pPr lvl="1" algn="l" eaLnBrk="1" hangingPunct="1">
              <a:spcBef>
                <a:spcPct val="20000"/>
              </a:spcBef>
              <a:buClr>
                <a:srgbClr val="FF0000"/>
              </a:buClr>
              <a:buSzPct val="75000"/>
              <a:buFont typeface="Wingdings" pitchFamily="2" charset="2"/>
              <a:buChar char="§"/>
            </a:pPr>
            <a:r>
              <a:rPr lang="en-US" sz="2300" dirty="0" smtClean="0">
                <a:solidFill>
                  <a:schemeClr val="accent3"/>
                </a:solidFill>
                <a:latin typeface="Verdana" pitchFamily="34" charset="0"/>
              </a:rPr>
              <a:t>DESRESPEITO À FISIOLOGIA DO PARTO</a:t>
            </a:r>
            <a:endParaRPr lang="pt-BR" sz="2300" dirty="0">
              <a:solidFill>
                <a:schemeClr val="accent3"/>
              </a:solidFill>
              <a:latin typeface="Verdana" pitchFamily="34" charset="0"/>
            </a:endParaRPr>
          </a:p>
          <a:p>
            <a:pPr>
              <a:buClr>
                <a:schemeClr val="accent3"/>
              </a:buClr>
            </a:pPr>
            <a:endParaRPr lang="en-US" sz="2300" dirty="0">
              <a:solidFill>
                <a:schemeClr val="accent3"/>
              </a:solidFill>
              <a:effectLst>
                <a:outerShdw blurRad="38100" dist="38100" dir="2700000" algn="tl">
                  <a:srgbClr val="000000"/>
                </a:outerShdw>
              </a:effectLst>
            </a:endParaRPr>
          </a:p>
        </p:txBody>
      </p:sp>
      <p:pic>
        <p:nvPicPr>
          <p:cNvPr id="983045" name="Picture 5" descr="balanca10"/>
          <p:cNvPicPr>
            <a:picLocks noGrp="1" noChangeAspect="1" noChangeArrowheads="1"/>
          </p:cNvPicPr>
          <p:nvPr>
            <p:ph sz="half" idx="2"/>
          </p:nvPr>
        </p:nvPicPr>
        <p:blipFill>
          <a:blip r:embed="rId2" cstate="print"/>
          <a:srcRect/>
          <a:stretch>
            <a:fillRect/>
          </a:stretch>
        </p:blipFill>
        <p:spPr bwMode="auto">
          <a:xfrm>
            <a:off x="0" y="6232792"/>
            <a:ext cx="10693400" cy="1319720"/>
          </a:xfrm>
          <a:noFill/>
          <a:ln>
            <a:miter lim="800000"/>
            <a:headEnd/>
            <a:tailEnd/>
          </a:ln>
        </p:spPr>
      </p:pic>
      <p:sp>
        <p:nvSpPr>
          <p:cNvPr id="6" name="CaixaDeTexto 5"/>
          <p:cNvSpPr txBox="1"/>
          <p:nvPr/>
        </p:nvSpPr>
        <p:spPr>
          <a:xfrm>
            <a:off x="5153957" y="1181429"/>
            <a:ext cx="5192718" cy="428490"/>
          </a:xfrm>
          <a:prstGeom prst="rect">
            <a:avLst/>
          </a:prstGeom>
          <a:noFill/>
        </p:spPr>
        <p:txBody>
          <a:bodyPr wrap="none" lIns="104306" tIns="52153" rIns="104306" bIns="52153" rtlCol="0">
            <a:spAutoFit/>
          </a:bodyPr>
          <a:lstStyle/>
          <a:p>
            <a:r>
              <a:rPr lang="en-US" dirty="0" smtClean="0"/>
              <a:t>The Farmer and the Midwife </a:t>
            </a:r>
            <a:r>
              <a:rPr lang="en-US" dirty="0" smtClean="0">
                <a:solidFill>
                  <a:srgbClr val="FF0000"/>
                </a:solidFill>
              </a:rPr>
              <a:t>Michel </a:t>
            </a:r>
            <a:r>
              <a:rPr lang="en-US" dirty="0" err="1" smtClean="0">
                <a:solidFill>
                  <a:srgbClr val="FF0000"/>
                </a:solidFill>
              </a:rPr>
              <a:t>Odent</a:t>
            </a:r>
            <a:endParaRPr lang="pt-BR" dirty="0">
              <a:solidFill>
                <a:srgbClr val="FF0000"/>
              </a:solidFill>
            </a:endParaRPr>
          </a:p>
        </p:txBody>
      </p:sp>
    </p:spTree>
    <p:extLst>
      <p:ext uri="{BB962C8B-B14F-4D97-AF65-F5344CB8AC3E}">
        <p14:creationId xmlns:p14="http://schemas.microsoft.com/office/powerpoint/2010/main" val="642579795"/>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42" name="Rectangle 2"/>
          <p:cNvSpPr>
            <a:spLocks noGrp="1" noChangeArrowheads="1"/>
          </p:cNvSpPr>
          <p:nvPr>
            <p:ph type="title"/>
          </p:nvPr>
        </p:nvSpPr>
        <p:spPr bwMode="auto">
          <a:xfrm>
            <a:off x="917544" y="180232"/>
            <a:ext cx="9273210" cy="1260211"/>
          </a:xfrm>
          <a:noFill/>
          <a:ln>
            <a:miter lim="800000"/>
            <a:headEnd/>
            <a:tailEnd/>
          </a:ln>
        </p:spPr>
        <p:txBody>
          <a:bodyPr vert="horz" wrap="square" lIns="104287" tIns="52144" rIns="104287" bIns="52144" numCol="1" anchor="t" anchorCtr="0" compatLnSpc="1">
            <a:prstTxWarp prst="textNoShape">
              <a:avLst/>
            </a:prstTxWarp>
          </a:bodyPr>
          <a:lstStyle/>
          <a:p>
            <a:r>
              <a:rPr lang="pt-BR" sz="4600" dirty="0" smtClean="0">
                <a:solidFill>
                  <a:schemeClr val="tx1"/>
                </a:solidFill>
              </a:rPr>
              <a:t>Parto e Sociedade</a:t>
            </a:r>
            <a:endParaRPr lang="pt-BR" sz="3700" dirty="0">
              <a:solidFill>
                <a:schemeClr val="tx1"/>
              </a:solidFill>
            </a:endParaRPr>
          </a:p>
        </p:txBody>
      </p:sp>
      <p:sp>
        <p:nvSpPr>
          <p:cNvPr id="829443" name="Rectangle 3"/>
          <p:cNvSpPr>
            <a:spLocks noGrp="1" noChangeArrowheads="1"/>
          </p:cNvSpPr>
          <p:nvPr>
            <p:ph type="body" sz="half" idx="1"/>
          </p:nvPr>
        </p:nvSpPr>
        <p:spPr bwMode="auto">
          <a:xfrm>
            <a:off x="209785" y="1044328"/>
            <a:ext cx="9982396" cy="4990084"/>
          </a:xfrm>
          <a:noFill/>
          <a:ln>
            <a:miter lim="800000"/>
            <a:headEnd/>
            <a:tailEnd/>
          </a:ln>
        </p:spPr>
        <p:txBody>
          <a:bodyPr vert="horz" wrap="square" lIns="104287" tIns="52144" rIns="104287" bIns="52144" numCol="1" anchor="t" anchorCtr="0" compatLnSpc="1">
            <a:prstTxWarp prst="textNoShape">
              <a:avLst/>
            </a:prstTxWarp>
          </a:bodyPr>
          <a:lstStyle/>
          <a:p>
            <a:pPr>
              <a:lnSpc>
                <a:spcPct val="90000"/>
              </a:lnSpc>
            </a:pPr>
            <a:r>
              <a:rPr lang="en-US" sz="3200" dirty="0" err="1" smtClean="0">
                <a:latin typeface="Arial" pitchFamily="34" charset="0"/>
              </a:rPr>
              <a:t>Sociedades</a:t>
            </a:r>
            <a:r>
              <a:rPr lang="en-US" sz="3200" dirty="0" smtClean="0">
                <a:latin typeface="Arial" pitchFamily="34" charset="0"/>
              </a:rPr>
              <a:t> (</a:t>
            </a:r>
            <a:r>
              <a:rPr lang="en-US" sz="3200" dirty="0" err="1" smtClean="0">
                <a:latin typeface="Arial" pitchFamily="34" charset="0"/>
              </a:rPr>
              <a:t>grupos</a:t>
            </a:r>
            <a:r>
              <a:rPr lang="en-US" sz="3200" dirty="0" smtClean="0">
                <a:latin typeface="Arial" pitchFamily="34" charset="0"/>
              </a:rPr>
              <a:t> </a:t>
            </a:r>
            <a:r>
              <a:rPr lang="en-US" sz="3200" dirty="0" err="1" smtClean="0">
                <a:latin typeface="Arial" pitchFamily="34" charset="0"/>
              </a:rPr>
              <a:t>étnicos</a:t>
            </a:r>
            <a:r>
              <a:rPr lang="en-US" sz="3200" dirty="0" smtClean="0">
                <a:latin typeface="Arial" pitchFamily="34" charset="0"/>
              </a:rPr>
              <a:t>) com </a:t>
            </a:r>
            <a:r>
              <a:rPr lang="en-US" sz="3200" dirty="0" err="1" smtClean="0">
                <a:latin typeface="Arial" pitchFamily="34" charset="0"/>
              </a:rPr>
              <a:t>maior</a:t>
            </a:r>
            <a:r>
              <a:rPr lang="en-US" sz="3200" dirty="0" smtClean="0">
                <a:latin typeface="Arial" pitchFamily="34" charset="0"/>
              </a:rPr>
              <a:t> </a:t>
            </a:r>
            <a:r>
              <a:rPr lang="en-US" sz="3200" dirty="0" err="1" smtClean="0">
                <a:latin typeface="Arial" pitchFamily="34" charset="0"/>
              </a:rPr>
              <a:t>integração</a:t>
            </a:r>
            <a:r>
              <a:rPr lang="en-US" sz="3200" dirty="0" smtClean="0">
                <a:latin typeface="Arial" pitchFamily="34" charset="0"/>
              </a:rPr>
              <a:t> familiar </a:t>
            </a:r>
            <a:r>
              <a:rPr lang="en-US" sz="3200" dirty="0" err="1" smtClean="0">
                <a:latin typeface="Arial" pitchFamily="34" charset="0"/>
              </a:rPr>
              <a:t>celebram</a:t>
            </a:r>
            <a:r>
              <a:rPr lang="en-US" sz="3200" dirty="0" smtClean="0">
                <a:latin typeface="Arial" pitchFamily="34" charset="0"/>
              </a:rPr>
              <a:t> e </a:t>
            </a:r>
            <a:r>
              <a:rPr lang="en-US" sz="3200" dirty="0" err="1" smtClean="0">
                <a:latin typeface="Arial" pitchFamily="34" charset="0"/>
              </a:rPr>
              <a:t>valorizam</a:t>
            </a:r>
            <a:r>
              <a:rPr lang="en-US" sz="3200" dirty="0" smtClean="0">
                <a:latin typeface="Arial" pitchFamily="34" charset="0"/>
              </a:rPr>
              <a:t> </a:t>
            </a:r>
            <a:r>
              <a:rPr lang="en-US" sz="3200" dirty="0" err="1" smtClean="0">
                <a:latin typeface="Arial" pitchFamily="34" charset="0"/>
              </a:rPr>
              <a:t>mais</a:t>
            </a:r>
            <a:r>
              <a:rPr lang="en-US" sz="3200" dirty="0" smtClean="0">
                <a:latin typeface="Arial" pitchFamily="34" charset="0"/>
              </a:rPr>
              <a:t> </a:t>
            </a:r>
            <a:r>
              <a:rPr lang="en-US" sz="3200" dirty="0" err="1" smtClean="0">
                <a:latin typeface="Arial" pitchFamily="34" charset="0"/>
              </a:rPr>
              <a:t>os</a:t>
            </a:r>
            <a:r>
              <a:rPr lang="en-US" sz="3200" dirty="0" smtClean="0">
                <a:latin typeface="Arial" pitchFamily="34" charset="0"/>
              </a:rPr>
              <a:t> </a:t>
            </a:r>
            <a:r>
              <a:rPr lang="en-US" sz="3200" dirty="0" err="1" smtClean="0">
                <a:latin typeface="Arial" pitchFamily="34" charset="0"/>
              </a:rPr>
              <a:t>fenômenos</a:t>
            </a:r>
            <a:r>
              <a:rPr lang="en-US" sz="3200" dirty="0" smtClean="0">
                <a:latin typeface="Arial" pitchFamily="34" charset="0"/>
              </a:rPr>
              <a:t> de </a:t>
            </a:r>
            <a:r>
              <a:rPr lang="en-US" sz="3200" dirty="0" err="1" smtClean="0">
                <a:latin typeface="Arial" pitchFamily="34" charset="0"/>
              </a:rPr>
              <a:t>passagem</a:t>
            </a:r>
            <a:r>
              <a:rPr lang="en-US" sz="3200" dirty="0" smtClean="0">
                <a:latin typeface="Arial" pitchFamily="34" charset="0"/>
              </a:rPr>
              <a:t> (</a:t>
            </a:r>
            <a:r>
              <a:rPr lang="en-US" sz="3200" dirty="0" err="1" smtClean="0">
                <a:latin typeface="Arial" pitchFamily="34" charset="0"/>
              </a:rPr>
              <a:t>nascimento</a:t>
            </a:r>
            <a:r>
              <a:rPr lang="en-US" sz="3200" dirty="0" smtClean="0">
                <a:latin typeface="Arial" pitchFamily="34" charset="0"/>
              </a:rPr>
              <a:t>/ </a:t>
            </a:r>
            <a:r>
              <a:rPr lang="en-US" sz="3200" dirty="0" err="1" smtClean="0">
                <a:latin typeface="Arial" pitchFamily="34" charset="0"/>
              </a:rPr>
              <a:t>morte</a:t>
            </a:r>
            <a:r>
              <a:rPr lang="en-US" sz="3200" dirty="0" smtClean="0">
                <a:latin typeface="Arial" pitchFamily="34" charset="0"/>
              </a:rPr>
              <a:t>)</a:t>
            </a:r>
          </a:p>
          <a:p>
            <a:pPr>
              <a:lnSpc>
                <a:spcPct val="90000"/>
              </a:lnSpc>
            </a:pPr>
            <a:r>
              <a:rPr lang="en-US" sz="3200" dirty="0" err="1" smtClean="0">
                <a:latin typeface="Arial" pitchFamily="34" charset="0"/>
              </a:rPr>
              <a:t>Maiores</a:t>
            </a:r>
            <a:r>
              <a:rPr lang="en-US" sz="3200" dirty="0" smtClean="0">
                <a:latin typeface="Arial" pitchFamily="34" charset="0"/>
              </a:rPr>
              <a:t> </a:t>
            </a:r>
            <a:r>
              <a:rPr lang="en-US" sz="3200" dirty="0" err="1" smtClean="0">
                <a:latin typeface="Arial" pitchFamily="34" charset="0"/>
              </a:rPr>
              <a:t>taxas</a:t>
            </a:r>
            <a:r>
              <a:rPr lang="en-US" sz="3200" dirty="0" smtClean="0">
                <a:latin typeface="Arial" pitchFamily="34" charset="0"/>
              </a:rPr>
              <a:t> de </a:t>
            </a:r>
            <a:r>
              <a:rPr lang="en-US" sz="3200" dirty="0" err="1" smtClean="0">
                <a:latin typeface="Arial" pitchFamily="34" charset="0"/>
              </a:rPr>
              <a:t>parto</a:t>
            </a:r>
            <a:r>
              <a:rPr lang="en-US" sz="3200" dirty="0" smtClean="0">
                <a:latin typeface="Arial" pitchFamily="34" charset="0"/>
              </a:rPr>
              <a:t> natural, </a:t>
            </a:r>
            <a:r>
              <a:rPr lang="en-US" sz="3200" dirty="0" err="1" smtClean="0">
                <a:latin typeface="Arial" pitchFamily="34" charset="0"/>
              </a:rPr>
              <a:t>maior</a:t>
            </a:r>
            <a:r>
              <a:rPr lang="en-US" sz="3200" dirty="0" smtClean="0">
                <a:latin typeface="Arial" pitchFamily="34" charset="0"/>
              </a:rPr>
              <a:t> </a:t>
            </a:r>
            <a:r>
              <a:rPr lang="en-US" sz="3200" dirty="0" err="1" smtClean="0">
                <a:latin typeface="Arial" pitchFamily="34" charset="0"/>
              </a:rPr>
              <a:t>respeito</a:t>
            </a:r>
            <a:r>
              <a:rPr lang="en-US" sz="3200" dirty="0" smtClean="0">
                <a:latin typeface="Arial" pitchFamily="34" charset="0"/>
              </a:rPr>
              <a:t> e </a:t>
            </a:r>
            <a:r>
              <a:rPr lang="en-US" sz="3200" dirty="0" err="1" smtClean="0">
                <a:latin typeface="Arial" pitchFamily="34" charset="0"/>
              </a:rPr>
              <a:t>amor</a:t>
            </a:r>
            <a:r>
              <a:rPr lang="en-US" sz="3200" dirty="0" smtClean="0">
                <a:latin typeface="Arial" pitchFamily="34" charset="0"/>
              </a:rPr>
              <a:t> a Terra </a:t>
            </a:r>
            <a:r>
              <a:rPr lang="en-US" sz="3200" dirty="0" err="1" smtClean="0">
                <a:latin typeface="Arial" pitchFamily="34" charset="0"/>
              </a:rPr>
              <a:t>Sagrada</a:t>
            </a:r>
            <a:endParaRPr lang="en-US" sz="3200" dirty="0" smtClean="0">
              <a:latin typeface="Arial" pitchFamily="34" charset="0"/>
            </a:endParaRPr>
          </a:p>
          <a:p>
            <a:pPr lvl="1">
              <a:lnSpc>
                <a:spcPct val="90000"/>
              </a:lnSpc>
            </a:pPr>
            <a:endParaRPr lang="en-US" sz="2700" dirty="0" smtClean="0">
              <a:latin typeface="Arial" pitchFamily="34" charset="0"/>
            </a:endParaRPr>
          </a:p>
          <a:p>
            <a:pPr lvl="1">
              <a:lnSpc>
                <a:spcPct val="90000"/>
              </a:lnSpc>
              <a:buNone/>
            </a:pPr>
            <a:endParaRPr lang="en-US" sz="2700" dirty="0" smtClean="0">
              <a:latin typeface="Arial" pitchFamily="34" charset="0"/>
            </a:endParaRPr>
          </a:p>
          <a:p>
            <a:pPr lvl="8">
              <a:lnSpc>
                <a:spcPct val="90000"/>
              </a:lnSpc>
            </a:pPr>
            <a:endParaRPr lang="pt-BR" sz="3200" dirty="0" smtClean="0">
              <a:latin typeface="Arial" pitchFamily="34" charset="0"/>
            </a:endParaRPr>
          </a:p>
        </p:txBody>
      </p:sp>
      <p:pic>
        <p:nvPicPr>
          <p:cNvPr id="423938" name="Picture 2" descr="http://t3.gstatic.com/images?q=tbn:ANd9GcSxItOdqtv9YJnQXCjR79wfHDV9NNxu-wlESs-gdQRh-r0dxuMS71XIXaIG"/>
          <p:cNvPicPr>
            <a:picLocks noChangeAspect="1" noChangeArrowheads="1"/>
          </p:cNvPicPr>
          <p:nvPr/>
        </p:nvPicPr>
        <p:blipFill>
          <a:blip r:embed="rId2" cstate="print"/>
          <a:srcRect/>
          <a:stretch>
            <a:fillRect/>
          </a:stretch>
        </p:blipFill>
        <p:spPr bwMode="auto">
          <a:xfrm>
            <a:off x="5860736" y="3060552"/>
            <a:ext cx="4700939" cy="3551123"/>
          </a:xfrm>
          <a:prstGeom prst="rect">
            <a:avLst/>
          </a:prstGeom>
          <a:noFill/>
        </p:spPr>
      </p:pic>
      <p:sp>
        <p:nvSpPr>
          <p:cNvPr id="423940" name="AutoShape 4" descr="data:image/jpg;base64,/9j/4AAQSkZJRgABAQAAAQABAAD/2wCEAAkGBhMSERUUExQWFRUVGBkWFxcXFxoXFxwYGBUYGhYcGhcYGyceGBojGhcXHy8gIycpLCwsFx4xNTAqNSYsLCkBCQoKDgwOGg8PGiwkHyQpLywsLCwqLCwsLCwsLCwsLCwpLCwsLCwsLCwsLCwsLCwsLCwsLCwsLCwsLCwsLCwsLP/AABEIALUBFgMBIgACEQEDEQH/xAAcAAACAgMBAQAAAAAAAAAAAAAEBgMFAAIHAQj/xABJEAACAQIEAwYDBAcGBAMJAAABAhEAAwQSITEFQVEGEyJhcZEygaEHQrHRI1JicsHh8BQkgpKishYzc/EVQ4MXNFN0o7PC0uL/xAAaAQADAQEBAQAAAAAAAAAAAAABAgMABAUG/8QALREAAgICAgECBgIBBQEAAAAAAAECEQMhEjFBIlEEE3GBwfAyoWEUI0KRsQX/2gAMAwEAAhEDEQA/ADCZrYCo5rZTS2aidamQVAhoi2tE1EyCibNkmtbFrrRTXVUSxAHUmKwxLbsiiFSqNu09qSFDPHQQPdv4V6vaJ2MKir5klvppSOcUMlYwhK3W3S2OLYjXxL65IETGmpoSzxq8GYO7kSNiqnbYaayCKX5iDxY5dzXjWKTrval4YKbiEiQWYHYidPSp07R4gCCwbxZZKg8xE+UEGa3zEGhkZa1mqpO0hBi4FMRJXTcxtJ9qNw/ELdzRTr0Ig/LkflNOpJgJwawGtDpXmeiYIVq3BqBHqUPQMSmva1zV6WoBNGaoy9bk1ExogPWNaTXkVPhbGc+QomNsNhS/kKtLdiBAFUHHO0Ys/o7QBcbncL5RzP4UqX8fecy11z/iIHsDApWwN0dMK1lc84fxzEWTo5Zf1XJYfXUfKnjhnElv2w66cmU7g9PMedZMKYTFeEVtWpFMY1rWtorysY0aonFTGozRARqtZWyisogOczW6ioC1bo1SFC7Yo6yBudANydBVY94IJPtVfi7zu6q2gOoWdPbcn1ouSRqsusXxvLpaXNp8cT/lU7+p9qpLjMTmusSY+9v6CNqs7Ssuhmose/gaR0A06sBvXPKbZZQRrh8DnBMMggZRufUjb31qc8PvDVbg9CsD3FSWrktEflpRVp/Kd/5e9QctlVFFF/bLklSWlT4gANB5Ga9xFwkySSDpJ1IJ2/kanxi5bzMC3L4R1HPQ1HbeSSWEZTmYCPDEt4dp5TzMSDTdi9ENm07H4ZZT4iYUFCupzExMHapxjYUrpJCSMyASh65ua/WggrXjqIUfCgOg/M9TuaNTg5/VNXjj0Sc9mICWLAFh8RykOdMxiFJMSR7V4mK8Cka82P7R+6PTn0r3/wANK6idPcVLdw8qXA8X3o3YbT5Nrqee/KTpQa2gxlemWeB7QQQj6zznxdOe/wA6uFuKwlSD/XPpSNfMHQgRML8Z/wAUbHzq2wVw2wrDcqCdZmQDrptWjl9xuPsMitUyNQWHxIcSNCNx0P5UQrVaxAtHraahU1ItYKPWqNvI1jGvBWMe27B0HWieI4ruLJK/EdF9Tz+W9bYRefyoXjKZso6An6/yomFFkPOvbdomrO7hxXtlktK1x5yoJMCTqQNvnSicT3DcLA1Ik/SrrgalXYciv1B/maT8T9pmGUwlq6/yCj60f2K7ZnF4trfdC2otu0lpbQqOXrWU10h+FbHkmtTXteGnAeGtTXprWsY1JrQ1sa0NEBi1lYtZWMcwmpe9CiTQtu5zOwrUMLmpDRyAMGJ3IqHKlbFq9I0utnhmIM+oA9Ira/aI/SSWgamZIG3OdNamxGCcCLTnb4WAI+RjShsKbjIwYgLqpJnluNKi5ciqjRZYe3edAwNrKBsZn6afKh8YbhMOQBpou28z1O1a2zctDMjKyjeQdATv1NE8Nvd4rM2VmLEE/siIEHULufel0MbNbfk6FiZ3InrqNNaiXiMHIbVwP0Vs0jkR+dHJZQn/AJafID66UI1hRdfoUU66QdZ0jyFI4oe34IjduLrDqTvInTkZ5kVscV+gusxIVQgJIjw5ix1I1+EUT3xU8oHv7GoeP3i2DxHLKqN7XFn6NTR7AznvFO291vDYlLfLL8R8y3L0ql/8axQIYPcU9QWk+utWV7iTLce2tm0QrEAkGYB0mvbzlravkVWLMpCgRAywfhJ611xlXgHFbSYxdjftFcstnG6q3hW6RBBP6/UeddCw+GGbKdQfCfMHQ/Q1xh8MwUlm0AJ2G8afd6038AuXUv4NnvXHzvHiYkQDEAbRFHkhHDyX5C7BnBGhVVygRoRouvvWYS6EQK8pAgGNCJn3FEWcQgdpYIQzKSTl+90O+31qa5etMMpuKQZ58+tcZUFwPEMjFzIYsQVIIlJgAefP1pntvMEag6j0pU7nUq7nKo0JYnMRtAJ0+VWHB8fJZAdF1Wd45j5H8atjl4ZOS8jNaNSMaCs3pojNVwI2JrUCvGapMGsmgEgvdqsNZujDszG7IGUITqQCJYwOYovih1Hp/GkrjvDLp4mbi2mKkocwUnTKm3zU/WnPi+4+f40sW23++5n0VOIag+Jn+6Yn/pj/AHCibz0HxM/3PE/uAf61rS6YI/yRy+xhFJYlQfEadPsnX+/uemHf63bYpTwo0b9403fZIsY27/8ALn/7yUF2gv8A5fX8nWAhNavA3YD1IH41zrttiWGLYDOVhNAWj4F5D1pcN0kxl189PxoPJK6UWaortnXrnE7C73rQ/wDUX86Gudo8KN76fLMfwFcsAeNSoB9foZGvyr25a0mN/nVoRnLvX79SUpxXR03D9pMNccJbuZiZjwkDTzNHGuadlh+mt/vt/tFdHDUsG3afhjeEbisrVTWVQBxgQBEAculE4ZSWAmNPXb1oHB3C6LmkkzMmTox51ccLOpiDGkeXPTpXFJjRRI2Lu294I6gVR8T7YLZzogFxyczakKDzmIn0+tTdsOMmxYhSRcuHKvkPvEeggeprnStV/h8KmuUugTlWkMF/tjdLDMQAdwFAXfad/rRT9qcgzo7BupafpzpZ331qbC4VJkKK71jj1SItXuxy4Z23uQO8JBIEMoA91I+oPypjtYtXVrguMxy6ktrtI03jfWucCrHgHEgbhtMsqdFf9W5yA8jsfOKh8R8LFR5QHhkd0zoKYQ5AQzAsAcogCfXeo8dhz/ZsSCSSbL7knUMhHlOn0qHBlbZUFiRvsfCem21WD31uJdRdR3NwnTQSABvXmLs6nVCd2ftWma7n0OcE8zlKKR8pmq7jFhUcquozn/UgJquJIbMJHhSSDrqn8q9S4CG8rq68zmVtfw9qso07EqskvuT5PC3ofqDV3g73gwT9Lv4kGqS0wIjqI0o/B3P7pYP6t1fwFOjeF9fwdBxLw7f9RtInmTSxxLG3bVxlUuBP3dvkAwP0pnxTMLjQFIkGSxHxANtB2mkXj+K7u+Va6FgTGZQNf3lk1zcblRTlUbNb3Hbp3N4/4W39C00wcIxBCpdkkDVgfiiIf6TSI/FQTAuCTtlyn+FN/AL+bDjM4EZpnRt2nQDyiqyhwpk0+Q/2HHKjV2qg4FfzWUPMDKfl/KKvLR0roFR6xoDtBiXt4S49tmRgyAMpg6uJ1o1qD7Tp/cLvqh/+otLLpjLsQ8TxnEFTN+6f/Ub+Bpx7OXScGhYknPc1JJPx9T60gYm74I/ranfs439zT9+5+IpIKmBu0HXDQfFT/c8T+4P961PdahuJH+54j91f9608umCH8kc4wbSrH9tvxpz+yg/3/EDfLYAPzuoaSMA3gP77fiacfsg/97xRGn6Ffc3z+VBLZvf6lv2yvEYl4KgnKBm690kaDU8zp0pVC3m++AOiiJ+Y5fOrv7QrTPeuBYkMhk7ACypbbWYgbHelPC44mI8vXXyp4Ti017Mnki1K/cPuYUt8ZJj5/wC7QUA2FtpoWYSf/iKo+QEzRNxt6Vrr3neVV8gbcKSJB12GtGEorpCyjJnSuyNoretqc0gv8W+1dFmkDsrBxPhkAZ9wAfYU+zU8EuSb92WkqdGymsrwVlXEOK4W5oZEDO2m8SQf40f3Ynn5R+fKg790GBpqAQAAqw2vTUmirC8iBNcLHSFXtTYLvb12U7ydz+QqjuYN0EkSOo/jTR20tFVDpoV356Gqrh2LGucggLmBG0cwRyInavSwSi4JIhPktoqko7BgkMQCcsE+QJAH1IFWXFOA20vIqyF8HfNmEKXDNpm2AUecRrU/CeLt3tpVQm3ntLl1f4MoyhgB8REmAJNN83VxHjBsrwY33GhqThvAcYQHt2bhVm0OWQSD8QM7ab7Uz8Z7IYmzZF25YsjxBTlFxiAxADvDRMkCMv4xRHEEvDDhHxbh/wBQoiggQMgA8cctT8qjk+MTS41/f4Gjge7RdWAGQN189PeNKkwllg+hhWV1K6GQUbnvvFBrxhLNnM6FoA2AJ9509areH9ubT3lRbN2SVKiOpIiTEfzrzlFvaKuSXYr2WADSASqiJ/ZZwfwqvucYRg4gLqkEbeE6ya24jw93ZiGCIjupZj1cmNNt+ZFUAvRI3UkTykCu2MUyMp+q0XmHxwMkHYT0j30o/B8SU4QpHwuCeW4Onn60FwvGLau57Qa4iDXMnhWRqYkgGJAmd6n4jxFbjvcyLbNxs2QRpqTyGuppX3VGTppN+TrF25JnbMqfPwD8qS+1nCjcuM6qjXIAysjsY8mnKPmKvcXj7YWyWvhCbSHL4c5gttOvy51AuIdzNq4cjgsSxIMg5SIjUVy01LkdCfpoRsJgSpOfubbHwqigBznEAwQdKcOz2I/u8ddY9RQuPwK2yWd4LwI2EKdDqYG9F8ItItrMrqQTB11kATpPSOdUnLlGxFph+C4o2HlMuYHXfKRp6Uw8H7VWLtrOSVOZlKwzGVYruFg7Ul4i4C8jYDWaO+z7g+IxGEm1aDLmYkswCySTpJ3g1d6xxa7IRk3OS8Ibv+ILM6Bz/ggf6iKn41N7BOEBJZVIHPR1PvANKmMF1GyugRlJEEjN7D16028PvRaSSNFEmfKpRlytMv0c24nwx7ajOGXoChkmNh1q14F2nS3Y7u4rLld/FoZ0zNpv4cutb9urz/27DQCyd0+WIPizS3PeAkddKV7l7XLuA5IkRM/F5jwyOWppuiUpV0P1viFt1zI6les7es7UDxXitr+zX7YcZ2UZR1hxMHYxSFYut9yAuYAGQxKiSTPOWn01iK3xLSs666AKPFryAnrpWdvQqm07BMFiwqAc2Zo/zHnTr9lOPt2r2MuXHVEW3aBZjAlrjwJ66bUoYC0p31YNoJUwf8JMH1qW3CsHQkZirNGuqllUgHSRrB5SetHls3zOx57WYycReAMhgsEdRZX8Zrm1riDWmysjaQNo6U04Fhccr3zvcWWi4jFwCFHxKDmgjr0o4K66giehJH+4CocvlttK7OilkSvwVfdu65UHjOjDWV012BE0V2fwfdWWR9WGZlg8y3PQe0UagZSD6zDBtT6E0NYsupbMrDMTqVPNvPyFQlJyi0VUUmMHZITiWPk34inaaR+wynvXzCCAZ/z07TXbgVQohN3I3U1lRg1lXEOOYyxlZQPuqo/yll/gKIyERqQOvSs4xrd6akfUH/8AKsUjKCSY/CuPwEzE4Ky6kOQZ3kya04fw609y1myp3YKqyoIIiAWn4tNKjd1DGPF5AxXn/ioGhEaSYgkf1/CktpaOnFBN3IM4/gcofK2bvSVJ21uDJJ8lBmOdDYLhq2iGtKxe3B7wNEk5gdBrsPlIqa3w1sS9uzndGkEnyAzTAABgCdfKup8M4TZs2sli3uACWMu5gDxsfkIGnQVSEZuNNjTnBP0o5w/FnuAIEnNoRvmHMQurT0O9VmDN4uQ4ZVU6KQLe2gPdxoarOPdsxhsWwwyW27pz4mUlc6sfh18Sqdid4rofDO2NrjOEZQmTFWFD5d5iJKHcodsp2MetaOFxi2JlzLIyixd14AZYDsEE82Ow1223oazg8t5QVUMALhBP3Q0fj+NA8fxTPatm0ZIuqecg/d0GsTVdxLirnEd4isVQFCZEEfe1J0/lSQg/BKTRBxbh/ePdQeF2cKkffMy8kCSu3X4RVfd7B4lHCXMqTrJPL0ifkYpt7KdsrCXs+ICq6lmTwloJB3MGDr9BTxgLmGx6I/hLkBmXMCyHnPTX5a10JzSpCQUfIk4f7McULC3MGUuM6BirHI5ka6HwtudiOVJi27j3lssoS4rkHNmBzSZXKOmo+W9fRSxhwo1ljAHnBj0H8qQuJ9mLbcVvXGZgRluqFA1ZwVckmZ1B00rOXFNsar0jn/E+zWJJLHKzNrEyQmkHXkBV/hcRdw621Y5kTw96YHhI0DSdAIA+Qpg7VWUtIjZoPiksdAoWenWKrLFsoktqMvyJInT2rm+bKSSZ0rFDjYHxbhdrFFXuFhlGmQ5wygTuBod6m4djbeDzm3bTLcyjK4JyxpMAFiT0Eb0AcXlfMoiZnLEkawJO9QYe405mJDDbXbpBr0Y/AZHLjN6r9R58v/o4liuC3f6wvCYfFXRdy2WaZyEI6rqv3TcAMTprVvwo43C2LdpMTcs92PFbDSBOuw01mauex3F3xN9LFwkyGYv97Kqkmeu0T51c9uuzKnI9m2CSMjCeQIKtJ16g/KufPDLB8XqvbyW+FeKfq9/6EnG4+9dt3nvvneGFu6QFMBJX4YBIJ33pfwmPxSnxYp48mP4HSuw9k8Dls93cRWRtXVhK6+R8vwpO+0/sWLeW9ggqq3x2juDuMs7AidPLSljcVtjTipP0o5jj+0WJe5rcZiCQugPMgaRqdfrTfY4VoGulmzAZwGzAbmCwOp1g7fOknh4JxaAbl48hJI5dJq9TCYhLkFPCDqxIynoQeg2imyq9J0NhqL5OHI2eybd3KDKDRR+zlnSP1QrDzLVmKANpsuoiAR56++s1e4XgT4hQVIGRiS0HYqREaSYO9DYzstdQtlBKyCRtHiE8oHl6xSKa6vZHJDbcVSJPsuw+HVTcxVi5fSfCEgqsTJZZGaTGk8tZpm7V8R4PeCnDzavAgQlplBHMMCMsgEmqTg3DruDsFLmgzvlIM6aTt5/1vVff4cjX0djlnSYIBkxMc419qHzHyaaOn/TReNST35Lfg+DuJirLDVCdLirKMNiGI+E8oNdNbBIdwKSuyNp8PcNm4wJPiyyPcAdedPFppqsTkggW7wO0d0X2oR+zNrksemn4Vv2r7SDB4W5fChzbe2hUmJzsJg9YnyoTHdu8NbtWLh174IzIGDPbRlzSwG5GgjQmaNLyUr2DeHcGWyzMsy2hkzt60fNK9v7TcETB7xT5qD+DVfYfi1q4M1tw48j+M8/KjaijcWFA1laI8if41lMnYGqOVcYT9JmHMA+XT8vaq58YWEJG8e1E8S4iqohYgExuQNiDVp2Z7DW71tLj3mlwWXLEAFiViNzH4+Vc6g2Ui4xjs5/xHiThoC6CZIJmJ302ojhFhsXie6D5BEFzrCjyXcnX5mulY/7GsPcs5reOdXif0igp88pBHrr6VYdm+xYwlsCbTvOt0aKAJiJEjfWrVS6ByPMP2fTDXUugsxWytgDUxB1eBsSAAatcZxk5botnI4s3GQ/thSRHL86Cx9y4cQtnDXBdJUl2WCqGYOZtlEfMzTYnDUe2i3gGYDKWWUnqNDqI5H6VNNttJBcainfZ8nXDJnmT+NPn2c8BuWsdZu5iuVGuadcpAVp3GokdDFdH4l9jli3N3CgM0zkuDUc/C2w9h61ScHtm1cYvFu4pyIjxJZpHwkywBg+dbJlknSQYY48W72af8G58YzZxbQr4LVtC91hEuQGbLbWSfExjypG7eYMYS4Ldq42W4udkbLnUzzZNDO+kfOmXAYvHi74sSLbXDmuDKNSdwwUBtOXIdKSu2fC8RaxBfES3eSUfXKwEbSAdNOVaC9dWhJqoXRSLijM1ddjuM37eOsNazFu8UZV1zKSAyxzBWaoJpx+yQoOJIbgBAR9+Ry77b8h610ZHxi2iMVbo7ZhQbzZWPwk65lYrJJAMNo2XT8qp+KXUdy6TcNsZWZQNJJIUmSP1t4q0xVuw9wNauvhyRqyIq5j1fxAsI5VDwzszbDu73XuiS3ihFy/tZQC1efFucEjqSUXs5z2jW7izetA+JFZgsEGFYZUH6zkmY8+gqo4Pgnw+HbvJDXDOQ6ZR8IkciTy6AV0B+HOrHM7ES/dm4yWyFVjBzsAWWFAEyfDpXmA+zTEYsi49+0lsmQwPeMwOxgaARBEmddhVcLbkovq7YMjSg2u6pCDh7uYGPukg+RG/41guBjpy9pqy4bwHNcxotNmSwWuDQ949oNkLKo0MFQTrs1DYnDlSPC6hlDKGQgkHmOo86+gx54zpJ7Pn54ZQt1rwMv2aXAvEE/6dz8B/Ca6oRLFTsszIn90/Lf2rnH2f8Ia1OKu22VRKjNKCAAcweCSSfCABrrJp34pjJaEdQLotkSwEqzhXKydwomBzHnXmfE5E5uj1fhYOONWE3YUQN2OUerafhS/2ttl7B1+O4cp6ZMuvuCfnTPiuH5rinxKLbaaAZjBE76gT5Undr8fmvpZtbWF11HxP5eQA965puk7OqN3oo8Mtu1mW0igbmBDEnU5juSZFUnH8EFtm6jqCSBqAdCY8POfKra3bKZjchBvAaSes8lHzqtayMQQQsW1OYbySOYnYfjXGpcpKvudCvHF8vJ5w+wcgVixAgjUiCNJkc6scJiEAIYsTCnvrlwtHduWZiDu0EQfyqPizIksgKIfCgLT4jA+I+ZmlZuMq110aCi5QikakMCG9x7aV0xs5H0OGIwd9sOgNwXLdq0jEiJDXXncmNvM9eVUp4VfuXLMWy63DILaeFd4E9OZ8tuZ/GbVlrd3ubrWSbyrlJI/5doDeRPuasrGDvJdT+8+Gxh5BMxLAevIHrVKV2Dm+PHwCYjjDlL47vuT3gWwwWYa2NeQOo0ME9YozBfaEkIHBZmQMpHgDNMFYExr1jeqHDY+6FsW7xDBJun9ov3ggwBsd/RdajTiQGUKkBM2XTQBozaDcafjU8lNUymLHKW0Z2l4pedAt8fo3IuFTA/SAbbTkXWBrvSdf4sCdvmOfT0puv4hbmjBXG2qg+xqj4r2dtOJskI36uuU++qn6elbHKK00dE4NL0lMuO8QJjTXoaZ+zna97QKIURrh+NgWA0MbflSg2CKoHJBBJUjmCP8AvWYO4xZVWSxIAEjcnT0rpcU9o5rb1I6f/wC0hAMt5mBB/wDLJynTeAdDqdOVZSnjOxl10V7JbOY71XIQAsJGUzqNCNY2rKSovYJJxdUB8bxToMPfR2Ba2EIG3h39ZJOnlU3Zf7QLuFc5hntE5soABQ9bcbea7HXrVXxS9mw9sfq3LgHoYYf7qpqpBaJSbujvuE45bxA7yy0ofEANs3PTlzEURxbCtdseDVQC9uDGoGqMdYB2nlpXJ+w/HjbcWydCdPnv/Cuq8D40iND62yZI6Rqf+1Tl7BWjXhPbaxbtIBaNsKct0ZlIVgYnMB49eZA3HWnzhOKW4ue2wZWjUa666Ebg1xnt13eHsD+yWybDR3mbXKXacs768ulU3Z7tDfwqpctsz22YqV10y+Iajy1j19anj5K2zolwlpH0c3Ecv9f1pS9xbCh7q3bFzu2iGhcwiZ2jQ6zIqj4X2tXFhIOp0K9dNInz686i4f2qw9wMoZyykgq2jiNIAk5SPPSnm4tbJqDukiPtVwy1hQrWxq+Z5LE7CNuc5tqSuLYG3fhr48ew1MxrA6Rr0q07UcZtXMSLZeMltFBnqMxidjrtQCuwLNmBB5mNANJ9qhVPQZScuytTsRZLI6hiJUldMsTqCSQdtNKccZcwl22tqzbOBCwM9uCzAfcLKJcnlm5+tKOJ4uiyqGAsak7kmPaqbH8bZ3CSokTrqv8AR2mnqUtMWMqfpOxWMctwhbWijwiRLQuiyTzPOennVVxrGLbTOlxbl6QDbbR5IAIOkkgAbanzFWnZ3v8AH2bdy3ZsWLZADXD47hKjK8LpqSOYHrTW/ZvDFAj2UcDUkqJZurERJnXpXG/hHKfKbs6MeaUVRzPtJcfEcOUuVW6XVsnikBJyqDzJWNN5YVvwvA8YgZf7PYJ0+NUuHTXWSZgHpXSrnZ3DkFnXRQNSQAoBnmMsacxtSNxLgZ72bWJzWXYhGc3Ao3aF18URGcSpiNK6FGOONUq/8I5J8nsWuyHBcThcce+S4pylWKPPxQAAwMatl0GutdCHZh3dbuZLRVQoi2M+m0tG4Ebzzoex2TNi1na4+Z9yjCDK7qWkD1iTWPw24qDuMSyMxAi6yP4TMkFbeYGY6zPKky82+K/P7/Y+OMeNv9/JH2z7VXcJaRGe07tILkMTKrMFFgAmQN6WOIcafH5brQHCrCgkLCk8i2jEk60zX+zAFq614WroyyJBbK2oDDOAQZO9c94D21xOHs2UVCqgCHywpEnUkbgT66RWUZuG+xZKEh8412gKYFGu3coIUOwOZ9d5001I1ml/A3b11Fewr3LbaDmDBIkZtDqCNOYNAdrOKXb2HNwFAxJV2FpTmWAVBJEbluUwFoPsVxXG5lZHa4lkhRaKCCsMTlJGgBXlzPvSeNyx8nX0M8ijKojaODAgG5buqYmDqAfSNY8zQGMwYSW7x3gEldEA/wAI9acbPHr7of0NtGEH9JfCwDtIjck7TyoLFYB7qrne1nzFGKMGOSGuOTBiBAgax5yai4cY3F/YpLlL+SOecbtrfCFmFvuoABkKd2ggn4omOlVnYfALjuINbZjbt3dVgTItAwu43UGumXuzmGxWDhUC5swBnc22bu853mTvI3PLSuX9m7DcPxHeXptXbRYBWWdYgkTod45710Y5eiyPB6XZ1TjPYIXBbFsd4AxLtcYK7ZiswVAnRSNY+dL/ABbs5dtvirgFy0rJCnK1zQKfh7sHXTmauuB9rL9+/aR4IuMPFljcTuNYHTanbF8PFxWQyUYEEKxUkHlmUggelGMrAkns4cmEUWbTWu8uHIQztqNekmZ0JgCBz3oD+05VzHltG/tXVcZ2AfLGGbwroEbkANs4366jrSF2g4TctuwClGgEqwjluOswT86m279SO/Hx4pRZSrxBASclxCd2KGD/AJZ+tD38cxbOsMNiAYb2Ohoc4xZghlI/W2n/AA1FildhKZSo/VM/wqygkTbDcZhVv28sZGBJA2EncwOdC8K4G1u7nuZgF8QYQZjp8ql4Rn3cf1zqq47xq7cdlLeFTlCjQQNp60YqV8V0JOUY1NrZ0b+1m7ZAtxBKnNOmgbpqD4tjWVznhvGLloeBiJ0PSsqvypeC3+qwT9WSLv8AwV7X5TL0IP0j8qHqa/cDMSAACdAOQ5VDVEeYybBtDqdvEPxpk4hx4WgUtXTcPX7o9Du1KwFZlNLKKfZrYXjeLXbsC47MBss+Eei7Crfs1eCgSdnBMGCIOU+6v/pNL2Q9KJwTlH6H213H9edZrVDQ7H7EZsDiEdSe7un5TpMfQ/Khe11g/wBoa8hg3IcxpDgAPEddG+ZoHi3ahcTYW1lZbiHOdshOUhiOanUHzrbE9rrN61lZHVwylNiOjgmdAQT9KjxZVS6sGbjKv4MQBciALiiLgkbSfjHKD0ofiClMpD57Z+EGYPzHMcwaDxtrKbkcwrD3it+FY7QodQdwdvUeYpuKW0O3ydPsh4hji4EooUdDr8z/AFzqO82fxclAAJ5xov0iiWKljb7tQxJExJ3+7ty60NcsNaZlOmhGvyPvqKdUQdt7Hvsr23xNqwbdq7CNMggGGYakEiVbTrTTwb7RMXaADlLwH64hv86wfea5NwZALniMBhq0HQk+GI5k/SrTB8a7t+7cg9GB8JHL09KjKO9Dq6OkHjuKxd2bjoNfCGIFpekIbba/tGT50yYTsy9x+8u3u+OmtqXOvIOZKDrCgdSK5zgeLryIPUc6Y+GY/XMrEfQ0qS8iWzqI4dcKZWcIkBQiLqF6ZyTqRpNL3bHg92VfDA9HRYBMfCQY0oPCdrr6btn6Zo/70XY7V2ySblts364dmg+QLeEeQ0qrSaBYqt2bxTrOJvvh7ZIyrIdjlJ+6oC8/vEVLhuB4dbaW0a4ET4S2ViddZQgDfoRy3phXjbCSUW6hmTaIDf4rL+FqqLuKxNw5sNhGsjbP3Ydz5r4gtr5CfOvPnDI9LRdcK3sIs8ItklL1u2ylTkDEox6yDBEwAG2nnUfB+yl1Vm2LdpJJAKq0q28jWZHMmfOgOG4XEW7oc23PiOZ82Zu8KsFhVlrjrMkFmKrOxOpFu3jMGpuEZEnXXPb1P3rfxW/VfalnBwgkn5GxRi21r7hvHexV24FNnEEMqwE1VPMrqcpOu+npQHAMDiLTXLeLNwLlMEgMY2MMNCsdCdY86jxvba848JVQNCbZXJP/AFSST8oqq/tt69AVwzFtoZgddd5J6/I60sZybp7R1SdRqTQXbxhsNmssbloaMGBQxvJB23+Ibc+dWmLwyY21ntsudPgZwCARqUuqQYH4biQaqsV2exCS8qFBEBWk5QrA6HeJH1oLA3nR++w5WfhuINUdfTynQjUfSqQk4al0TlGEpL5b+1Dxwg37di1cuWWN7KQ6WiPiJIBAJy6LGxG9D4/tfayPb/SJeOgVkIIE6+L4ZjzqXDY9rlsd2yq0yyvqII2MH2I005VYHglm5pcZbgj4XUaHfwt8QHzIrqrmvT5OfcJbXQgYXjrWr1s6qqupaJ2nxQPvSsiD1rzt92ms3MelpCpy2RNzNozHxqJ8lPvNXHbLsmtpBdtIVUaOJkanRhOo6H5Ukf8AB9rG30BJRjuRGoGpkEbxUYxUP9uR1Tm51kj4NsV2cfFgpZXM0SQvxEdB61acJ+xK9GbEXxa00VPG/lmMhfxp+wLpg7IWyiqiAIpOrNG0tuetFpxnOQr6MVLaeX9GuqEOKqzlnkcnfRyzG/Z/dsv4rwdORylT9JH1pZ7a9j+7U4izJT/zFO6k/eH7JPsTXYcfjwyD31qnvFWBUgFWBBB2IIgg03TtEpSb7OB5+VZVx2s7PnCXygk228Vs/snkfMHT686yrJ2SKYrFGcI4Yb9wKJjckCdPzqftFbAvZgIDgN89j9RTr2fcHDWiIHh1jTUaa+elQyZHGNor8upOL8CjZ7P5sM92SGQsCvLwxNCPj7oVVDZgV0HTUiCB6UyYPDlhiELsF724MqwJnXVt420EVH2cvxY8wxn6bml5vd7ClXQv3+HXRbNxwQNNDodecdK0xxOdW3JCk+oq/wCK8TQKynWRBiD/AEarl4e1y2rWlDRIAYgtpzjRaeMm9sDjQKiLmzA7/d5wR9ar20PpVilhhcyFCWXpuCN9txUuGxCrnlU0My0TrsBzNPYWlI1zZ0BH6pU/iv1B96hwy5dHVlIkqSImY0OnQaUWl03VLAfBpAEafEDp+0PrQ9i6oaJY66CfD1GnpQGe2mW2D4naVstwZTACvln39Otb8T4ajnKCSWXvFbrCkMBPI+E+i0FgbS3br2223Uc5iDr/AFsK0xRe2Yuam1CqeRB2Gu4gkelJW9CS7ZNw3B2O6BuJfUhjN1dUkcihHL1q4vcMe4v6Frd8dFgP/laDPpNKjYhghVWbIZETp8U7VmEc7gkEdK0sbe0/yVhJLVBQu3MPfRriMkHUMCunPeuj4TFW8oYNvG23vSRh+02IVcufMv6rgOPY0fw3j9wvkSxaJMnRcg89tKSXPyv7M4Ju0x1TGA6E+xohHmANelLvBeNi7iVwz2BbdgY15gSPcTTnhcEVPw5T9PlRim+yMlxdE9jhxUZm0PITTDwnh1yAy3Cok67z1hdiPy50u4jMYVZZiQB0knam7gptW0FksWYbliYJ/Z10HQU7T6iaIZky5FULI8IJAEAmTooHsKhv8Lz2ntXLrNmzAtEETMRrsOVTvZtIyFU1LDVRJ30JPIedEPb13GpqCx23yKuVLQtYX7PcGIBDv1zs2/8AhIA9qvRbVFCoqoBpAECAKnSAw8X9EVtdtDoTP8KrQhSXkzMAdj8tD/RNcy49jFtX2tBCpQmSNjrvpzkHlXVrlkc5EcyDG/M0q9ruD3cTiLSLbttaNtnltALhIDOxU5mbKEiPOoSxJvZZZJRVoX+D8S1D7iIPmPLzFX13tCijKGHKZPhUaSWJGmg+EakmII2AfsKcOh7t2ZtzIABPOI1Hzmq2wRmBZQSh2Ye4qScsDp9F6WdWtMY8dxmcC92WAbMgQgQVJOWRy8MH5VU9gMAzI2KZCU+C2eu+dh1iMsjqaqftJ7Rs2GHdWyqiAQBovUyOXn6UzdhXvWOH4dLyZQwZ8p+JUdsyz00OaP2hXXHjKpLZytyg+LCcXeNy4BsqaxUDju0ZyZuMD8gaKuXbBk97lzbyD/CqPjfELKIUtEuzaFiOXlNUtLZNoDucQZzBiBtFbi9zobDWyBJqOzcJmNqmm/IGV/bXhgxNpAPiVpB5wVM/gvtWVNdvQa8rc2jaOacVxWdbfUA/WPyNMXZTEE4cqPusfrB/Ok00zdibmt1PIN7Eg/jT5Y+gPJylZPgbhFy//wBU/wA6p8NmylRMZj6e1OhwkzpvrVXwfhDE3JBUZzEiCR5eVRU0k2OiifhbtqdBHP8AKrPB9m2iQzr5zA9opnt4BV2Hz3okJSyzt9B42J9jgrnE3ALpUoBLR4jmHtyqHDYFS19SBmAABI/eHy2FXqEDFX/3bX4Gqe+5W/dy8x/E/nTqTf8A0jUit4fhzauGWC6aNuJ/aHMGIrbiV4jQ2srT8QMg/StQSxaRAI+dCWOKuqlT4lPI8vQ1avILUVRK2LdLqtr4ABoORnQ/OakxV+9iTqAF6bDy8zUWNcoyNvp/X41H3ty4QpOUNtGgP50aXYskk3ZLdwqqAocMwkke1BW7xExVrhMGqHeTGvpVRfSGI6Gmi7NPSTQQmP6j2qwvYJ+7D5XVSJBiBE9aI7PdngxFy6PDuqEb+bfs/jTliLQu2ntMPiEAjXUajTQ7jpXNkzKLSX3LY4ya9RzS9ebPmk5oGs66CBr8qdeB/arftqLeIHeAaC5A7yP2v1vXf1qu7J8Ds3y5vZiUKAAHf4iZHMbfWmHHdj8O+yZSf1CR/pMj2oz+JhCXF2KsMpKxu7HcZs3GOJN7OFBVFCtIcjWRGkA/6qt3xa3ZNu4uYctQ3s0VzfhGFvYIXFw9xW7waC6p8LbZlKneNNRHtQXY3tFiTi3tXrsoouM8gHxAQMpGoGYjTajCal0ycouPZ2LAcXIy59wQTvtOsfLlWvE/tJw9tiEtXbjT5IPrJ+lc8PEHBJRjHQ61UYbt9h5Zb1tlYEjMpzqYMbaEfWtbl0C67OiN9o2Lf/l2LKDlmLufxA+lDX24jimzNdy6aIgAQf4TOtU/COO4a4PDdVvIb+x1+lXNvizlgEBAHOtxT1I3JoJwHDeJodLy5ehH/wCpA+lMvDreJJXvu6hZgrIOog7mOntVSnaju9GMmrbC9oEcaiJorGk9B5Oi1eyDSL254amHAvqYzHKy/wAflzp0s4lW2auWfaFx03muZZZbasqAaktqJA9a2WKlGmNCTi7QMvE1dYJENp6g004jjq4q0FkZlABXQbaSvrE/SuRdnsPiVGR7RKcixAK/ImSKtGs3JmGXodo+dQhj+VJ10dE8scsd6Y3nh7nZtPOp8PwcDxOR5k0pJxO+o8LfONa9bEXbnxOx8jt7VZV7HG/qXvEsUrEW7bAqNSR+E15YaATyAgVW4ewaKxdzKkczQ/yzd6K/GXNqyocTvWUoyObzV32MuRiY6qw+k15WV05P4MSPY/QK3nWsrK8s6jwvXuYdK8rKBgR8KneNcynMwAOunh0GlL+MuAYi5p91efUr+dZWV0YtiMBxQCgkA+/8qEwfDUfeYGm/8YrKyui2oi9hT3kDQUzBdBJ846UDxfHZ4hcuU6R/2rKynitgyMHwH3mJOg69aP4DZtteJdM0QQJ0nqdNfSsrK2Tpmh4HB7w6fX+VSpigeX1/lWVlee0jsQtdk8XF28IkFQeW4b08zTOvESD4ZHo2nsQRWVlVyxTkxMb9JTcd4+6IwA8RGjTtJg6cz7UocNx7WrguDUg6jqDuD617WV04YpRObK25FhxDtbduAqoFtTocurf5jt8oqjrKyqxSXRCzKs+H9psVY/5V+4o6ZpX/ACmR9Kysosw39mu3z3rq279oOToGVsnusEH5RTXf7QnYJAH7X/8ANZWVOWgon4T2jIcEqSByzR/Cuf8AaLtGy4wqqwgcys75j1jSOVZWUsd9h8Fthsfv4fr/ACopsYDoV+v8qysoeAeQfvwPu/X+VEWMQuvh+v8AKsrKKASXeIqgkJr+9/KhLfEc5zMPr/KvKys+zLoCx3FIf4fr/KsrKyhQ5//Z"/>
          <p:cNvSpPr>
            <a:spLocks noChangeAspect="1" noChangeArrowheads="1"/>
          </p:cNvSpPr>
          <p:nvPr/>
        </p:nvSpPr>
        <p:spPr bwMode="auto">
          <a:xfrm>
            <a:off x="157803" y="-922405"/>
            <a:ext cx="3096630" cy="1900819"/>
          </a:xfrm>
          <a:prstGeom prst="rect">
            <a:avLst/>
          </a:prstGeom>
          <a:noFill/>
        </p:spPr>
        <p:txBody>
          <a:bodyPr vert="horz" wrap="square" lIns="104287" tIns="52144" rIns="104287" bIns="52144" numCol="1" anchor="t" anchorCtr="0" compatLnSpc="1">
            <a:prstTxWarp prst="textNoShape">
              <a:avLst/>
            </a:prstTxWarp>
          </a:bodyPr>
          <a:lstStyle/>
          <a:p>
            <a:endParaRPr lang="pt-BR"/>
          </a:p>
        </p:txBody>
      </p:sp>
      <p:sp>
        <p:nvSpPr>
          <p:cNvPr id="423942" name="AutoShape 6" descr="data:image/jpg;base64,/9j/4AAQSkZJRgABAQAAAQABAAD/2wCEAAkGBhMSERUUExQWFRUVGBkWFxcXFxoXFxwYGBUYGhYcGhcYGyceGBojGhcXHy8gIycpLCwsFx4xNTAqNSYsLCkBCQoKDgwOGg8PGiwkHyQpLywsLCwqLCwsLCwsLCwsLCwpLCwsLCwsLCwsLCwsLCwsLCwsLCwsLCwsLCwsLCwsLP/AABEIALUBFgMBIgACEQEDEQH/xAAcAAACAgMBAQAAAAAAAAAAAAAEBgMFAAIHAQj/xABJEAACAQIEAwYDBAcGBAMJAAABAhEAAwQSITEFQVEGEyJhcZEygaEHQrHRI1JicsHh8BQkgpKishYzc/EVQ4MXNFN0o7PC0uL/xAAaAQADAQEBAQAAAAAAAAAAAAABAgMABAUG/8QALREAAgICAgECBgIBBQEAAAAAAAECEQMhEjFBIlEEE3GBwfAyoWEUI0KRsQX/2gAMAwEAAhEDEQA/ADCZrYCo5rZTS2aidamQVAhoi2tE1EyCibNkmtbFrrRTXVUSxAHUmKwxLbsiiFSqNu09qSFDPHQQPdv4V6vaJ2MKir5klvppSOcUMlYwhK3W3S2OLYjXxL65IETGmpoSzxq8GYO7kSNiqnbYaayCKX5iDxY5dzXjWKTrval4YKbiEiQWYHYidPSp07R4gCCwbxZZKg8xE+UEGa3zEGhkZa1mqpO0hBi4FMRJXTcxtJ9qNw/ELdzRTr0Ig/LkflNOpJgJwawGtDpXmeiYIVq3BqBHqUPQMSmva1zV6WoBNGaoy9bk1ExogPWNaTXkVPhbGc+QomNsNhS/kKtLdiBAFUHHO0Ys/o7QBcbncL5RzP4UqX8fecy11z/iIHsDApWwN0dMK1lc84fxzEWTo5Zf1XJYfXUfKnjhnElv2w66cmU7g9PMedZMKYTFeEVtWpFMY1rWtorysY0aonFTGozRARqtZWyisogOczW6ioC1bo1SFC7Yo6yBudANydBVY94IJPtVfi7zu6q2gOoWdPbcn1ouSRqsusXxvLpaXNp8cT/lU7+p9qpLjMTmusSY+9v6CNqs7Ssuhmose/gaR0A06sBvXPKbZZQRrh8DnBMMggZRufUjb31qc8PvDVbg9CsD3FSWrktEflpRVp/Kd/5e9QctlVFFF/bLklSWlT4gANB5Ga9xFwkySSDpJ1IJ2/kanxi5bzMC3L4R1HPQ1HbeSSWEZTmYCPDEt4dp5TzMSDTdi9ENm07H4ZZT4iYUFCupzExMHapxjYUrpJCSMyASh65ua/WggrXjqIUfCgOg/M9TuaNTg5/VNXjj0Sc9mICWLAFh8RykOdMxiFJMSR7V4mK8Cka82P7R+6PTn0r3/wANK6idPcVLdw8qXA8X3o3YbT5Nrqee/KTpQa2gxlemWeB7QQQj6zznxdOe/wA6uFuKwlSD/XPpSNfMHQgRML8Z/wAUbHzq2wVw2wrDcqCdZmQDrptWjl9xuPsMitUyNQWHxIcSNCNx0P5UQrVaxAtHraahU1ItYKPWqNvI1jGvBWMe27B0HWieI4ruLJK/EdF9Tz+W9bYRefyoXjKZso6An6/yomFFkPOvbdomrO7hxXtlktK1x5yoJMCTqQNvnSicT3DcLA1Ik/SrrgalXYciv1B/maT8T9pmGUwlq6/yCj60f2K7ZnF4trfdC2otu0lpbQqOXrWU10h+FbHkmtTXteGnAeGtTXprWsY1JrQ1sa0NEBi1lYtZWMcwmpe9CiTQtu5zOwrUMLmpDRyAMGJ3IqHKlbFq9I0utnhmIM+oA9Ira/aI/SSWgamZIG3OdNamxGCcCLTnb4WAI+RjShsKbjIwYgLqpJnluNKi5ciqjRZYe3edAwNrKBsZn6afKh8YbhMOQBpou28z1O1a2zctDMjKyjeQdATv1NE8Nvd4rM2VmLEE/siIEHULufel0MbNbfk6FiZ3InrqNNaiXiMHIbVwP0Vs0jkR+dHJZQn/AJafID66UI1hRdfoUU66QdZ0jyFI4oe34IjduLrDqTvInTkZ5kVscV+gusxIVQgJIjw5ix1I1+EUT3xU8oHv7GoeP3i2DxHLKqN7XFn6NTR7AznvFO291vDYlLfLL8R8y3L0ql/8axQIYPcU9QWk+utWV7iTLce2tm0QrEAkGYB0mvbzlravkVWLMpCgRAywfhJ611xlXgHFbSYxdjftFcstnG6q3hW6RBBP6/UeddCw+GGbKdQfCfMHQ/Q1xh8MwUlm0AJ2G8afd6038AuXUv4NnvXHzvHiYkQDEAbRFHkhHDyX5C7BnBGhVVygRoRouvvWYS6EQK8pAgGNCJn3FEWcQgdpYIQzKSTl+90O+31qa5etMMpuKQZ58+tcZUFwPEMjFzIYsQVIIlJgAefP1pntvMEag6j0pU7nUq7nKo0JYnMRtAJ0+VWHB8fJZAdF1Wd45j5H8atjl4ZOS8jNaNSMaCs3pojNVwI2JrUCvGapMGsmgEgvdqsNZujDszG7IGUITqQCJYwOYovih1Hp/GkrjvDLp4mbi2mKkocwUnTKm3zU/WnPi+4+f40sW23++5n0VOIag+Jn+6Yn/pj/AHCibz0HxM/3PE/uAf61rS6YI/yRy+xhFJYlQfEadPsnX+/uemHf63bYpTwo0b9403fZIsY27/8ALn/7yUF2gv8A5fX8nWAhNavA3YD1IH41zrttiWGLYDOVhNAWj4F5D1pcN0kxl189PxoPJK6UWaortnXrnE7C73rQ/wDUX86Gudo8KN76fLMfwFcsAeNSoB9foZGvyr25a0mN/nVoRnLvX79SUpxXR03D9pMNccJbuZiZjwkDTzNHGuadlh+mt/vt/tFdHDUsG3afhjeEbisrVTWVQBxgQBEAculE4ZSWAmNPXb1oHB3C6LmkkzMmTox51ccLOpiDGkeXPTpXFJjRRI2Lu294I6gVR8T7YLZzogFxyczakKDzmIn0+tTdsOMmxYhSRcuHKvkPvEeggeprnStV/h8KmuUugTlWkMF/tjdLDMQAdwFAXfad/rRT9qcgzo7BupafpzpZ331qbC4VJkKK71jj1SItXuxy4Z23uQO8JBIEMoA91I+oPypjtYtXVrguMxy6ktrtI03jfWucCrHgHEgbhtMsqdFf9W5yA8jsfOKh8R8LFR5QHhkd0zoKYQ5AQzAsAcogCfXeo8dhz/ZsSCSSbL7knUMhHlOn0qHBlbZUFiRvsfCem21WD31uJdRdR3NwnTQSABvXmLs6nVCd2ftWma7n0OcE8zlKKR8pmq7jFhUcquozn/UgJquJIbMJHhSSDrqn8q9S4CG8rq68zmVtfw9qso07EqskvuT5PC3ofqDV3g73gwT9Lv4kGqS0wIjqI0o/B3P7pYP6t1fwFOjeF9fwdBxLw7f9RtInmTSxxLG3bVxlUuBP3dvkAwP0pnxTMLjQFIkGSxHxANtB2mkXj+K7u+Va6FgTGZQNf3lk1zcblRTlUbNb3Hbp3N4/4W39C00wcIxBCpdkkDVgfiiIf6TSI/FQTAuCTtlyn+FN/AL+bDjM4EZpnRt2nQDyiqyhwpk0+Q/2HHKjV2qg4FfzWUPMDKfl/KKvLR0roFR6xoDtBiXt4S49tmRgyAMpg6uJ1o1qD7Tp/cLvqh/+otLLpjLsQ8TxnEFTN+6f/Ub+Bpx7OXScGhYknPc1JJPx9T60gYm74I/ranfs439zT9+5+IpIKmBu0HXDQfFT/c8T+4P961PdahuJH+54j91f9608umCH8kc4wbSrH9tvxpz+yg/3/EDfLYAPzuoaSMA3gP77fiacfsg/97xRGn6Ffc3z+VBLZvf6lv2yvEYl4KgnKBm690kaDU8zp0pVC3m++AOiiJ+Y5fOrv7QrTPeuBYkMhk7ACypbbWYgbHelPC44mI8vXXyp4Ti017Mnki1K/cPuYUt8ZJj5/wC7QUA2FtpoWYSf/iKo+QEzRNxt6Vrr3neVV8gbcKSJB12GtGEorpCyjJnSuyNoretqc0gv8W+1dFmkDsrBxPhkAZ9wAfYU+zU8EuSb92WkqdGymsrwVlXEOK4W5oZEDO2m8SQf40f3Ynn5R+fKg790GBpqAQAAqw2vTUmirC8iBNcLHSFXtTYLvb12U7ydz+QqjuYN0EkSOo/jTR20tFVDpoV356Gqrh2LGucggLmBG0cwRyInavSwSi4JIhPktoqko7BgkMQCcsE+QJAH1IFWXFOA20vIqyF8HfNmEKXDNpm2AUecRrU/CeLt3tpVQm3ntLl1f4MoyhgB8REmAJNN83VxHjBsrwY33GhqThvAcYQHt2bhVm0OWQSD8QM7ab7Uz8Z7IYmzZF25YsjxBTlFxiAxADvDRMkCMv4xRHEEvDDhHxbh/wBQoiggQMgA8cctT8qjk+MTS41/f4Gjge7RdWAGQN189PeNKkwllg+hhWV1K6GQUbnvvFBrxhLNnM6FoA2AJ9509areH9ubT3lRbN2SVKiOpIiTEfzrzlFvaKuSXYr2WADSASqiJ/ZZwfwqvucYRg4gLqkEbeE6ya24jw93ZiGCIjupZj1cmNNt+ZFUAvRI3UkTykCu2MUyMp+q0XmHxwMkHYT0j30o/B8SU4QpHwuCeW4Onn60FwvGLau57Qa4iDXMnhWRqYkgGJAmd6n4jxFbjvcyLbNxs2QRpqTyGuppX3VGTppN+TrF25JnbMqfPwD8qS+1nCjcuM6qjXIAysjsY8mnKPmKvcXj7YWyWvhCbSHL4c5gttOvy51AuIdzNq4cjgsSxIMg5SIjUVy01LkdCfpoRsJgSpOfubbHwqigBznEAwQdKcOz2I/u8ddY9RQuPwK2yWd4LwI2EKdDqYG9F8ItItrMrqQTB11kATpPSOdUnLlGxFph+C4o2HlMuYHXfKRp6Uw8H7VWLtrOSVOZlKwzGVYruFg7Ul4i4C8jYDWaO+z7g+IxGEm1aDLmYkswCySTpJ3g1d6xxa7IRk3OS8Ibv+ILM6Bz/ggf6iKn41N7BOEBJZVIHPR1PvANKmMF1GyugRlJEEjN7D16028PvRaSSNFEmfKpRlytMv0c24nwx7ajOGXoChkmNh1q14F2nS3Y7u4rLld/FoZ0zNpv4cutb9urz/27DQCyd0+WIPizS3PeAkddKV7l7XLuA5IkRM/F5jwyOWppuiUpV0P1viFt1zI6les7es7UDxXitr+zX7YcZ2UZR1hxMHYxSFYut9yAuYAGQxKiSTPOWn01iK3xLSs666AKPFryAnrpWdvQqm07BMFiwqAc2Zo/zHnTr9lOPt2r2MuXHVEW3aBZjAlrjwJ66bUoYC0p31YNoJUwf8JMH1qW3CsHQkZirNGuqllUgHSRrB5SetHls3zOx57WYycReAMhgsEdRZX8Zrm1riDWmysjaQNo6U04Fhccr3zvcWWi4jFwCFHxKDmgjr0o4K66giehJH+4CocvlttK7OilkSvwVfdu65UHjOjDWV012BE0V2fwfdWWR9WGZlg8y3PQe0UagZSD6zDBtT6E0NYsupbMrDMTqVPNvPyFQlJyi0VUUmMHZITiWPk34inaaR+wynvXzCCAZ/z07TXbgVQohN3I3U1lRg1lXEOOYyxlZQPuqo/yll/gKIyERqQOvSs4xrd6akfUH/8AKsUjKCSY/CuPwEzE4Ky6kOQZ3kya04fw609y1myp3YKqyoIIiAWn4tNKjd1DGPF5AxXn/ioGhEaSYgkf1/CktpaOnFBN3IM4/gcofK2bvSVJ21uDJJ8lBmOdDYLhq2iGtKxe3B7wNEk5gdBrsPlIqa3w1sS9uzndGkEnyAzTAABgCdfKup8M4TZs2sli3uACWMu5gDxsfkIGnQVSEZuNNjTnBP0o5w/FnuAIEnNoRvmHMQurT0O9VmDN4uQ4ZVU6KQLe2gPdxoarOPdsxhsWwwyW27pz4mUlc6sfh18Sqdid4rofDO2NrjOEZQmTFWFD5d5iJKHcodsp2MetaOFxi2JlzLIyixd14AZYDsEE82Ow1223oazg8t5QVUMALhBP3Q0fj+NA8fxTPatm0ZIuqecg/d0GsTVdxLirnEd4isVQFCZEEfe1J0/lSQg/BKTRBxbh/ePdQeF2cKkffMy8kCSu3X4RVfd7B4lHCXMqTrJPL0ifkYpt7KdsrCXs+ICq6lmTwloJB3MGDr9BTxgLmGx6I/hLkBmXMCyHnPTX5a10JzSpCQUfIk4f7McULC3MGUuM6BirHI5ka6HwtudiOVJi27j3lssoS4rkHNmBzSZXKOmo+W9fRSxhwo1ljAHnBj0H8qQuJ9mLbcVvXGZgRluqFA1ZwVckmZ1B00rOXFNsar0jn/E+zWJJLHKzNrEyQmkHXkBV/hcRdw621Y5kTw96YHhI0DSdAIA+Qpg7VWUtIjZoPiksdAoWenWKrLFsoktqMvyJInT2rm+bKSSZ0rFDjYHxbhdrFFXuFhlGmQ5wygTuBod6m4djbeDzm3bTLcyjK4JyxpMAFiT0Eb0AcXlfMoiZnLEkawJO9QYe405mJDDbXbpBr0Y/AZHLjN6r9R58v/o4liuC3f6wvCYfFXRdy2WaZyEI6rqv3TcAMTprVvwo43C2LdpMTcs92PFbDSBOuw01mauex3F3xN9LFwkyGYv97Kqkmeu0T51c9uuzKnI9m2CSMjCeQIKtJ16g/KufPDLB8XqvbyW+FeKfq9/6EnG4+9dt3nvvneGFu6QFMBJX4YBIJ33pfwmPxSnxYp48mP4HSuw9k8Dls93cRWRtXVhK6+R8vwpO+0/sWLeW9ggqq3x2juDuMs7AidPLSljcVtjTipP0o5jj+0WJe5rcZiCQugPMgaRqdfrTfY4VoGulmzAZwGzAbmCwOp1g7fOknh4JxaAbl48hJI5dJq9TCYhLkFPCDqxIynoQeg2imyq9J0NhqL5OHI2eybd3KDKDRR+zlnSP1QrDzLVmKANpsuoiAR56++s1e4XgT4hQVIGRiS0HYqREaSYO9DYzstdQtlBKyCRtHiE8oHl6xSKa6vZHJDbcVSJPsuw+HVTcxVi5fSfCEgqsTJZZGaTGk8tZpm7V8R4PeCnDzavAgQlplBHMMCMsgEmqTg3DruDsFLmgzvlIM6aTt5/1vVff4cjX0djlnSYIBkxMc419qHzHyaaOn/TReNST35Lfg+DuJirLDVCdLirKMNiGI+E8oNdNbBIdwKSuyNp8PcNm4wJPiyyPcAdedPFppqsTkggW7wO0d0X2oR+zNrksemn4Vv2r7SDB4W5fChzbe2hUmJzsJg9YnyoTHdu8NbtWLh174IzIGDPbRlzSwG5GgjQmaNLyUr2DeHcGWyzMsy2hkzt60fNK9v7TcETB7xT5qD+DVfYfi1q4M1tw48j+M8/KjaijcWFA1laI8if41lMnYGqOVcYT9JmHMA+XT8vaq58YWEJG8e1E8S4iqohYgExuQNiDVp2Z7DW71tLj3mlwWXLEAFiViNzH4+Vc6g2Ui4xjs5/xHiThoC6CZIJmJ302ojhFhsXie6D5BEFzrCjyXcnX5mulY/7GsPcs5reOdXif0igp88pBHrr6VYdm+xYwlsCbTvOt0aKAJiJEjfWrVS6ByPMP2fTDXUugsxWytgDUxB1eBsSAAatcZxk5botnI4s3GQ/thSRHL86Cx9y4cQtnDXBdJUl2WCqGYOZtlEfMzTYnDUe2i3gGYDKWWUnqNDqI5H6VNNttJBcainfZ8nXDJnmT+NPn2c8BuWsdZu5iuVGuadcpAVp3GokdDFdH4l9jli3N3CgM0zkuDUc/C2w9h61ScHtm1cYvFu4pyIjxJZpHwkywBg+dbJlknSQYY48W72af8G58YzZxbQr4LVtC91hEuQGbLbWSfExjypG7eYMYS4Ldq42W4udkbLnUzzZNDO+kfOmXAYvHi74sSLbXDmuDKNSdwwUBtOXIdKSu2fC8RaxBfES3eSUfXKwEbSAdNOVaC9dWhJqoXRSLijM1ddjuM37eOsNazFu8UZV1zKSAyxzBWaoJpx+yQoOJIbgBAR9+Ry77b8h610ZHxi2iMVbo7ZhQbzZWPwk65lYrJJAMNo2XT8qp+KXUdy6TcNsZWZQNJJIUmSP1t4q0xVuw9wNauvhyRqyIq5j1fxAsI5VDwzszbDu73XuiS3ihFy/tZQC1efFucEjqSUXs5z2jW7izetA+JFZgsEGFYZUH6zkmY8+gqo4Pgnw+HbvJDXDOQ6ZR8IkciTy6AV0B+HOrHM7ES/dm4yWyFVjBzsAWWFAEyfDpXmA+zTEYsi49+0lsmQwPeMwOxgaARBEmddhVcLbkovq7YMjSg2u6pCDh7uYGPukg+RG/41guBjpy9pqy4bwHNcxotNmSwWuDQ949oNkLKo0MFQTrs1DYnDlSPC6hlDKGQgkHmOo86+gx54zpJ7Pn54ZQt1rwMv2aXAvEE/6dz8B/Ca6oRLFTsszIn90/Lf2rnH2f8Ia1OKu22VRKjNKCAAcweCSSfCABrrJp34pjJaEdQLotkSwEqzhXKydwomBzHnXmfE5E5uj1fhYOONWE3YUQN2OUerafhS/2ttl7B1+O4cp6ZMuvuCfnTPiuH5rinxKLbaaAZjBE76gT5Undr8fmvpZtbWF11HxP5eQA965puk7OqN3oo8Mtu1mW0igbmBDEnU5juSZFUnH8EFtm6jqCSBqAdCY8POfKra3bKZjchBvAaSes8lHzqtayMQQQsW1OYbySOYnYfjXGpcpKvudCvHF8vJ5w+wcgVixAgjUiCNJkc6scJiEAIYsTCnvrlwtHduWZiDu0EQfyqPizIksgKIfCgLT4jA+I+ZmlZuMq110aCi5QikakMCG9x7aV0xs5H0OGIwd9sOgNwXLdq0jEiJDXXncmNvM9eVUp4VfuXLMWy63DILaeFd4E9OZ8tuZ/GbVlrd3ubrWSbyrlJI/5doDeRPuasrGDvJdT+8+Gxh5BMxLAevIHrVKV2Dm+PHwCYjjDlL47vuT3gWwwWYa2NeQOo0ME9YozBfaEkIHBZmQMpHgDNMFYExr1jeqHDY+6FsW7xDBJun9ov3ggwBsd/RdajTiQGUKkBM2XTQBozaDcafjU8lNUymLHKW0Z2l4pedAt8fo3IuFTA/SAbbTkXWBrvSdf4sCdvmOfT0puv4hbmjBXG2qg+xqj4r2dtOJskI36uuU++qn6elbHKK00dE4NL0lMuO8QJjTXoaZ+zna97QKIURrh+NgWA0MbflSg2CKoHJBBJUjmCP8AvWYO4xZVWSxIAEjcnT0rpcU9o5rb1I6f/wC0hAMt5mBB/wDLJynTeAdDqdOVZSnjOxl10V7JbOY71XIQAsJGUzqNCNY2rKSovYJJxdUB8bxToMPfR2Ba2EIG3h39ZJOnlU3Zf7QLuFc5hntE5soABQ9bcbea7HXrVXxS9mw9sfq3LgHoYYf7qpqpBaJSbujvuE45bxA7yy0ofEANs3PTlzEURxbCtdseDVQC9uDGoGqMdYB2nlpXJ+w/HjbcWydCdPnv/Cuq8D40iND62yZI6Rqf+1Tl7BWjXhPbaxbtIBaNsKct0ZlIVgYnMB49eZA3HWnzhOKW4ue2wZWjUa666Ebg1xnt13eHsD+yWybDR3mbXKXacs768ulU3Z7tDfwqpctsz22YqV10y+Iajy1j19anj5K2zolwlpH0c3Ecv9f1pS9xbCh7q3bFzu2iGhcwiZ2jQ6zIqj4X2tXFhIOp0K9dNInz686i4f2qw9wMoZyykgq2jiNIAk5SPPSnm4tbJqDukiPtVwy1hQrWxq+Z5LE7CNuc5tqSuLYG3fhr48ew1MxrA6Rr0q07UcZtXMSLZeMltFBnqMxidjrtQCuwLNmBB5mNANJ9qhVPQZScuytTsRZLI6hiJUldMsTqCSQdtNKccZcwl22tqzbOBCwM9uCzAfcLKJcnlm5+tKOJ4uiyqGAsak7kmPaqbH8bZ3CSokTrqv8AR2mnqUtMWMqfpOxWMctwhbWijwiRLQuiyTzPOennVVxrGLbTOlxbl6QDbbR5IAIOkkgAbanzFWnZ3v8AH2bdy3ZsWLZADXD47hKjK8LpqSOYHrTW/ZvDFAj2UcDUkqJZurERJnXpXG/hHKfKbs6MeaUVRzPtJcfEcOUuVW6XVsnikBJyqDzJWNN5YVvwvA8YgZf7PYJ0+NUuHTXWSZgHpXSrnZ3DkFnXRQNSQAoBnmMsacxtSNxLgZ72bWJzWXYhGc3Ao3aF18URGcSpiNK6FGOONUq/8I5J8nsWuyHBcThcce+S4pylWKPPxQAAwMatl0GutdCHZh3dbuZLRVQoi2M+m0tG4Ebzzoex2TNi1na4+Z9yjCDK7qWkD1iTWPw24qDuMSyMxAi6yP4TMkFbeYGY6zPKky82+K/P7/Y+OMeNv9/JH2z7VXcJaRGe07tILkMTKrMFFgAmQN6WOIcafH5brQHCrCgkLCk8i2jEk60zX+zAFq614WroyyJBbK2oDDOAQZO9c94D21xOHs2UVCqgCHywpEnUkbgT66RWUZuG+xZKEh8412gKYFGu3coIUOwOZ9d5001I1ml/A3b11Fewr3LbaDmDBIkZtDqCNOYNAdrOKXb2HNwFAxJV2FpTmWAVBJEbluUwFoPsVxXG5lZHa4lkhRaKCCsMTlJGgBXlzPvSeNyx8nX0M8ijKojaODAgG5buqYmDqAfSNY8zQGMwYSW7x3gEldEA/wAI9acbPHr7of0NtGEH9JfCwDtIjck7TyoLFYB7qrne1nzFGKMGOSGuOTBiBAgax5yai4cY3F/YpLlL+SOecbtrfCFmFvuoABkKd2ggn4omOlVnYfALjuINbZjbt3dVgTItAwu43UGumXuzmGxWDhUC5swBnc22bu853mTvI3PLSuX9m7DcPxHeXptXbRYBWWdYgkTod45710Y5eiyPB6XZ1TjPYIXBbFsd4AxLtcYK7ZiswVAnRSNY+dL/ABbs5dtvirgFy0rJCnK1zQKfh7sHXTmauuB9rL9+/aR4IuMPFljcTuNYHTanbF8PFxWQyUYEEKxUkHlmUggelGMrAkns4cmEUWbTWu8uHIQztqNekmZ0JgCBz3oD+05VzHltG/tXVcZ2AfLGGbwroEbkANs4366jrSF2g4TctuwClGgEqwjluOswT86m279SO/Hx4pRZSrxBASclxCd2KGD/AJZ+tD38cxbOsMNiAYb2Ohoc4xZghlI/W2n/AA1FildhKZSo/VM/wqygkTbDcZhVv28sZGBJA2EncwOdC8K4G1u7nuZgF8QYQZjp8ql4Rn3cf1zqq47xq7cdlLeFTlCjQQNp60YqV8V0JOUY1NrZ0b+1m7ZAtxBKnNOmgbpqD4tjWVznhvGLloeBiJ0PSsqvypeC3+qwT9WSLv8AwV7X5TL0IP0j8qHqa/cDMSAACdAOQ5VDVEeYybBtDqdvEPxpk4hx4WgUtXTcPX7o9Du1KwFZlNLKKfZrYXjeLXbsC47MBss+Eei7Crfs1eCgSdnBMGCIOU+6v/pNL2Q9KJwTlH6H213H9edZrVDQ7H7EZsDiEdSe7un5TpMfQ/Khe11g/wBoa8hg3IcxpDgAPEddG+ZoHi3ahcTYW1lZbiHOdshOUhiOanUHzrbE9rrN61lZHVwylNiOjgmdAQT9KjxZVS6sGbjKv4MQBciALiiLgkbSfjHKD0ofiClMpD57Z+EGYPzHMcwaDxtrKbkcwrD3it+FY7QodQdwdvUeYpuKW0O3ydPsh4hji4EooUdDr8z/AFzqO82fxclAAJ5xov0iiWKljb7tQxJExJ3+7ty60NcsNaZlOmhGvyPvqKdUQdt7Hvsr23xNqwbdq7CNMggGGYakEiVbTrTTwb7RMXaADlLwH64hv86wfea5NwZALniMBhq0HQk+GI5k/SrTB8a7t+7cg9GB8JHL09KjKO9Dq6OkHjuKxd2bjoNfCGIFpekIbba/tGT50yYTsy9x+8u3u+OmtqXOvIOZKDrCgdSK5zgeLryIPUc6Y+GY/XMrEfQ0qS8iWzqI4dcKZWcIkBQiLqF6ZyTqRpNL3bHg92VfDA9HRYBMfCQY0oPCdrr6btn6Zo/70XY7V2ySblts364dmg+QLeEeQ0qrSaBYqt2bxTrOJvvh7ZIyrIdjlJ+6oC8/vEVLhuB4dbaW0a4ET4S2ViddZQgDfoRy3phXjbCSUW6hmTaIDf4rL+FqqLuKxNw5sNhGsjbP3Ydz5r4gtr5CfOvPnDI9LRdcK3sIs8ItklL1u2ylTkDEox6yDBEwAG2nnUfB+yl1Vm2LdpJJAKq0q28jWZHMmfOgOG4XEW7oc23PiOZ82Zu8KsFhVlrjrMkFmKrOxOpFu3jMGpuEZEnXXPb1P3rfxW/VfalnBwgkn5GxRi21r7hvHexV24FNnEEMqwE1VPMrqcpOu+npQHAMDiLTXLeLNwLlMEgMY2MMNCsdCdY86jxvba848JVQNCbZXJP/AFSST8oqq/tt69AVwzFtoZgddd5J6/I60sZybp7R1SdRqTQXbxhsNmssbloaMGBQxvJB23+Ibc+dWmLwyY21ntsudPgZwCARqUuqQYH4biQaqsV2exCS8qFBEBWk5QrA6HeJH1oLA3nR++w5WfhuINUdfTynQjUfSqQk4al0TlGEpL5b+1Dxwg37di1cuWWN7KQ6WiPiJIBAJy6LGxG9D4/tfayPb/SJeOgVkIIE6+L4ZjzqXDY9rlsd2yq0yyvqII2MH2I005VYHglm5pcZbgj4XUaHfwt8QHzIrqrmvT5OfcJbXQgYXjrWr1s6qqupaJ2nxQPvSsiD1rzt92ms3MelpCpy2RNzNozHxqJ8lPvNXHbLsmtpBdtIVUaOJkanRhOo6H5Ukf8AB9rG30BJRjuRGoGpkEbxUYxUP9uR1Tm51kj4NsV2cfFgpZXM0SQvxEdB61acJ+xK9GbEXxa00VPG/lmMhfxp+wLpg7IWyiqiAIpOrNG0tuetFpxnOQr6MVLaeX9GuqEOKqzlnkcnfRyzG/Z/dsv4rwdORylT9JH1pZ7a9j+7U4izJT/zFO6k/eH7JPsTXYcfjwyD31qnvFWBUgFWBBB2IIgg03TtEpSb7OB5+VZVx2s7PnCXygk228Vs/snkfMHT686yrJ2SKYrFGcI4Yb9wKJjckCdPzqftFbAvZgIDgN89j9RTr2fcHDWiIHh1jTUaa+elQyZHGNor8upOL8CjZ7P5sM92SGQsCvLwxNCPj7oVVDZgV0HTUiCB6UyYPDlhiELsF724MqwJnXVt420EVH2cvxY8wxn6bml5vd7ClXQv3+HXRbNxwQNNDodecdK0xxOdW3JCk+oq/wCK8TQKynWRBiD/AEarl4e1y2rWlDRIAYgtpzjRaeMm9sDjQKiLmzA7/d5wR9ar20PpVilhhcyFCWXpuCN9txUuGxCrnlU0My0TrsBzNPYWlI1zZ0BH6pU/iv1B96hwy5dHVlIkqSImY0OnQaUWl03VLAfBpAEafEDp+0PrQ9i6oaJY66CfD1GnpQGe2mW2D4naVstwZTACvln39Otb8T4ajnKCSWXvFbrCkMBPI+E+i0FgbS3br2223Uc5iDr/AFsK0xRe2Yuam1CqeRB2Gu4gkelJW9CS7ZNw3B2O6BuJfUhjN1dUkcihHL1q4vcMe4v6Frd8dFgP/laDPpNKjYhghVWbIZETp8U7VmEc7gkEdK0sbe0/yVhJLVBQu3MPfRriMkHUMCunPeuj4TFW8oYNvG23vSRh+02IVcufMv6rgOPY0fw3j9wvkSxaJMnRcg89tKSXPyv7M4Ju0x1TGA6E+xohHmANelLvBeNi7iVwz2BbdgY15gSPcTTnhcEVPw5T9PlRim+yMlxdE9jhxUZm0PITTDwnh1yAy3Cok67z1hdiPy50u4jMYVZZiQB0knam7gptW0FksWYbliYJ/Z10HQU7T6iaIZky5FULI8IJAEAmTooHsKhv8Lz2ntXLrNmzAtEETMRrsOVTvZtIyFU1LDVRJ30JPIedEPb13GpqCx23yKuVLQtYX7PcGIBDv1zs2/8AhIA9qvRbVFCoqoBpAECAKnSAw8X9EVtdtDoTP8KrQhSXkzMAdj8tD/RNcy49jFtX2tBCpQmSNjrvpzkHlXVrlkc5EcyDG/M0q9ruD3cTiLSLbttaNtnltALhIDOxU5mbKEiPOoSxJvZZZJRVoX+D8S1D7iIPmPLzFX13tCijKGHKZPhUaSWJGmg+EakmII2AfsKcOh7t2ZtzIABPOI1Hzmq2wRmBZQSh2Ye4qScsDp9F6WdWtMY8dxmcC92WAbMgQgQVJOWRy8MH5VU9gMAzI2KZCU+C2eu+dh1iMsjqaqftJ7Rs2GHdWyqiAQBovUyOXn6UzdhXvWOH4dLyZQwZ8p+JUdsyz00OaP2hXXHjKpLZytyg+LCcXeNy4BsqaxUDju0ZyZuMD8gaKuXbBk97lzbyD/CqPjfELKIUtEuzaFiOXlNUtLZNoDucQZzBiBtFbi9zobDWyBJqOzcJmNqmm/IGV/bXhgxNpAPiVpB5wVM/gvtWVNdvQa8rc2jaOacVxWdbfUA/WPyNMXZTEE4cqPusfrB/Ok00zdibmt1PIN7Eg/jT5Y+gPJylZPgbhFy//wBU/wA6p8NmylRMZj6e1OhwkzpvrVXwfhDE3JBUZzEiCR5eVRU0k2OiifhbtqdBHP8AKrPB9m2iQzr5zA9opnt4BV2Hz3okJSyzt9B42J9jgrnE3ALpUoBLR4jmHtyqHDYFS19SBmAABI/eHy2FXqEDFX/3bX4Gqe+5W/dy8x/E/nTqTf8A0jUit4fhzauGWC6aNuJ/aHMGIrbiV4jQ2srT8QMg/StQSxaRAI+dCWOKuqlT4lPI8vQ1avILUVRK2LdLqtr4ABoORnQ/OakxV+9iTqAF6bDy8zUWNcoyNvp/X41H3ty4QpOUNtGgP50aXYskk3ZLdwqqAocMwkke1BW7xExVrhMGqHeTGvpVRfSGI6Gmi7NPSTQQmP6j2qwvYJ+7D5XVSJBiBE9aI7PdngxFy6PDuqEb+bfs/jTliLQu2ntMPiEAjXUajTQ7jpXNkzKLSX3LY4ya9RzS9ebPmk5oGs66CBr8qdeB/arftqLeIHeAaC5A7yP2v1vXf1qu7J8Ds3y5vZiUKAAHf4iZHMbfWmHHdj8O+yZSf1CR/pMj2oz+JhCXF2KsMpKxu7HcZs3GOJN7OFBVFCtIcjWRGkA/6qt3xa3ZNu4uYctQ3s0VzfhGFvYIXFw9xW7waC6p8LbZlKneNNRHtQXY3tFiTi3tXrsoouM8gHxAQMpGoGYjTajCal0ycouPZ2LAcXIy59wQTvtOsfLlWvE/tJw9tiEtXbjT5IPrJ+lc8PEHBJRjHQ61UYbt9h5Zb1tlYEjMpzqYMbaEfWtbl0C67OiN9o2Lf/l2LKDlmLufxA+lDX24jimzNdy6aIgAQf4TOtU/COO4a4PDdVvIb+x1+lXNvizlgEBAHOtxT1I3JoJwHDeJodLy5ehH/wCpA+lMvDreJJXvu6hZgrIOog7mOntVSnaju9GMmrbC9oEcaiJorGk9B5Oi1eyDSL254amHAvqYzHKy/wAflzp0s4lW2auWfaFx03muZZZbasqAaktqJA9a2WKlGmNCTi7QMvE1dYJENp6g004jjq4q0FkZlABXQbaSvrE/SuRdnsPiVGR7RKcixAK/ImSKtGs3JmGXodo+dQhj+VJ10dE8scsd6Y3nh7nZtPOp8PwcDxOR5k0pJxO+o8LfONa9bEXbnxOx8jt7VZV7HG/qXvEsUrEW7bAqNSR+E15YaATyAgVW4ewaKxdzKkczQ/yzd6K/GXNqyocTvWUoyObzV32MuRiY6qw+k15WV05P4MSPY/QK3nWsrK8s6jwvXuYdK8rKBgR8KneNcynMwAOunh0GlL+MuAYi5p91efUr+dZWV0YtiMBxQCgkA+/8qEwfDUfeYGm/8YrKyui2oi9hT3kDQUzBdBJ846UDxfHZ4hcuU6R/2rKynitgyMHwH3mJOg69aP4DZtteJdM0QQJ0nqdNfSsrK2Tpmh4HB7w6fX+VSpigeX1/lWVlee0jsQtdk8XF28IkFQeW4b08zTOvESD4ZHo2nsQRWVlVyxTkxMb9JTcd4+6IwA8RGjTtJg6cz7UocNx7WrguDUg6jqDuD617WV04YpRObK25FhxDtbduAqoFtTocurf5jt8oqjrKyqxSXRCzKs+H9psVY/5V+4o6ZpX/ACmR9Kysosw39mu3z3rq279oOToGVsnusEH5RTXf7QnYJAH7X/8ANZWVOWgon4T2jIcEqSByzR/Cuf8AaLtGy4wqqwgcys75j1jSOVZWUsd9h8Fthsfv4fr/ACopsYDoV+v8qysoeAeQfvwPu/X+VEWMQuvh+v8AKsrKKASXeIqgkJr+9/KhLfEc5zMPr/KvKys+zLoCx3FIf4fr/KsrKyhQ5//Z"/>
          <p:cNvSpPr>
            <a:spLocks noChangeAspect="1" noChangeArrowheads="1"/>
          </p:cNvSpPr>
          <p:nvPr/>
        </p:nvSpPr>
        <p:spPr bwMode="auto">
          <a:xfrm>
            <a:off x="157803" y="-922405"/>
            <a:ext cx="3096630" cy="1900819"/>
          </a:xfrm>
          <a:prstGeom prst="rect">
            <a:avLst/>
          </a:prstGeom>
          <a:noFill/>
        </p:spPr>
        <p:txBody>
          <a:bodyPr vert="horz" wrap="square" lIns="104287" tIns="52144" rIns="104287" bIns="52144" numCol="1" anchor="t" anchorCtr="0" compatLnSpc="1">
            <a:prstTxWarp prst="textNoShape">
              <a:avLst/>
            </a:prstTxWarp>
          </a:bodyPr>
          <a:lstStyle/>
          <a:p>
            <a:endParaRPr lang="pt-BR"/>
          </a:p>
        </p:txBody>
      </p:sp>
      <p:sp>
        <p:nvSpPr>
          <p:cNvPr id="423944" name="AutoShape 8" descr="data:image/jpg;base64,/9j/4AAQSkZJRgABAQAAAQABAAD/2wCEAAkGBhMSERUUExQWFRUVGBkWFxcXFxoXFxwYGBUYGhYcGhcYGyceGBojGhcXHy8gIycpLCwsFx4xNTAqNSYsLCkBCQoKDgwOGg8PGiwkHyQpLywsLCwqLCwsLCwsLCwsLCwpLCwsLCwsLCwsLCwsLCwsLCwsLCwsLCwsLCwsLCwsLP/AABEIALUBFgMBIgACEQEDEQH/xAAcAAACAgMBAQAAAAAAAAAAAAAEBgMFAAIHAQj/xABJEAACAQIEAwYDBAcGBAMJAAABAhEAAwQSITEFQVEGEyJhcZEygaEHQrHRI1JicsHh8BQkgpKishYzc/EVQ4MXNFN0o7PC0uL/xAAaAQADAQEBAQAAAAAAAAAAAAABAgMABAUG/8QALREAAgICAgECBgIBBQEAAAAAAAECEQMhEjFBIlEEE3GBwfAyoWEUI0KRsQX/2gAMAwEAAhEDEQA/ADCZrYCo5rZTS2aidamQVAhoi2tE1EyCibNkmtbFrrRTXVUSxAHUmKwxLbsiiFSqNu09qSFDPHQQPdv4V6vaJ2MKir5klvppSOcUMlYwhK3W3S2OLYjXxL65IETGmpoSzxq8GYO7kSNiqnbYaayCKX5iDxY5dzXjWKTrval4YKbiEiQWYHYidPSp07R4gCCwbxZZKg8xE+UEGa3zEGhkZa1mqpO0hBi4FMRJXTcxtJ9qNw/ELdzRTr0Ig/LkflNOpJgJwawGtDpXmeiYIVq3BqBHqUPQMSmva1zV6WoBNGaoy9bk1ExogPWNaTXkVPhbGc+QomNsNhS/kKtLdiBAFUHHO0Ys/o7QBcbncL5RzP4UqX8fecy11z/iIHsDApWwN0dMK1lc84fxzEWTo5Zf1XJYfXUfKnjhnElv2w66cmU7g9PMedZMKYTFeEVtWpFMY1rWtorysY0aonFTGozRARqtZWyisogOczW6ioC1bo1SFC7Yo6yBudANydBVY94IJPtVfi7zu6q2gOoWdPbcn1ouSRqsusXxvLpaXNp8cT/lU7+p9qpLjMTmusSY+9v6CNqs7Ssuhmose/gaR0A06sBvXPKbZZQRrh8DnBMMggZRufUjb31qc8PvDVbg9CsD3FSWrktEflpRVp/Kd/5e9QctlVFFF/bLklSWlT4gANB5Ga9xFwkySSDpJ1IJ2/kanxi5bzMC3L4R1HPQ1HbeSSWEZTmYCPDEt4dp5TzMSDTdi9ENm07H4ZZT4iYUFCupzExMHapxjYUrpJCSMyASh65ua/WggrXjqIUfCgOg/M9TuaNTg5/VNXjj0Sc9mICWLAFh8RykOdMxiFJMSR7V4mK8Cka82P7R+6PTn0r3/wANK6idPcVLdw8qXA8X3o3YbT5Nrqee/KTpQa2gxlemWeB7QQQj6zznxdOe/wA6uFuKwlSD/XPpSNfMHQgRML8Z/wAUbHzq2wVw2wrDcqCdZmQDrptWjl9xuPsMitUyNQWHxIcSNCNx0P5UQrVaxAtHraahU1ItYKPWqNvI1jGvBWMe27B0HWieI4ruLJK/EdF9Tz+W9bYRefyoXjKZso6An6/yomFFkPOvbdomrO7hxXtlktK1x5yoJMCTqQNvnSicT3DcLA1Ik/SrrgalXYciv1B/maT8T9pmGUwlq6/yCj60f2K7ZnF4trfdC2otu0lpbQqOXrWU10h+FbHkmtTXteGnAeGtTXprWsY1JrQ1sa0NEBi1lYtZWMcwmpe9CiTQtu5zOwrUMLmpDRyAMGJ3IqHKlbFq9I0utnhmIM+oA9Ira/aI/SSWgamZIG3OdNamxGCcCLTnb4WAI+RjShsKbjIwYgLqpJnluNKi5ciqjRZYe3edAwNrKBsZn6afKh8YbhMOQBpou28z1O1a2zctDMjKyjeQdATv1NE8Nvd4rM2VmLEE/siIEHULufel0MbNbfk6FiZ3InrqNNaiXiMHIbVwP0Vs0jkR+dHJZQn/AJafID66UI1hRdfoUU66QdZ0jyFI4oe34IjduLrDqTvInTkZ5kVscV+gusxIVQgJIjw5ix1I1+EUT3xU8oHv7GoeP3i2DxHLKqN7XFn6NTR7AznvFO291vDYlLfLL8R8y3L0ql/8axQIYPcU9QWk+utWV7iTLce2tm0QrEAkGYB0mvbzlravkVWLMpCgRAywfhJ611xlXgHFbSYxdjftFcstnG6q3hW6RBBP6/UeddCw+GGbKdQfCfMHQ/Q1xh8MwUlm0AJ2G8afd6038AuXUv4NnvXHzvHiYkQDEAbRFHkhHDyX5C7BnBGhVVygRoRouvvWYS6EQK8pAgGNCJn3FEWcQgdpYIQzKSTl+90O+31qa5etMMpuKQZ58+tcZUFwPEMjFzIYsQVIIlJgAefP1pntvMEag6j0pU7nUq7nKo0JYnMRtAJ0+VWHB8fJZAdF1Wd45j5H8atjl4ZOS8jNaNSMaCs3pojNVwI2JrUCvGapMGsmgEgvdqsNZujDszG7IGUITqQCJYwOYovih1Hp/GkrjvDLp4mbi2mKkocwUnTKm3zU/WnPi+4+f40sW23++5n0VOIag+Jn+6Yn/pj/AHCibz0HxM/3PE/uAf61rS6YI/yRy+xhFJYlQfEadPsnX+/uemHf63bYpTwo0b9403fZIsY27/8ALn/7yUF2gv8A5fX8nWAhNavA3YD1IH41zrttiWGLYDOVhNAWj4F5D1pcN0kxl189PxoPJK6UWaortnXrnE7C73rQ/wDUX86Gudo8KN76fLMfwFcsAeNSoB9foZGvyr25a0mN/nVoRnLvX79SUpxXR03D9pMNccJbuZiZjwkDTzNHGuadlh+mt/vt/tFdHDUsG3afhjeEbisrVTWVQBxgQBEAculE4ZSWAmNPXb1oHB3C6LmkkzMmTox51ccLOpiDGkeXPTpXFJjRRI2Lu294I6gVR8T7YLZzogFxyczakKDzmIn0+tTdsOMmxYhSRcuHKvkPvEeggeprnStV/h8KmuUugTlWkMF/tjdLDMQAdwFAXfad/rRT9qcgzo7BupafpzpZ331qbC4VJkKK71jj1SItXuxy4Z23uQO8JBIEMoA91I+oPypjtYtXVrguMxy6ktrtI03jfWucCrHgHEgbhtMsqdFf9W5yA8jsfOKh8R8LFR5QHhkd0zoKYQ5AQzAsAcogCfXeo8dhz/ZsSCSSbL7knUMhHlOn0qHBlbZUFiRvsfCem21WD31uJdRdR3NwnTQSABvXmLs6nVCd2ftWma7n0OcE8zlKKR8pmq7jFhUcquozn/UgJquJIbMJHhSSDrqn8q9S4CG8rq68zmVtfw9qso07EqskvuT5PC3ofqDV3g73gwT9Lv4kGqS0wIjqI0o/B3P7pYP6t1fwFOjeF9fwdBxLw7f9RtInmTSxxLG3bVxlUuBP3dvkAwP0pnxTMLjQFIkGSxHxANtB2mkXj+K7u+Va6FgTGZQNf3lk1zcblRTlUbNb3Hbp3N4/4W39C00wcIxBCpdkkDVgfiiIf6TSI/FQTAuCTtlyn+FN/AL+bDjM4EZpnRt2nQDyiqyhwpk0+Q/2HHKjV2qg4FfzWUPMDKfl/KKvLR0roFR6xoDtBiXt4S49tmRgyAMpg6uJ1o1qD7Tp/cLvqh/+otLLpjLsQ8TxnEFTN+6f/Ub+Bpx7OXScGhYknPc1JJPx9T60gYm74I/ranfs439zT9+5+IpIKmBu0HXDQfFT/c8T+4P961PdahuJH+54j91f9608umCH8kc4wbSrH9tvxpz+yg/3/EDfLYAPzuoaSMA3gP77fiacfsg/97xRGn6Ffc3z+VBLZvf6lv2yvEYl4KgnKBm690kaDU8zp0pVC3m++AOiiJ+Y5fOrv7QrTPeuBYkMhk7ACypbbWYgbHelPC44mI8vXXyp4Ti017Mnki1K/cPuYUt8ZJj5/wC7QUA2FtpoWYSf/iKo+QEzRNxt6Vrr3neVV8gbcKSJB12GtGEorpCyjJnSuyNoretqc0gv8W+1dFmkDsrBxPhkAZ9wAfYU+zU8EuSb92WkqdGymsrwVlXEOK4W5oZEDO2m8SQf40f3Ynn5R+fKg790GBpqAQAAqw2vTUmirC8iBNcLHSFXtTYLvb12U7ydz+QqjuYN0EkSOo/jTR20tFVDpoV356Gqrh2LGucggLmBG0cwRyInavSwSi4JIhPktoqko7BgkMQCcsE+QJAH1IFWXFOA20vIqyF8HfNmEKXDNpm2AUecRrU/CeLt3tpVQm3ntLl1f4MoyhgB8REmAJNN83VxHjBsrwY33GhqThvAcYQHt2bhVm0OWQSD8QM7ab7Uz8Z7IYmzZF25YsjxBTlFxiAxADvDRMkCMv4xRHEEvDDhHxbh/wBQoiggQMgA8cctT8qjk+MTS41/f4Gjge7RdWAGQN189PeNKkwllg+hhWV1K6GQUbnvvFBrxhLNnM6FoA2AJ9509areH9ubT3lRbN2SVKiOpIiTEfzrzlFvaKuSXYr2WADSASqiJ/ZZwfwqvucYRg4gLqkEbeE6ya24jw93ZiGCIjupZj1cmNNt+ZFUAvRI3UkTykCu2MUyMp+q0XmHxwMkHYT0j30o/B8SU4QpHwuCeW4Onn60FwvGLau57Qa4iDXMnhWRqYkgGJAmd6n4jxFbjvcyLbNxs2QRpqTyGuppX3VGTppN+TrF25JnbMqfPwD8qS+1nCjcuM6qjXIAysjsY8mnKPmKvcXj7YWyWvhCbSHL4c5gttOvy51AuIdzNq4cjgsSxIMg5SIjUVy01LkdCfpoRsJgSpOfubbHwqigBznEAwQdKcOz2I/u8ddY9RQuPwK2yWd4LwI2EKdDqYG9F8ItItrMrqQTB11kATpPSOdUnLlGxFph+C4o2HlMuYHXfKRp6Uw8H7VWLtrOSVOZlKwzGVYruFg7Ul4i4C8jYDWaO+z7g+IxGEm1aDLmYkswCySTpJ3g1d6xxa7IRk3OS8Ibv+ILM6Bz/ggf6iKn41N7BOEBJZVIHPR1PvANKmMF1GyugRlJEEjN7D16028PvRaSSNFEmfKpRlytMv0c24nwx7ajOGXoChkmNh1q14F2nS3Y7u4rLld/FoZ0zNpv4cutb9urz/27DQCyd0+WIPizS3PeAkddKV7l7XLuA5IkRM/F5jwyOWppuiUpV0P1viFt1zI6les7es7UDxXitr+zX7YcZ2UZR1hxMHYxSFYut9yAuYAGQxKiSTPOWn01iK3xLSs666AKPFryAnrpWdvQqm07BMFiwqAc2Zo/zHnTr9lOPt2r2MuXHVEW3aBZjAlrjwJ66bUoYC0p31YNoJUwf8JMH1qW3CsHQkZirNGuqllUgHSRrB5SetHls3zOx57WYycReAMhgsEdRZX8Zrm1riDWmysjaQNo6U04Fhccr3zvcWWi4jFwCFHxKDmgjr0o4K66giehJH+4CocvlttK7OilkSvwVfdu65UHjOjDWV012BE0V2fwfdWWR9WGZlg8y3PQe0UagZSD6zDBtT6E0NYsupbMrDMTqVPNvPyFQlJyi0VUUmMHZITiWPk34inaaR+wynvXzCCAZ/z07TXbgVQohN3I3U1lRg1lXEOOYyxlZQPuqo/yll/gKIyERqQOvSs4xrd6akfUH/8AKsUjKCSY/CuPwEzE4Ky6kOQZ3kya04fw609y1myp3YKqyoIIiAWn4tNKjd1DGPF5AxXn/ioGhEaSYgkf1/CktpaOnFBN3IM4/gcofK2bvSVJ21uDJJ8lBmOdDYLhq2iGtKxe3B7wNEk5gdBrsPlIqa3w1sS9uzndGkEnyAzTAABgCdfKup8M4TZs2sli3uACWMu5gDxsfkIGnQVSEZuNNjTnBP0o5w/FnuAIEnNoRvmHMQurT0O9VmDN4uQ4ZVU6KQLe2gPdxoarOPdsxhsWwwyW27pz4mUlc6sfh18Sqdid4rofDO2NrjOEZQmTFWFD5d5iJKHcodsp2MetaOFxi2JlzLIyixd14AZYDsEE82Ow1223oazg8t5QVUMALhBP3Q0fj+NA8fxTPatm0ZIuqecg/d0GsTVdxLirnEd4isVQFCZEEfe1J0/lSQg/BKTRBxbh/ePdQeF2cKkffMy8kCSu3X4RVfd7B4lHCXMqTrJPL0ifkYpt7KdsrCXs+ICq6lmTwloJB3MGDr9BTxgLmGx6I/hLkBmXMCyHnPTX5a10JzSpCQUfIk4f7McULC3MGUuM6BirHI5ka6HwtudiOVJi27j3lssoS4rkHNmBzSZXKOmo+W9fRSxhwo1ljAHnBj0H8qQuJ9mLbcVvXGZgRluqFA1ZwVckmZ1B00rOXFNsar0jn/E+zWJJLHKzNrEyQmkHXkBV/hcRdw621Y5kTw96YHhI0DSdAIA+Qpg7VWUtIjZoPiksdAoWenWKrLFsoktqMvyJInT2rm+bKSSZ0rFDjYHxbhdrFFXuFhlGmQ5wygTuBod6m4djbeDzm3bTLcyjK4JyxpMAFiT0Eb0AcXlfMoiZnLEkawJO9QYe405mJDDbXbpBr0Y/AZHLjN6r9R58v/o4liuC3f6wvCYfFXRdy2WaZyEI6rqv3TcAMTprVvwo43C2LdpMTcs92PFbDSBOuw01mauex3F3xN9LFwkyGYv97Kqkmeu0T51c9uuzKnI9m2CSMjCeQIKtJ16g/KufPDLB8XqvbyW+FeKfq9/6EnG4+9dt3nvvneGFu6QFMBJX4YBIJ33pfwmPxSnxYp48mP4HSuw9k8Dls93cRWRtXVhK6+R8vwpO+0/sWLeW9ggqq3x2juDuMs7AidPLSljcVtjTipP0o5jj+0WJe5rcZiCQugPMgaRqdfrTfY4VoGulmzAZwGzAbmCwOp1g7fOknh4JxaAbl48hJI5dJq9TCYhLkFPCDqxIynoQeg2imyq9J0NhqL5OHI2eybd3KDKDRR+zlnSP1QrDzLVmKANpsuoiAR56++s1e4XgT4hQVIGRiS0HYqREaSYO9DYzstdQtlBKyCRtHiE8oHl6xSKa6vZHJDbcVSJPsuw+HVTcxVi5fSfCEgqsTJZZGaTGk8tZpm7V8R4PeCnDzavAgQlplBHMMCMsgEmqTg3DruDsFLmgzvlIM6aTt5/1vVff4cjX0djlnSYIBkxMc419qHzHyaaOn/TReNST35Lfg+DuJirLDVCdLirKMNiGI+E8oNdNbBIdwKSuyNp8PcNm4wJPiyyPcAdedPFppqsTkggW7wO0d0X2oR+zNrksemn4Vv2r7SDB4W5fChzbe2hUmJzsJg9YnyoTHdu8NbtWLh174IzIGDPbRlzSwG5GgjQmaNLyUr2DeHcGWyzMsy2hkzt60fNK9v7TcETB7xT5qD+DVfYfi1q4M1tw48j+M8/KjaijcWFA1laI8if41lMnYGqOVcYT9JmHMA+XT8vaq58YWEJG8e1E8S4iqohYgExuQNiDVp2Z7DW71tLj3mlwWXLEAFiViNzH4+Vc6g2Ui4xjs5/xHiThoC6CZIJmJ302ojhFhsXie6D5BEFzrCjyXcnX5mulY/7GsPcs5reOdXif0igp88pBHrr6VYdm+xYwlsCbTvOt0aKAJiJEjfWrVS6ByPMP2fTDXUugsxWytgDUxB1eBsSAAatcZxk5botnI4s3GQ/thSRHL86Cx9y4cQtnDXBdJUl2WCqGYOZtlEfMzTYnDUe2i3gGYDKWWUnqNDqI5H6VNNttJBcainfZ8nXDJnmT+NPn2c8BuWsdZu5iuVGuadcpAVp3GokdDFdH4l9jli3N3CgM0zkuDUc/C2w9h61ScHtm1cYvFu4pyIjxJZpHwkywBg+dbJlknSQYY48W72af8G58YzZxbQr4LVtC91hEuQGbLbWSfExjypG7eYMYS4Ldq42W4udkbLnUzzZNDO+kfOmXAYvHi74sSLbXDmuDKNSdwwUBtOXIdKSu2fC8RaxBfES3eSUfXKwEbSAdNOVaC9dWhJqoXRSLijM1ddjuM37eOsNazFu8UZV1zKSAyxzBWaoJpx+yQoOJIbgBAR9+Ry77b8h610ZHxi2iMVbo7ZhQbzZWPwk65lYrJJAMNo2XT8qp+KXUdy6TcNsZWZQNJJIUmSP1t4q0xVuw9wNauvhyRqyIq5j1fxAsI5VDwzszbDu73XuiS3ihFy/tZQC1efFucEjqSUXs5z2jW7izetA+JFZgsEGFYZUH6zkmY8+gqo4Pgnw+HbvJDXDOQ6ZR8IkciTy6AV0B+HOrHM7ES/dm4yWyFVjBzsAWWFAEyfDpXmA+zTEYsi49+0lsmQwPeMwOxgaARBEmddhVcLbkovq7YMjSg2u6pCDh7uYGPukg+RG/41guBjpy9pqy4bwHNcxotNmSwWuDQ949oNkLKo0MFQTrs1DYnDlSPC6hlDKGQgkHmOo86+gx54zpJ7Pn54ZQt1rwMv2aXAvEE/6dz8B/Ca6oRLFTsszIn90/Lf2rnH2f8Ia1OKu22VRKjNKCAAcweCSSfCABrrJp34pjJaEdQLotkSwEqzhXKydwomBzHnXmfE5E5uj1fhYOONWE3YUQN2OUerafhS/2ttl7B1+O4cp6ZMuvuCfnTPiuH5rinxKLbaaAZjBE76gT5Undr8fmvpZtbWF11HxP5eQA965puk7OqN3oo8Mtu1mW0igbmBDEnU5juSZFUnH8EFtm6jqCSBqAdCY8POfKra3bKZjchBvAaSes8lHzqtayMQQQsW1OYbySOYnYfjXGpcpKvudCvHF8vJ5w+wcgVixAgjUiCNJkc6scJiEAIYsTCnvrlwtHduWZiDu0EQfyqPizIksgKIfCgLT4jA+I+ZmlZuMq110aCi5QikakMCG9x7aV0xs5H0OGIwd9sOgNwXLdq0jEiJDXXncmNvM9eVUp4VfuXLMWy63DILaeFd4E9OZ8tuZ/GbVlrd3ubrWSbyrlJI/5doDeRPuasrGDvJdT+8+Gxh5BMxLAevIHrVKV2Dm+PHwCYjjDlL47vuT3gWwwWYa2NeQOo0ME9YozBfaEkIHBZmQMpHgDNMFYExr1jeqHDY+6FsW7xDBJun9ov3ggwBsd/RdajTiQGUKkBM2XTQBozaDcafjU8lNUymLHKW0Z2l4pedAt8fo3IuFTA/SAbbTkXWBrvSdf4sCdvmOfT0puv4hbmjBXG2qg+xqj4r2dtOJskI36uuU++qn6elbHKK00dE4NL0lMuO8QJjTXoaZ+zna97QKIURrh+NgWA0MbflSg2CKoHJBBJUjmCP8AvWYO4xZVWSxIAEjcnT0rpcU9o5rb1I6f/wC0hAMt5mBB/wDLJynTeAdDqdOVZSnjOxl10V7JbOY71XIQAsJGUzqNCNY2rKSovYJJxdUB8bxToMPfR2Ba2EIG3h39ZJOnlU3Zf7QLuFc5hntE5soABQ9bcbea7HXrVXxS9mw9sfq3LgHoYYf7qpqpBaJSbujvuE45bxA7yy0ofEANs3PTlzEURxbCtdseDVQC9uDGoGqMdYB2nlpXJ+w/HjbcWydCdPnv/Cuq8D40iND62yZI6Rqf+1Tl7BWjXhPbaxbtIBaNsKct0ZlIVgYnMB49eZA3HWnzhOKW4ue2wZWjUa666Ebg1xnt13eHsD+yWybDR3mbXKXacs768ulU3Z7tDfwqpctsz22YqV10y+Iajy1j19anj5K2zolwlpH0c3Ecv9f1pS9xbCh7q3bFzu2iGhcwiZ2jQ6zIqj4X2tXFhIOp0K9dNInz686i4f2qw9wMoZyykgq2jiNIAk5SPPSnm4tbJqDukiPtVwy1hQrWxq+Z5LE7CNuc5tqSuLYG3fhr48ew1MxrA6Rr0q07UcZtXMSLZeMltFBnqMxidjrtQCuwLNmBB5mNANJ9qhVPQZScuytTsRZLI6hiJUldMsTqCSQdtNKccZcwl22tqzbOBCwM9uCzAfcLKJcnlm5+tKOJ4uiyqGAsak7kmPaqbH8bZ3CSokTrqv8AR2mnqUtMWMqfpOxWMctwhbWijwiRLQuiyTzPOennVVxrGLbTOlxbl6QDbbR5IAIOkkgAbanzFWnZ3v8AH2bdy3ZsWLZADXD47hKjK8LpqSOYHrTW/ZvDFAj2UcDUkqJZurERJnXpXG/hHKfKbs6MeaUVRzPtJcfEcOUuVW6XVsnikBJyqDzJWNN5YVvwvA8YgZf7PYJ0+NUuHTXWSZgHpXSrnZ3DkFnXRQNSQAoBnmMsacxtSNxLgZ72bWJzWXYhGc3Ao3aF18URGcSpiNK6FGOONUq/8I5J8nsWuyHBcThcce+S4pylWKPPxQAAwMatl0GutdCHZh3dbuZLRVQoi2M+m0tG4Ebzzoex2TNi1na4+Z9yjCDK7qWkD1iTWPw24qDuMSyMxAi6yP4TMkFbeYGY6zPKky82+K/P7/Y+OMeNv9/JH2z7VXcJaRGe07tILkMTKrMFFgAmQN6WOIcafH5brQHCrCgkLCk8i2jEk60zX+zAFq614WroyyJBbK2oDDOAQZO9c94D21xOHs2UVCqgCHywpEnUkbgT66RWUZuG+xZKEh8412gKYFGu3coIUOwOZ9d5001I1ml/A3b11Fewr3LbaDmDBIkZtDqCNOYNAdrOKXb2HNwFAxJV2FpTmWAVBJEbluUwFoPsVxXG5lZHa4lkhRaKCCsMTlJGgBXlzPvSeNyx8nX0M8ijKojaODAgG5buqYmDqAfSNY8zQGMwYSW7x3gEldEA/wAI9acbPHr7of0NtGEH9JfCwDtIjck7TyoLFYB7qrne1nzFGKMGOSGuOTBiBAgax5yai4cY3F/YpLlL+SOecbtrfCFmFvuoABkKd2ggn4omOlVnYfALjuINbZjbt3dVgTItAwu43UGumXuzmGxWDhUC5swBnc22bu853mTvI3PLSuX9m7DcPxHeXptXbRYBWWdYgkTod45710Y5eiyPB6XZ1TjPYIXBbFsd4AxLtcYK7ZiswVAnRSNY+dL/ABbs5dtvirgFy0rJCnK1zQKfh7sHXTmauuB9rL9+/aR4IuMPFljcTuNYHTanbF8PFxWQyUYEEKxUkHlmUggelGMrAkns4cmEUWbTWu8uHIQztqNekmZ0JgCBz3oD+05VzHltG/tXVcZ2AfLGGbwroEbkANs4366jrSF2g4TctuwClGgEqwjluOswT86m279SO/Hx4pRZSrxBASclxCd2KGD/AJZ+tD38cxbOsMNiAYb2Ohoc4xZghlI/W2n/AA1FildhKZSo/VM/wqygkTbDcZhVv28sZGBJA2EncwOdC8K4G1u7nuZgF8QYQZjp8ql4Rn3cf1zqq47xq7cdlLeFTlCjQQNp60YqV8V0JOUY1NrZ0b+1m7ZAtxBKnNOmgbpqD4tjWVznhvGLloeBiJ0PSsqvypeC3+qwT9WSLv8AwV7X5TL0IP0j8qHqa/cDMSAACdAOQ5VDVEeYybBtDqdvEPxpk4hx4WgUtXTcPX7o9Du1KwFZlNLKKfZrYXjeLXbsC47MBss+Eei7Crfs1eCgSdnBMGCIOU+6v/pNL2Q9KJwTlH6H213H9edZrVDQ7H7EZsDiEdSe7un5TpMfQ/Khe11g/wBoa8hg3IcxpDgAPEddG+ZoHi3ahcTYW1lZbiHOdshOUhiOanUHzrbE9rrN61lZHVwylNiOjgmdAQT9KjxZVS6sGbjKv4MQBciALiiLgkbSfjHKD0ofiClMpD57Z+EGYPzHMcwaDxtrKbkcwrD3it+FY7QodQdwdvUeYpuKW0O3ydPsh4hji4EooUdDr8z/AFzqO82fxclAAJ5xov0iiWKljb7tQxJExJ3+7ty60NcsNaZlOmhGvyPvqKdUQdt7Hvsr23xNqwbdq7CNMggGGYakEiVbTrTTwb7RMXaADlLwH64hv86wfea5NwZALniMBhq0HQk+GI5k/SrTB8a7t+7cg9GB8JHL09KjKO9Dq6OkHjuKxd2bjoNfCGIFpekIbba/tGT50yYTsy9x+8u3u+OmtqXOvIOZKDrCgdSK5zgeLryIPUc6Y+GY/XMrEfQ0qS8iWzqI4dcKZWcIkBQiLqF6ZyTqRpNL3bHg92VfDA9HRYBMfCQY0oPCdrr6btn6Zo/70XY7V2ySblts364dmg+QLeEeQ0qrSaBYqt2bxTrOJvvh7ZIyrIdjlJ+6oC8/vEVLhuB4dbaW0a4ET4S2ViddZQgDfoRy3phXjbCSUW6hmTaIDf4rL+FqqLuKxNw5sNhGsjbP3Ydz5r4gtr5CfOvPnDI9LRdcK3sIs8ItklL1u2ylTkDEox6yDBEwAG2nnUfB+yl1Vm2LdpJJAKq0q28jWZHMmfOgOG4XEW7oc23PiOZ82Zu8KsFhVlrjrMkFmKrOxOpFu3jMGpuEZEnXXPb1P3rfxW/VfalnBwgkn5GxRi21r7hvHexV24FNnEEMqwE1VPMrqcpOu+npQHAMDiLTXLeLNwLlMEgMY2MMNCsdCdY86jxvba848JVQNCbZXJP/AFSST8oqq/tt69AVwzFtoZgddd5J6/I60sZybp7R1SdRqTQXbxhsNmssbloaMGBQxvJB23+Ibc+dWmLwyY21ntsudPgZwCARqUuqQYH4biQaqsV2exCS8qFBEBWk5QrA6HeJH1oLA3nR++w5WfhuINUdfTynQjUfSqQk4al0TlGEpL5b+1Dxwg37di1cuWWN7KQ6WiPiJIBAJy6LGxG9D4/tfayPb/SJeOgVkIIE6+L4ZjzqXDY9rlsd2yq0yyvqII2MH2I005VYHglm5pcZbgj4XUaHfwt8QHzIrqrmvT5OfcJbXQgYXjrWr1s6qqupaJ2nxQPvSsiD1rzt92ms3MelpCpy2RNzNozHxqJ8lPvNXHbLsmtpBdtIVUaOJkanRhOo6H5Ukf8AB9rG30BJRjuRGoGpkEbxUYxUP9uR1Tm51kj4NsV2cfFgpZXM0SQvxEdB61acJ+xK9GbEXxa00VPG/lmMhfxp+wLpg7IWyiqiAIpOrNG0tuetFpxnOQr6MVLaeX9GuqEOKqzlnkcnfRyzG/Z/dsv4rwdORylT9JH1pZ7a9j+7U4izJT/zFO6k/eH7JPsTXYcfjwyD31qnvFWBUgFWBBB2IIgg03TtEpSb7OB5+VZVx2s7PnCXygk228Vs/snkfMHT686yrJ2SKYrFGcI4Yb9wKJjckCdPzqftFbAvZgIDgN89j9RTr2fcHDWiIHh1jTUaa+elQyZHGNor8upOL8CjZ7P5sM92SGQsCvLwxNCPj7oVVDZgV0HTUiCB6UyYPDlhiELsF724MqwJnXVt420EVH2cvxY8wxn6bml5vd7ClXQv3+HXRbNxwQNNDodecdK0xxOdW3JCk+oq/wCK8TQKynWRBiD/AEarl4e1y2rWlDRIAYgtpzjRaeMm9sDjQKiLmzA7/d5wR9ar20PpVilhhcyFCWXpuCN9txUuGxCrnlU0My0TrsBzNPYWlI1zZ0BH6pU/iv1B96hwy5dHVlIkqSImY0OnQaUWl03VLAfBpAEafEDp+0PrQ9i6oaJY66CfD1GnpQGe2mW2D4naVstwZTACvln39Otb8T4ajnKCSWXvFbrCkMBPI+E+i0FgbS3br2223Uc5iDr/AFsK0xRe2Yuam1CqeRB2Gu4gkelJW9CS7ZNw3B2O6BuJfUhjN1dUkcihHL1q4vcMe4v6Frd8dFgP/laDPpNKjYhghVWbIZETp8U7VmEc7gkEdK0sbe0/yVhJLVBQu3MPfRriMkHUMCunPeuj4TFW8oYNvG23vSRh+02IVcufMv6rgOPY0fw3j9wvkSxaJMnRcg89tKSXPyv7M4Ju0x1TGA6E+xohHmANelLvBeNi7iVwz2BbdgY15gSPcTTnhcEVPw5T9PlRim+yMlxdE9jhxUZm0PITTDwnh1yAy3Cok67z1hdiPy50u4jMYVZZiQB0knam7gptW0FksWYbliYJ/Z10HQU7T6iaIZky5FULI8IJAEAmTooHsKhv8Lz2ntXLrNmzAtEETMRrsOVTvZtIyFU1LDVRJ30JPIedEPb13GpqCx23yKuVLQtYX7PcGIBDv1zs2/8AhIA9qvRbVFCoqoBpAECAKnSAw8X9EVtdtDoTP8KrQhSXkzMAdj8tD/RNcy49jFtX2tBCpQmSNjrvpzkHlXVrlkc5EcyDG/M0q9ruD3cTiLSLbttaNtnltALhIDOxU5mbKEiPOoSxJvZZZJRVoX+D8S1D7iIPmPLzFX13tCijKGHKZPhUaSWJGmg+EakmII2AfsKcOh7t2ZtzIABPOI1Hzmq2wRmBZQSh2Ye4qScsDp9F6WdWtMY8dxmcC92WAbMgQgQVJOWRy8MH5VU9gMAzI2KZCU+C2eu+dh1iMsjqaqftJ7Rs2GHdWyqiAQBovUyOXn6UzdhXvWOH4dLyZQwZ8p+JUdsyz00OaP2hXXHjKpLZytyg+LCcXeNy4BsqaxUDju0ZyZuMD8gaKuXbBk97lzbyD/CqPjfELKIUtEuzaFiOXlNUtLZNoDucQZzBiBtFbi9zobDWyBJqOzcJmNqmm/IGV/bXhgxNpAPiVpB5wVM/gvtWVNdvQa8rc2jaOacVxWdbfUA/WPyNMXZTEE4cqPusfrB/Ok00zdibmt1PIN7Eg/jT5Y+gPJylZPgbhFy//wBU/wA6p8NmylRMZj6e1OhwkzpvrVXwfhDE3JBUZzEiCR5eVRU0k2OiifhbtqdBHP8AKrPB9m2iQzr5zA9opnt4BV2Hz3okJSyzt9B42J9jgrnE3ALpUoBLR4jmHtyqHDYFS19SBmAABI/eHy2FXqEDFX/3bX4Gqe+5W/dy8x/E/nTqTf8A0jUit4fhzauGWC6aNuJ/aHMGIrbiV4jQ2srT8QMg/StQSxaRAI+dCWOKuqlT4lPI8vQ1avILUVRK2LdLqtr4ABoORnQ/OakxV+9iTqAF6bDy8zUWNcoyNvp/X41H3ty4QpOUNtGgP50aXYskk3ZLdwqqAocMwkke1BW7xExVrhMGqHeTGvpVRfSGI6Gmi7NPSTQQmP6j2qwvYJ+7D5XVSJBiBE9aI7PdngxFy6PDuqEb+bfs/jTliLQu2ntMPiEAjXUajTQ7jpXNkzKLSX3LY4ya9RzS9ebPmk5oGs66CBr8qdeB/arftqLeIHeAaC5A7yP2v1vXf1qu7J8Ds3y5vZiUKAAHf4iZHMbfWmHHdj8O+yZSf1CR/pMj2oz+JhCXF2KsMpKxu7HcZs3GOJN7OFBVFCtIcjWRGkA/6qt3xa3ZNu4uYctQ3s0VzfhGFvYIXFw9xW7waC6p8LbZlKneNNRHtQXY3tFiTi3tXrsoouM8gHxAQMpGoGYjTajCal0ycouPZ2LAcXIy59wQTvtOsfLlWvE/tJw9tiEtXbjT5IPrJ+lc8PEHBJRjHQ61UYbt9h5Zb1tlYEjMpzqYMbaEfWtbl0C67OiN9o2Lf/l2LKDlmLufxA+lDX24jimzNdy6aIgAQf4TOtU/COO4a4PDdVvIb+x1+lXNvizlgEBAHOtxT1I3JoJwHDeJodLy5ehH/wCpA+lMvDreJJXvu6hZgrIOog7mOntVSnaju9GMmrbC9oEcaiJorGk9B5Oi1eyDSL254amHAvqYzHKy/wAflzp0s4lW2auWfaFx03muZZZbasqAaktqJA9a2WKlGmNCTi7QMvE1dYJENp6g004jjq4q0FkZlABXQbaSvrE/SuRdnsPiVGR7RKcixAK/ImSKtGs3JmGXodo+dQhj+VJ10dE8scsd6Y3nh7nZtPOp8PwcDxOR5k0pJxO+o8LfONa9bEXbnxOx8jt7VZV7HG/qXvEsUrEW7bAqNSR+E15YaATyAgVW4ewaKxdzKkczQ/yzd6K/GXNqyocTvWUoyObzV32MuRiY6qw+k15WV05P4MSPY/QK3nWsrK8s6jwvXuYdK8rKBgR8KneNcynMwAOunh0GlL+MuAYi5p91efUr+dZWV0YtiMBxQCgkA+/8qEwfDUfeYGm/8YrKyui2oi9hT3kDQUzBdBJ846UDxfHZ4hcuU6R/2rKynitgyMHwH3mJOg69aP4DZtteJdM0QQJ0nqdNfSsrK2Tpmh4HB7w6fX+VSpigeX1/lWVlee0jsQtdk8XF28IkFQeW4b08zTOvESD4ZHo2nsQRWVlVyxTkxMb9JTcd4+6IwA8RGjTtJg6cz7UocNx7WrguDUg6jqDuD617WV04YpRObK25FhxDtbduAqoFtTocurf5jt8oqjrKyqxSXRCzKs+H9psVY/5V+4o6ZpX/ACmR9Kysosw39mu3z3rq279oOToGVsnusEH5RTXf7QnYJAH7X/8ANZWVOWgon4T2jIcEqSByzR/Cuf8AaLtGy4wqqwgcys75j1jSOVZWUsd9h8Fthsfv4fr/ACopsYDoV+v8qysoeAeQfvwPu/X+VEWMQuvh+v8AKsrKKASXeIqgkJr+9/KhLfEc5zMPr/KvKys+zLoCx3FIf4fr/KsrKyhQ5//Z"/>
          <p:cNvSpPr>
            <a:spLocks noChangeAspect="1" noChangeArrowheads="1"/>
          </p:cNvSpPr>
          <p:nvPr/>
        </p:nvSpPr>
        <p:spPr bwMode="auto">
          <a:xfrm>
            <a:off x="157803" y="-922405"/>
            <a:ext cx="3096630" cy="1900819"/>
          </a:xfrm>
          <a:prstGeom prst="rect">
            <a:avLst/>
          </a:prstGeom>
          <a:noFill/>
        </p:spPr>
        <p:txBody>
          <a:bodyPr vert="horz" wrap="square" lIns="104287" tIns="52144" rIns="104287" bIns="52144" numCol="1" anchor="t" anchorCtr="0" compatLnSpc="1">
            <a:prstTxWarp prst="textNoShape">
              <a:avLst/>
            </a:prstTxWarp>
          </a:bodyPr>
          <a:lstStyle/>
          <a:p>
            <a:endParaRPr lang="pt-BR"/>
          </a:p>
        </p:txBody>
      </p:sp>
      <p:sp>
        <p:nvSpPr>
          <p:cNvPr id="16" name="CaixaDeTexto 15"/>
          <p:cNvSpPr txBox="1"/>
          <p:nvPr/>
        </p:nvSpPr>
        <p:spPr>
          <a:xfrm>
            <a:off x="18108" y="3420591"/>
            <a:ext cx="5532517" cy="936303"/>
          </a:xfrm>
          <a:prstGeom prst="rect">
            <a:avLst/>
          </a:prstGeom>
          <a:noFill/>
        </p:spPr>
        <p:txBody>
          <a:bodyPr wrap="none" lIns="104287" tIns="52144" rIns="104287" bIns="52144" rtlCol="0">
            <a:spAutoFit/>
          </a:bodyPr>
          <a:lstStyle/>
          <a:p>
            <a:pPr>
              <a:buFont typeface="Arial" pitchFamily="34" charset="0"/>
              <a:buChar char="•"/>
            </a:pPr>
            <a:r>
              <a:rPr lang="en-US" sz="2700" dirty="0" smtClean="0"/>
              <a:t> </a:t>
            </a:r>
            <a:r>
              <a:rPr lang="en-US" sz="2700" dirty="0" err="1" smtClean="0"/>
              <a:t>Exs</a:t>
            </a:r>
            <a:r>
              <a:rPr lang="en-US" sz="2700" dirty="0" smtClean="0"/>
              <a:t>: </a:t>
            </a:r>
            <a:r>
              <a:rPr lang="en-US" sz="2700" dirty="0" err="1" smtClean="0"/>
              <a:t>Judeus</a:t>
            </a:r>
            <a:r>
              <a:rPr lang="en-US" sz="2700" dirty="0" smtClean="0"/>
              <a:t>, </a:t>
            </a:r>
            <a:r>
              <a:rPr lang="en-US" sz="2700" dirty="0" err="1" smtClean="0"/>
              <a:t>Orientais</a:t>
            </a:r>
            <a:r>
              <a:rPr lang="en-US" sz="2700" dirty="0" smtClean="0"/>
              <a:t>, </a:t>
            </a:r>
            <a:r>
              <a:rPr lang="en-US" sz="2700" dirty="0" err="1" smtClean="0"/>
              <a:t>Ciganos</a:t>
            </a:r>
            <a:r>
              <a:rPr lang="en-US" sz="2700" dirty="0" smtClean="0"/>
              <a:t>,</a:t>
            </a:r>
          </a:p>
          <a:p>
            <a:r>
              <a:rPr lang="en-US" sz="2700" dirty="0" err="1" smtClean="0"/>
              <a:t>Esquimós,Índios</a:t>
            </a:r>
            <a:r>
              <a:rPr lang="en-US" sz="2700" dirty="0" smtClean="0"/>
              <a:t> </a:t>
            </a:r>
            <a:r>
              <a:rPr lang="en-US" sz="2700" dirty="0" err="1" smtClean="0"/>
              <a:t>não</a:t>
            </a:r>
            <a:r>
              <a:rPr lang="en-US" sz="2700" dirty="0" smtClean="0"/>
              <a:t> </a:t>
            </a:r>
            <a:r>
              <a:rPr lang="en-US" sz="2700" dirty="0" err="1" smtClean="0"/>
              <a:t>culturalizados</a:t>
            </a:r>
            <a:endParaRPr lang="pt-BR" sz="2700" dirty="0"/>
          </a:p>
        </p:txBody>
      </p:sp>
      <p:sp>
        <p:nvSpPr>
          <p:cNvPr id="9" name="CaixaDeTexto 8"/>
          <p:cNvSpPr txBox="1"/>
          <p:nvPr/>
        </p:nvSpPr>
        <p:spPr>
          <a:xfrm>
            <a:off x="234132" y="6821517"/>
            <a:ext cx="9070047" cy="415498"/>
          </a:xfrm>
          <a:prstGeom prst="rect">
            <a:avLst/>
          </a:prstGeom>
          <a:solidFill>
            <a:srgbClr val="FFFF00"/>
          </a:solidFill>
        </p:spPr>
        <p:txBody>
          <a:bodyPr wrap="none" rtlCol="0">
            <a:spAutoFit/>
          </a:bodyPr>
          <a:lstStyle/>
          <a:p>
            <a:r>
              <a:rPr lang="en-US" dirty="0" smtClean="0"/>
              <a:t>PAÍSES MAIS SUSTENTÁVEIS = MENOS CESÁREA E MAIS PARTO NORMAL</a:t>
            </a:r>
            <a:endParaRPr lang="pt-BR" dirty="0"/>
          </a:p>
        </p:txBody>
      </p:sp>
    </p:spTree>
    <p:extLst>
      <p:ext uri="{BB962C8B-B14F-4D97-AF65-F5344CB8AC3E}">
        <p14:creationId xmlns:p14="http://schemas.microsoft.com/office/powerpoint/2010/main" val="2436924076"/>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0707" name="Picture 3" descr="nascersorrindo3"/>
          <p:cNvPicPr>
            <a:picLocks noChangeAspect="1" noChangeArrowheads="1"/>
          </p:cNvPicPr>
          <p:nvPr/>
        </p:nvPicPr>
        <p:blipFill>
          <a:blip r:embed="rId2" cstate="print"/>
          <a:srcRect/>
          <a:stretch>
            <a:fillRect/>
          </a:stretch>
        </p:blipFill>
        <p:spPr bwMode="auto">
          <a:xfrm>
            <a:off x="7307157" y="2798741"/>
            <a:ext cx="2974102" cy="4368730"/>
          </a:xfrm>
          <a:prstGeom prst="rect">
            <a:avLst/>
          </a:prstGeom>
          <a:noFill/>
          <a:ln w="28575">
            <a:solidFill>
              <a:srgbClr val="000000"/>
            </a:solidFill>
            <a:miter lim="800000"/>
            <a:headEnd/>
            <a:tailEnd/>
          </a:ln>
          <a:effectLst>
            <a:outerShdw dist="107763" dir="18900000" algn="ctr" rotWithShape="0">
              <a:srgbClr val="808080"/>
            </a:outerShdw>
          </a:effectLst>
        </p:spPr>
      </p:pic>
      <p:pic>
        <p:nvPicPr>
          <p:cNvPr id="840708" name="Picture 4" descr="189"/>
          <p:cNvPicPr>
            <a:picLocks noChangeAspect="1" noChangeArrowheads="1"/>
          </p:cNvPicPr>
          <p:nvPr/>
        </p:nvPicPr>
        <p:blipFill>
          <a:blip r:embed="rId3" cstate="print"/>
          <a:srcRect/>
          <a:stretch>
            <a:fillRect/>
          </a:stretch>
        </p:blipFill>
        <p:spPr bwMode="auto">
          <a:xfrm>
            <a:off x="1754362" y="3938161"/>
            <a:ext cx="4633807" cy="3462078"/>
          </a:xfrm>
          <a:prstGeom prst="rect">
            <a:avLst/>
          </a:prstGeom>
          <a:noFill/>
          <a:ln w="28575">
            <a:solidFill>
              <a:srgbClr val="000000"/>
            </a:solidFill>
            <a:miter lim="800000"/>
            <a:headEnd/>
            <a:tailEnd/>
          </a:ln>
          <a:effectLst>
            <a:outerShdw dist="107763" dir="18900000" algn="ctr" rotWithShape="0">
              <a:srgbClr val="808080"/>
            </a:outerShdw>
          </a:effectLst>
        </p:spPr>
      </p:pic>
      <p:pic>
        <p:nvPicPr>
          <p:cNvPr id="840709" name="Picture 5" descr="Parto 20"/>
          <p:cNvPicPr>
            <a:picLocks noChangeAspect="1" noChangeArrowheads="1"/>
          </p:cNvPicPr>
          <p:nvPr/>
        </p:nvPicPr>
        <p:blipFill>
          <a:blip r:embed="rId4" cstate="print"/>
          <a:srcRect/>
          <a:stretch>
            <a:fillRect/>
          </a:stretch>
        </p:blipFill>
        <p:spPr bwMode="auto">
          <a:xfrm>
            <a:off x="2573455" y="2271868"/>
            <a:ext cx="2606160" cy="1430002"/>
          </a:xfrm>
          <a:prstGeom prst="rect">
            <a:avLst/>
          </a:prstGeom>
          <a:noFill/>
          <a:ln w="28575">
            <a:solidFill>
              <a:srgbClr val="000000"/>
            </a:solidFill>
            <a:miter lim="800000"/>
            <a:headEnd/>
            <a:tailEnd/>
          </a:ln>
          <a:effectLst>
            <a:outerShdw dist="107763" dir="18900000" algn="ctr" rotWithShape="0">
              <a:srgbClr val="808080"/>
            </a:outerShdw>
          </a:effectLst>
        </p:spPr>
      </p:pic>
      <p:sp>
        <p:nvSpPr>
          <p:cNvPr id="6" name="Retângulo 5"/>
          <p:cNvSpPr/>
          <p:nvPr/>
        </p:nvSpPr>
        <p:spPr>
          <a:xfrm>
            <a:off x="1396324" y="551320"/>
            <a:ext cx="8315458" cy="1844244"/>
          </a:xfrm>
          <a:prstGeom prst="rect">
            <a:avLst/>
          </a:prstGeom>
        </p:spPr>
        <p:txBody>
          <a:bodyPr wrap="none" lIns="104287" tIns="52144" rIns="104287" bIns="52144">
            <a:spAutoFit/>
          </a:bodyPr>
          <a:lstStyle/>
          <a:p>
            <a:r>
              <a:rPr lang="en-US" sz="4600" kern="0" dirty="0" err="1" smtClean="0">
                <a:solidFill>
                  <a:srgbClr val="333399"/>
                </a:solidFill>
                <a:latin typeface="Tahoma"/>
                <a:ea typeface="+mj-ea"/>
                <a:cs typeface="+mj-cs"/>
              </a:rPr>
              <a:t>Industrialização</a:t>
            </a:r>
            <a:r>
              <a:rPr lang="en-US" sz="4600" kern="0" dirty="0" smtClean="0">
                <a:solidFill>
                  <a:srgbClr val="333399"/>
                </a:solidFill>
                <a:latin typeface="Tahoma"/>
                <a:ea typeface="+mj-ea"/>
                <a:cs typeface="+mj-cs"/>
              </a:rPr>
              <a:t> do </a:t>
            </a:r>
            <a:r>
              <a:rPr lang="en-US" sz="4600" kern="0" dirty="0" err="1" smtClean="0">
                <a:solidFill>
                  <a:srgbClr val="333399"/>
                </a:solidFill>
                <a:latin typeface="Tahoma"/>
                <a:ea typeface="+mj-ea"/>
                <a:cs typeface="+mj-cs"/>
              </a:rPr>
              <a:t>Nascimento</a:t>
            </a:r>
            <a:endParaRPr lang="en-US" sz="4600" kern="0" dirty="0" smtClean="0">
              <a:solidFill>
                <a:srgbClr val="333399"/>
              </a:solidFill>
              <a:latin typeface="Tahoma"/>
              <a:ea typeface="+mj-ea"/>
              <a:cs typeface="+mj-cs"/>
            </a:endParaRPr>
          </a:p>
          <a:p>
            <a:pPr algn="ctr"/>
            <a:r>
              <a:rPr lang="en-US" sz="4600" kern="0" dirty="0" err="1" smtClean="0">
                <a:solidFill>
                  <a:srgbClr val="FF0000"/>
                </a:solidFill>
                <a:latin typeface="Tahoma"/>
                <a:ea typeface="+mj-ea"/>
                <a:cs typeface="+mj-cs"/>
              </a:rPr>
              <a:t>Séc</a:t>
            </a:r>
            <a:r>
              <a:rPr lang="en-US" sz="4600" kern="0" dirty="0" smtClean="0">
                <a:solidFill>
                  <a:srgbClr val="FF0000"/>
                </a:solidFill>
                <a:latin typeface="Tahoma"/>
                <a:ea typeface="+mj-ea"/>
                <a:cs typeface="+mj-cs"/>
              </a:rPr>
              <a:t> XIX-XX</a:t>
            </a:r>
          </a:p>
          <a:p>
            <a:endParaRPr lang="pt-BR" dirty="0"/>
          </a:p>
        </p:txBody>
      </p:sp>
    </p:spTree>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1730" name="Rectangle 2"/>
          <p:cNvSpPr>
            <a:spLocks noGrp="1" noChangeArrowheads="1"/>
          </p:cNvSpPr>
          <p:nvPr>
            <p:ph type="title"/>
          </p:nvPr>
        </p:nvSpPr>
        <p:spPr bwMode="auto">
          <a:xfrm>
            <a:off x="1454867" y="-351667"/>
            <a:ext cx="6484120" cy="1612019"/>
          </a:xfrm>
          <a:noFill/>
          <a:ln>
            <a:miter lim="800000"/>
            <a:headEnd/>
            <a:tailEnd/>
          </a:ln>
        </p:spPr>
        <p:txBody>
          <a:bodyPr vert="horz" wrap="square" lIns="105012" tIns="52506" rIns="105012" bIns="52506" numCol="1" anchor="b" anchorCtr="0" compatLnSpc="1">
            <a:prstTxWarp prst="textNoShape">
              <a:avLst/>
            </a:prstTxWarp>
          </a:bodyPr>
          <a:lstStyle/>
          <a:p>
            <a:r>
              <a:rPr lang="en-US" sz="4600" dirty="0"/>
              <a:t>    </a:t>
            </a:r>
            <a:r>
              <a:rPr lang="en-US" sz="3700" dirty="0" err="1">
                <a:solidFill>
                  <a:schemeClr val="tx2">
                    <a:lumMod val="60000"/>
                    <a:lumOff val="40000"/>
                  </a:schemeClr>
                </a:solidFill>
              </a:rPr>
              <a:t>Medicalização</a:t>
            </a:r>
            <a:r>
              <a:rPr lang="en-US" sz="3700" dirty="0">
                <a:solidFill>
                  <a:schemeClr val="tx2">
                    <a:lumMod val="60000"/>
                    <a:lumOff val="40000"/>
                  </a:schemeClr>
                </a:solidFill>
              </a:rPr>
              <a:t> do </a:t>
            </a:r>
            <a:r>
              <a:rPr lang="en-US" sz="3700" dirty="0" err="1" smtClean="0">
                <a:solidFill>
                  <a:schemeClr val="tx2">
                    <a:lumMod val="60000"/>
                    <a:lumOff val="40000"/>
                  </a:schemeClr>
                </a:solidFill>
              </a:rPr>
              <a:t>Parto</a:t>
            </a:r>
            <a:r>
              <a:rPr lang="en-US" sz="3700" dirty="0" smtClean="0">
                <a:solidFill>
                  <a:schemeClr val="tx2">
                    <a:lumMod val="60000"/>
                    <a:lumOff val="40000"/>
                  </a:schemeClr>
                </a:solidFill>
              </a:rPr>
              <a:t/>
            </a:r>
            <a:br>
              <a:rPr lang="en-US" sz="3700" dirty="0" smtClean="0">
                <a:solidFill>
                  <a:schemeClr val="tx2">
                    <a:lumMod val="60000"/>
                    <a:lumOff val="40000"/>
                  </a:schemeClr>
                </a:solidFill>
              </a:rPr>
            </a:br>
            <a:r>
              <a:rPr lang="en-US" sz="3700" dirty="0" smtClean="0">
                <a:solidFill>
                  <a:schemeClr val="tx2">
                    <a:lumMod val="60000"/>
                    <a:lumOff val="40000"/>
                  </a:schemeClr>
                </a:solidFill>
              </a:rPr>
              <a:t>             </a:t>
            </a:r>
            <a:r>
              <a:rPr lang="en-US" sz="3700" dirty="0" err="1" smtClean="0">
                <a:solidFill>
                  <a:srgbClr val="FF0000"/>
                </a:solidFill>
              </a:rPr>
              <a:t>Século</a:t>
            </a:r>
            <a:r>
              <a:rPr lang="en-US" sz="3700" dirty="0" smtClean="0">
                <a:solidFill>
                  <a:srgbClr val="FF0000"/>
                </a:solidFill>
              </a:rPr>
              <a:t> XX</a:t>
            </a:r>
            <a:endParaRPr lang="en-US" sz="3700" dirty="0">
              <a:solidFill>
                <a:schemeClr val="tx2">
                  <a:lumMod val="60000"/>
                  <a:lumOff val="40000"/>
                </a:schemeClr>
              </a:solidFill>
            </a:endParaRPr>
          </a:p>
        </p:txBody>
      </p:sp>
      <p:sp>
        <p:nvSpPr>
          <p:cNvPr id="841731" name="Rectangle 3"/>
          <p:cNvSpPr>
            <a:spLocks noGrp="1" noChangeArrowheads="1"/>
          </p:cNvSpPr>
          <p:nvPr>
            <p:ph type="body" idx="1"/>
          </p:nvPr>
        </p:nvSpPr>
        <p:spPr bwMode="auto">
          <a:xfrm>
            <a:off x="4260317" y="1238819"/>
            <a:ext cx="6558991" cy="4990084"/>
          </a:xfrm>
          <a:noFill/>
          <a:ln>
            <a:miter lim="800000"/>
            <a:headEnd/>
            <a:tailEnd/>
          </a:ln>
        </p:spPr>
        <p:txBody>
          <a:bodyPr vert="horz" wrap="square" lIns="105012" tIns="52506" rIns="105012" bIns="52506" numCol="1" anchor="t" anchorCtr="0" compatLnSpc="1">
            <a:prstTxWarp prst="textNoShape">
              <a:avLst/>
            </a:prstTxWarp>
          </a:bodyPr>
          <a:lstStyle/>
          <a:p>
            <a:pPr algn="ctr">
              <a:spcBef>
                <a:spcPct val="50000"/>
              </a:spcBef>
              <a:buFont typeface="Monotype Sorts" pitchFamily="2" charset="2"/>
              <a:buNone/>
            </a:pPr>
            <a:r>
              <a:rPr lang="en-US" sz="3200" dirty="0">
                <a:latin typeface="AGaramond Bold" pitchFamily="18" charset="0"/>
              </a:rPr>
              <a:t>“</a:t>
            </a:r>
            <a:r>
              <a:rPr lang="en-US" sz="3200" dirty="0" err="1">
                <a:latin typeface="AGaramond Bold" pitchFamily="18" charset="0"/>
              </a:rPr>
              <a:t>Primiparous</a:t>
            </a:r>
            <a:r>
              <a:rPr lang="en-US" sz="3200" dirty="0">
                <a:latin typeface="AGaramond Bold" pitchFamily="18" charset="0"/>
              </a:rPr>
              <a:t> labors and those in which the condition of the soft parts approximates a first labor should </a:t>
            </a:r>
            <a:r>
              <a:rPr lang="en-US" sz="3200" dirty="0" err="1">
                <a:latin typeface="AGaramond Bold" pitchFamily="18" charset="0"/>
              </a:rPr>
              <a:t>labour</a:t>
            </a:r>
            <a:r>
              <a:rPr lang="en-US" sz="3200" dirty="0">
                <a:latin typeface="AGaramond Bold" pitchFamily="18" charset="0"/>
              </a:rPr>
              <a:t> under twilight sleep and be delivered by a specialist obstetrician under general anesthesia with elective forceps and episiotomy’</a:t>
            </a:r>
          </a:p>
          <a:p>
            <a:pPr>
              <a:spcBef>
                <a:spcPct val="50000"/>
              </a:spcBef>
              <a:buFont typeface="Monotype Sorts" pitchFamily="2" charset="2"/>
              <a:buNone/>
            </a:pPr>
            <a:r>
              <a:rPr lang="en-US" sz="2700" dirty="0">
                <a:latin typeface="Times New Roman" pitchFamily="18" charset="0"/>
              </a:rPr>
              <a:t>         </a:t>
            </a:r>
            <a:r>
              <a:rPr lang="en-US" sz="2700" dirty="0">
                <a:solidFill>
                  <a:srgbClr val="FF0000"/>
                </a:solidFill>
                <a:latin typeface="Times New Roman" pitchFamily="18" charset="0"/>
              </a:rPr>
              <a:t>De Lee, Am J </a:t>
            </a:r>
            <a:r>
              <a:rPr lang="en-US" sz="2700" dirty="0" err="1">
                <a:solidFill>
                  <a:srgbClr val="FF0000"/>
                </a:solidFill>
                <a:latin typeface="Times New Roman" pitchFamily="18" charset="0"/>
              </a:rPr>
              <a:t>Obstet</a:t>
            </a:r>
            <a:r>
              <a:rPr lang="en-US" sz="2700" dirty="0">
                <a:solidFill>
                  <a:srgbClr val="FF0000"/>
                </a:solidFill>
                <a:latin typeface="Times New Roman" pitchFamily="18" charset="0"/>
              </a:rPr>
              <a:t> </a:t>
            </a:r>
            <a:r>
              <a:rPr lang="en-US" sz="2700" dirty="0" err="1">
                <a:solidFill>
                  <a:srgbClr val="FF0000"/>
                </a:solidFill>
                <a:latin typeface="Times New Roman" pitchFamily="18" charset="0"/>
              </a:rPr>
              <a:t>Gynecol</a:t>
            </a:r>
            <a:r>
              <a:rPr lang="en-US" sz="2700" dirty="0">
                <a:solidFill>
                  <a:srgbClr val="FF0000"/>
                </a:solidFill>
                <a:latin typeface="Times New Roman" pitchFamily="18" charset="0"/>
              </a:rPr>
              <a:t> 1920</a:t>
            </a:r>
          </a:p>
        </p:txBody>
      </p:sp>
      <p:pic>
        <p:nvPicPr>
          <p:cNvPr id="5" name="Picture 2" descr="http://www.neonatology.org/classics/delee.jpg"/>
          <p:cNvPicPr>
            <a:picLocks noChangeAspect="1" noChangeArrowheads="1"/>
          </p:cNvPicPr>
          <p:nvPr/>
        </p:nvPicPr>
        <p:blipFill>
          <a:blip r:embed="rId3" cstate="print"/>
          <a:srcRect/>
          <a:stretch>
            <a:fillRect/>
          </a:stretch>
        </p:blipFill>
        <p:spPr bwMode="auto">
          <a:xfrm>
            <a:off x="566314" y="1690759"/>
            <a:ext cx="3556251" cy="4898185"/>
          </a:xfrm>
          <a:prstGeom prst="rect">
            <a:avLst/>
          </a:prstGeom>
          <a:noFill/>
        </p:spPr>
      </p:pic>
    </p:spTree>
  </p:cSld>
  <p:clrMapOvr>
    <a:masterClrMapping/>
  </p:clrMapOvr>
  <p:transition advClick="0"/>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Fluxograma: Processo 9"/>
          <p:cNvSpPr>
            <a:spLocks noChangeArrowheads="1"/>
          </p:cNvSpPr>
          <p:nvPr/>
        </p:nvSpPr>
        <p:spPr bwMode="auto">
          <a:xfrm>
            <a:off x="306388" y="2124075"/>
            <a:ext cx="4895850" cy="4105275"/>
          </a:xfrm>
          <a:prstGeom prst="flowChartProcess">
            <a:avLst/>
          </a:prstGeom>
          <a:solidFill>
            <a:srgbClr val="006600"/>
          </a:solidFill>
          <a:ln w="9525" algn="ctr">
            <a:solidFill>
              <a:schemeClr val="tx1"/>
            </a:solidFill>
            <a:round/>
            <a:headEnd/>
            <a:tailEnd/>
          </a:ln>
        </p:spPr>
        <p:txBody>
          <a:bodyPr wrap="none" anchor="ctr"/>
          <a:lstStyle/>
          <a:p>
            <a:pPr algn="ctr">
              <a:lnSpc>
                <a:spcPct val="90000"/>
              </a:lnSpc>
            </a:pPr>
            <a:r>
              <a:rPr lang="pt-BR" sz="2400">
                <a:solidFill>
                  <a:srgbClr val="006600"/>
                </a:solidFill>
              </a:rPr>
              <a:t>MODELO TECNOCRATICO</a:t>
            </a:r>
          </a:p>
          <a:p>
            <a:pPr algn="ctr">
              <a:lnSpc>
                <a:spcPct val="90000"/>
              </a:lnSpc>
            </a:pPr>
            <a:r>
              <a:rPr lang="pt-BR" sz="2400">
                <a:solidFill>
                  <a:srgbClr val="006600"/>
                </a:solidFill>
              </a:rPr>
              <a:t>(CENTRADO NA BIOMEDICINA) </a:t>
            </a:r>
          </a:p>
        </p:txBody>
      </p:sp>
      <p:sp>
        <p:nvSpPr>
          <p:cNvPr id="3075" name="Espaço Reservado para Conteúdo 2"/>
          <p:cNvSpPr>
            <a:spLocks noGrp="1"/>
          </p:cNvSpPr>
          <p:nvPr>
            <p:ph idx="1"/>
          </p:nvPr>
        </p:nvSpPr>
        <p:spPr bwMode="auto">
          <a:xfrm>
            <a:off x="176213" y="1044575"/>
            <a:ext cx="10417175" cy="5969000"/>
          </a:xfrm>
          <a:extLst/>
        </p:spPr>
        <p:txBody>
          <a:bodyPr vert="horz" wrap="square" lIns="104306" tIns="52153" rIns="104306" bIns="52153" numCol="1" anchor="t" anchorCtr="0" compatLnSpc="1">
            <a:prstTxWarp prst="textNoShape">
              <a:avLst/>
            </a:prstTxWarp>
          </a:bodyPr>
          <a:lstStyle/>
          <a:p>
            <a:pPr marL="0" indent="0" algn="ctr">
              <a:buFontTx/>
              <a:buNone/>
              <a:defRPr/>
            </a:pPr>
            <a:r>
              <a:rPr lang="en-US" altLang="pt-BR" sz="3400" b="1" dirty="0" smtClean="0">
                <a:latin typeface="Tahoma" pitchFamily="34" charset="0"/>
                <a:cs typeface="Tahoma" pitchFamily="34" charset="0"/>
              </a:rPr>
              <a:t>Modelos de </a:t>
            </a:r>
            <a:r>
              <a:rPr lang="en-US" altLang="pt-BR" sz="3400" b="1" dirty="0" err="1" smtClean="0">
                <a:latin typeface="Tahoma" pitchFamily="34" charset="0"/>
                <a:cs typeface="Tahoma" pitchFamily="34" charset="0"/>
              </a:rPr>
              <a:t>Assistência</a:t>
            </a:r>
            <a:r>
              <a:rPr lang="en-US" altLang="pt-BR" sz="3400" b="1" dirty="0" smtClean="0">
                <a:latin typeface="Tahoma" pitchFamily="34" charset="0"/>
                <a:cs typeface="Tahoma" pitchFamily="34" charset="0"/>
              </a:rPr>
              <a:t> </a:t>
            </a:r>
            <a:r>
              <a:rPr lang="en-US" altLang="pt-BR" sz="3400" b="1" dirty="0" err="1" smtClean="0">
                <a:latin typeface="Tahoma" pitchFamily="34" charset="0"/>
                <a:cs typeface="Tahoma" pitchFamily="34" charset="0"/>
              </a:rPr>
              <a:t>ao</a:t>
            </a:r>
            <a:r>
              <a:rPr lang="en-US" altLang="pt-BR" sz="3400" b="1" dirty="0" smtClean="0">
                <a:latin typeface="Tahoma" pitchFamily="34" charset="0"/>
                <a:cs typeface="Tahoma" pitchFamily="34" charset="0"/>
              </a:rPr>
              <a:t> </a:t>
            </a:r>
            <a:r>
              <a:rPr lang="en-US" altLang="pt-BR" sz="3400" b="1" dirty="0" err="1" smtClean="0">
                <a:latin typeface="Tahoma" pitchFamily="34" charset="0"/>
                <a:cs typeface="Tahoma" pitchFamily="34" charset="0"/>
              </a:rPr>
              <a:t>Parto</a:t>
            </a:r>
            <a:r>
              <a:rPr lang="en-US" altLang="pt-BR" sz="3400" b="1" dirty="0" smtClean="0">
                <a:latin typeface="Tahoma" pitchFamily="34" charset="0"/>
                <a:cs typeface="Tahoma" pitchFamily="34" charset="0"/>
              </a:rPr>
              <a:t>  </a:t>
            </a:r>
            <a:endParaRPr lang="en-US" altLang="pt-BR" sz="3400" dirty="0">
              <a:latin typeface="Tahoma" pitchFamily="34" charset="0"/>
              <a:cs typeface="Tahoma" pitchFamily="34" charset="0"/>
            </a:endParaRPr>
          </a:p>
          <a:p>
            <a:pPr algn="just">
              <a:buFont typeface="Wingdings" panose="05000000000000000000" pitchFamily="2" charset="2"/>
              <a:buChar char="ü"/>
              <a:defRPr/>
            </a:pPr>
            <a:endParaRPr lang="en-US" altLang="pt-BR" sz="600" dirty="0" smtClean="0">
              <a:solidFill>
                <a:srgbClr val="006600"/>
              </a:solidFill>
              <a:latin typeface="Tahoma" pitchFamily="34" charset="0"/>
              <a:cs typeface="Tahoma"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smtClean="0">
              <a:latin typeface="Tahoma" panose="020B0604030504040204" pitchFamily="34" charset="0"/>
              <a:ea typeface="Tahoma" panose="020B0604030504040204" pitchFamily="34" charset="0"/>
              <a:cs typeface="Tahoma" panose="020B0604030504040204" pitchFamily="34" charset="0"/>
            </a:endParaRPr>
          </a:p>
          <a:p>
            <a:pPr algn="just">
              <a:buFont typeface="Wingdings" panose="05000000000000000000" pitchFamily="2" charset="2"/>
              <a:buChar char="ü"/>
              <a:defRPr/>
            </a:pPr>
            <a:endParaRPr lang="pt-BR" sz="800" dirty="0">
              <a:latin typeface="Tahoma" panose="020B0604030504040204" pitchFamily="34" charset="0"/>
              <a:ea typeface="Tahoma" panose="020B0604030504040204" pitchFamily="34" charset="0"/>
              <a:cs typeface="Tahoma" panose="020B0604030504040204" pitchFamily="34" charset="0"/>
            </a:endParaRPr>
          </a:p>
        </p:txBody>
      </p:sp>
      <p:sp>
        <p:nvSpPr>
          <p:cNvPr id="82948" name="CaixaDeTexto 3"/>
          <p:cNvSpPr txBox="1">
            <a:spLocks noChangeArrowheads="1"/>
          </p:cNvSpPr>
          <p:nvPr/>
        </p:nvSpPr>
        <p:spPr bwMode="auto">
          <a:xfrm>
            <a:off x="676275" y="49213"/>
            <a:ext cx="9212263" cy="646112"/>
          </a:xfrm>
          <a:prstGeom prst="rect">
            <a:avLst/>
          </a:prstGeom>
          <a:noFill/>
          <a:ln w="9525">
            <a:noFill/>
            <a:miter lim="800000"/>
            <a:headEnd/>
            <a:tailEnd/>
          </a:ln>
        </p:spPr>
        <p:txBody>
          <a:bodyPr wrap="none">
            <a:spAutoFit/>
          </a:bodyPr>
          <a:lstStyle/>
          <a:p>
            <a:r>
              <a:rPr lang="pt-BR" sz="3600" b="1">
                <a:solidFill>
                  <a:srgbClr val="006600"/>
                </a:solidFill>
                <a:cs typeface="Tahoma" pitchFamily="34" charset="0"/>
              </a:rPr>
              <a:t>HISTÓRIA DA ASSISTÊNCIA AO PARTO</a:t>
            </a:r>
            <a:endParaRPr lang="pt-BR" altLang="pt-BR" sz="3600" b="1">
              <a:solidFill>
                <a:srgbClr val="006600"/>
              </a:solidFill>
            </a:endParaRPr>
          </a:p>
        </p:txBody>
      </p:sp>
      <p:sp>
        <p:nvSpPr>
          <p:cNvPr id="82949" name="Retângulo 7"/>
          <p:cNvSpPr>
            <a:spLocks noChangeArrowheads="1"/>
          </p:cNvSpPr>
          <p:nvPr/>
        </p:nvSpPr>
        <p:spPr bwMode="auto">
          <a:xfrm>
            <a:off x="7119938" y="6246813"/>
            <a:ext cx="185737" cy="923925"/>
          </a:xfrm>
          <a:prstGeom prst="rect">
            <a:avLst/>
          </a:prstGeom>
          <a:noFill/>
          <a:ln w="9525">
            <a:noFill/>
            <a:miter lim="800000"/>
            <a:headEnd/>
            <a:tailEnd/>
          </a:ln>
        </p:spPr>
        <p:txBody>
          <a:bodyPr wrap="none">
            <a:spAutoFit/>
          </a:bodyPr>
          <a:lstStyle/>
          <a:p>
            <a:pPr algn="ctr" eaLnBrk="1" hangingPunct="1">
              <a:lnSpc>
                <a:spcPct val="150000"/>
              </a:lnSpc>
            </a:pPr>
            <a:endParaRPr lang="en-US" altLang="pt-BR" sz="1800"/>
          </a:p>
          <a:p>
            <a:pPr algn="ctr" eaLnBrk="1" hangingPunct="1">
              <a:lnSpc>
                <a:spcPct val="150000"/>
              </a:lnSpc>
            </a:pPr>
            <a:endParaRPr lang="en-US" altLang="pt-BR" sz="1800"/>
          </a:p>
        </p:txBody>
      </p:sp>
      <p:sp>
        <p:nvSpPr>
          <p:cNvPr id="82950" name="AutoShape 2" descr="data:image/jpeg;base64,/9j/4AAQSkZJRgABAQAAAQABAAD/2wCEAAkGBwgHBgkIBwgKCgkLDRYPDQwMDRsUFRAWIB0iIiAdHx8kKDQsJCYxJx8fLT0tMTU3Ojo6Iys/RD84QzQ5OjcBCgoKDQwNGg8PGjclHyU3Nzc3Nzc3Nzc3Nzc3Nzc3Nzc3Nzc3Nzc3Nzc3Nzc3Nzc3Nzc3Nzc3Nzc3Nzc3Nzc3N//AABEIAKAAcQMBIgACEQEDEQH/xAAcAAACAgMBAQAAAAAAAAAAAAAEBQYHAAIDAQj/xABEEAACAQIEBAMFAwkGBQUAAAABAgMEEQAFEiEGEzFBIlFhFHGBkaEyscEHFSNCU1SS0fAWJDNSYvFVcpSi4UOCk7LS/8QAFwEAAwEAAAAAAAAAAAAAAAAAAQIDAP/EAB4RAQEBAAMBAAMBAAAAAAAAAAEAEQISITEyQVFx/9oADAMBAAIRAxEAPwCuWoS0WonexLEsLC3ljtyoqclQ9Qkq2u4QbH5g45ZfWRvVrJmMzclBf7N+nQAYbR1OTTVDyyVcis3TVGRbv2xD0rYSmCmq3jnEKpLAlmkZiAqX2FybWPpjWGSspkdUAWNrK8gQOQPf2wxCUD000TZrF43DquixYgEb3tYb41psllnlX2eppyrA20SqSR7gb4O2y70hgp/7/IaSmRCRBHNAWaVQBpBQHzF79bnDamyxsytmNNDHl9VIQqCGUI1QSSDYG4Ty2t33xEa2mq8rYSSQ7HZGsSFP4YHp80lhmWUm8sUemEt0U77/APccbrbabx8RU2SUVXRJS+z1EwZRHGwk5fbU7X8TG3mfriNMlfmrmKhSWohVgRHEouCf9I36Dte2+ESu4G4Ugiwue/ngmjrqrLqlKqgmKyBSLlR36jB6w7bTieoy69Pl8VQ1UY35cEUi8wqbHUxB06fIKQd7XAwMvCdZm0jvTZpSvDG+lzI7NY2GrSqIdr3A6XtgOprcuro+etRJSPS03L9oVbPUSafELet7efi8hhFT19fRKkR58UY0zGIMQpXYgm29jgAxUp43A1AIJEjleeaIWuwaBL7X1FhqPXsBgROEKBVE7Z2tFThyDMU1IzA2sncjrufLCenz+rmilqqjMOVZOXSwQqLaiwuSLdABcnqdsERZpUJCtS0sIgp4RFDTBtyBbS3rvc/DC+xMnEVDTZeskcNK1fJzQ4qZ57W6WJQ/rXPSx69cBZfVvV1NBUpJetr6nxa21GOIEALHceEkXuRb6YjcGbVCSO0sjMrgkgEjUbNa/wAWJw4yjNKD2vKzmSrNDRUyJGisU8YYC7EeQJb5YONtKcfnbNf+Byfwn+eMxA/z5S/vFR/1bf8A6xmBltiIqaLJaOMOGNXMCr8srzCbbqGN9KC9ibXJv0Awgr6NaYsQAiE3VNe6/wAQBOGFdVirqXqVf7KkLYWKgljf69cKaqRaiaZ0iWCJR/hobqB23PUnDEOUGxctpGpfLbqMchEG1alBYb798egyRyaVYi3TywVSFNbyncgCyn1v/L64f5JDqpjbShtG3UDoceOuoA6um1jhn7IJQoAZfW3XHKLL5Kipamp0aaVRcgEAKPMk9BgdrZAkjSy33GN4VeTQiIzOegUEm+HqcMu2nlXqJR9vQLRg+Wo9bYkmUcL0dNAZsxmnknZbLHS2sOhFu9+owHmTHBq/AeCo0VMRRrEaZFsfrgjL8y9krFlkj5qKukxk/a2sL+dtiB02GLPn4YklppY48zqKeMcxCspDL9oAfbuLWJ32xX+bcNx0Fa8IzfKmhBOlzU3a3qqg7+7GEYIkFX1q10JkSkgpmWRmVYEsLMb7n06DASTHYOO1sd6yKmg5aUtQ0wKqZCFKgHva4F8Mc/yA5dDRVNM5mpKiMES7GzdwbC2Dpb2Fy6hqMzrYaOjXVLKbKO3qSewGCnybMKZ5CY9PJRHZrbAstwLnvhn+TvNK3K6+qiy+maolqlRGKAHQmrdj32v0vbzw3zDNJ81nqqSMSmnhilc88+JnTwk7dOrDywqpNxBNoZ/ev80vyH8se4s38y0n7OP/AOPHuF7x6VSRVs8DBkdlYfZZdiL9fh6Y9qK2WojVXZjY37Ae+wGCIqF2qqeKoBEc8qoWtbTcgYGr6b2fMZ6RNRWGVkDMLEgHqRivlP25oGlKjsO+DaWmVCZCwGkXuccU0oQBjrM5MZJ2XsMBsRL5mFiJiQB7bMf1cWRwHwLTU9KMyz5BNLKAy05JCoDuNXmfToMQr8n+WLX52tVUKrUVAOfPr6bfZ9++/wAMXfk9ZzqdaieQNr8SFR+r2I27/HCr7kx/bpT1WX0sMS0qQLCYyF5K3B9FOw6/dhbXZ5lc2YGkiMU1SE/w0Zb2BsfiMOqusoS95KZS9rapIxv88RvMJMvinkqfY6XW+zOAgY/Mb4VZigUkWS51VNNRtV1Wm2qmmlte4JupJ3Gx+WDYqFOWqRZbktGkgEcTVE5d2W97WsL3774EXMMqpaiaSly/THGh1RgaLA+R7b26YiGcwwvCayF5m1yN+jkfVo9B6dMANmXJpxfk0q1YY11BMViW605CiMdAtgTsMDvmFZQRQUdYkb0MH6LlaA4bzINt7k+e2N+KsupsragSliKrJTguSxOprC539+OWd5XyckyutE87Grh1ssj3UW6WHuth6f8AlO+BMuyRkfMMukmjnZDEqFyVBaxI3F+3fAFVBDQ5hmzQs0YjpWjJAvcu4IH0OI3wfU1qP7NTRyLKumYtuNcfUAel+/fEiWIzO0FaC8jwU4ZdRAUAOTf4A+u+FfGc9JB/ajNv24+WMwr5sP7ufkce42FvZlw3JTVGdU9LWQlgzkqshtYgEj7sC8V5Y2W5kZCuiOddadTe3hPX1F/jiWcESu9aIpQrWXSC4BI9xtgzjPKxW0TAxqWUFYnPVSZFG3zxu2crZpVZBDLUSDQp8TWHpsT9wxvpZlsdgRcYlr5clHUpHGo0JW1AJ33CwkDEdrECez2HWnQ4c5bJmUq/J0q0tPW1MdQsU5lSMFmNitiSth5/zxatBIHjuVuAL3vbFQ8Gx0k8U1NXR1PKnkUsw2iKqRtcbhr979rd8TTi/h3Mcxo1XLq+OGBPFKjMRr36lvT5euJv5Tn4zXOuJsny3T7ZKyqxtaLSdPyG5xHM14uyFo2j9qq5HdFYuhPh72AG2IhlvBOaZpmSwQrpptVp6wkaUHz3a3Qdd8NvytZVBQ5tRvRUvIialWO4H2mHc+tsM8SHZtKyOgkyxpKKMnnSqzOs8TnSOxCYi2bU5RlIYaXDXX3f7440g0yxsOuob4Kzoj21gCdIt7vPGzILpOePvHFljWaxgUje46DHmcTJLwnksRI5kdIp/D8MIZKqSpokgl8S04snmFv0w8ztSOFMquNOmjQg/HG+RptlmXU0EFNmgUJqy2KIrp22AYfXCeuaSYvGHWGNlpEZwLdwGPpsT9cSTJoDW5Bl9M3hvSxXY/q2Xc/diM57SNQtLLPLcLPEI1j38KDa/wAhhJpV/Z+L95b5HGY5/nKv/d5PnjMGE04BaWXMZWLjSg6G5ubfP/fEp4hcyZQdA8QW6gjr+kXCjgypqJKhxHFH08coAu977E/DDjNZFMEish0BbgW76xbCr7MFFs0ZzUFSBdq2r8I2P+EcRDMImBp/SmT8cTisjebMNbpsKyqtv1/RnEerKF3gD6TdaJT07gnDcXJeRHcBUqZjTy0NRUTRRe0LKqxm4cqLlSO46G2HtXmeeUFfFSRSRy07sNz9or1Nj0PlhDwnTSvlc0sDvHIlVdWQ2IOlehxMqaWielSav0tyLDxG2lrG5PwOByfZg8utLPm+cxNNT0qUtLTLqgiqrxiolvcXP+UWvt1NsVpxDxFnWaZoVzIwiSmkOlYwNKsDvbrfDeROJeJKovDJUy5aztyuS4S8QvuoPYWtf5YRZrk1dAokNBmwjhTQJKpAQFBNgLDbcnrh+NN21ac19ZFKYIoGXSrCNbBvXA+dxGKvkDblgG/r5Y3oaslV5iguhAD9yOwOA6yYz1UkhJOo7X8u2NnsP1a08qRO3MBKsLG3bcYntVT5ZnFBS09GZxTJTrEJH0aza/6uvbr0tiu36G+JlwHMktDUwzTStypvCpqHUKpHQKDbrfG5/Njx+5TeYUpytYE5gijRI2Vh9sC3326YgecQ1SGrBjkpqNGXlI621NdgWAO9rW9N8Tb+6x5eAkdlvclmbc/+7fEQ4jskcupmfmzM2ttr+JR8uuEH2omEPqT99n/gxmGv52y/9yTGYeTYng2sh9rWOB0kZtwAeosf5/TDjONWpy4sBp2PQ/pBjjw3KTLYTMbg3XB2YRc+YgNsdPT/AJr/AIYk1CWzqs00fXerma9vNTgaeCOKkJYPZaXc39T2w9pKCWpmVIELsWc7r0JxJcu4ThuGzErMCoBht4bevngnFYcuQUM4IysDJ5Jaxmhp5pNcR0+JxYC6jv069MdOMsvostpafNRTTxw8wR1EUj6hNGbgal6dSB7ji0Y6GnQhkjXYWG3Qeg7YUcU5TDmNFJBUDXFIpV1PcYp0yn3/AFUe3HFeKueSjSKBR4YwFNkQdBb37/TCyfirOauUtJWyX1t4R036j3YHz7K5slzGSlm8QBJjcj7aE7H6b+t8LorXJ9cMcSCsbBIIVZtFyD4LdBgfUL7421EqBbpj1E1E2FyBvjQuUq+C/nh5wmaYSVAetSlnuCoZPt9b7/hjjlOUVGZU1eY4GaGBUZ5bbRknb5748yXh+WuqK5H1KaVQ5IHW7abX+eA5kwNO6KhzB6e7CCVOYCnLe/vO/piN8UyyS1caVOqFUKggqRtzB+AxKcmy2voqdYpSWiYXVtV/riPcUS+x5fULqRgalSwIuTvviXH7U5fLl7Nl37y3yx7hd+f2/wAkfyxmK40tKa5E7CZeXcr1tfpth2kLTVqR2sGI39LnC6glh9rQpTQpIQQSgsBt2HT6Yf5W6vIz6bSKNgcRKzSyip6ejhVYUANtyO+CUkZpGC9PM4SUdYqgaxuBg2HNEkJAG17Dp/XfFzkUEYxZHjJEgBXzBwNV19MBaRhc9iMDVFW0zaIl957YHMVKp1VDAtgLEKGcb5JR8RxrTZZYZjGpkh22cfrKfK/34p+po6mgnaCrppqeS+yTRlT8L/fj6JqZqCl1zQOisRpLAAEYU1AyavpBHm6x1Ck7JILj337H3YU5Z4zJvyopWth1lmWVa0JzZqcmjYsiv2JGx2698TWu4F4eq5b5bPUUoIsFD8xb/Hf64dw0MGVxZPlYYSwUoMkpcAcyxJ3H/NvgvIyBxZjmNBleQcIz09NTIhlhBkP60jADc9zjQZTldNqangWOaqidjbvch+nwwBxlXtmNdT5TFs1RMsZPkCfF8hqPwwVmNZys3oWG0XtPK9wIKj7xhWYLemroaDLiZgTFDHq2FyB/X3YqjiyoSpqhBSrrSebWD3JJ/wDOJ9mVekPtNNIbLco/uYGx+YI+OKxp6iWnz2Fk1OkUhZB1A1Dbf5H4Y3H23Ly6eyt+6r8jjMdfzjJ+1f8AhxmKey+VjZe/MrxqAB0+IeXuxy4jSeLL5ZqJ2WphPMjK9fCN/mMZw7NFUSyF4/EAQhceXlhrWBXWRNt1Y3PnpxD5W+0byXjQVlMRVhVmQbsB9rEwySX2iiSoa6mTfT5C+344p7iGibIs6bkBhA/ijPlfqvwuMWtw/XJWZPSzoNmjGw7ef1wz56Uz+UgFSkYIthZVzhtZY6rnttjVpCCbMD7zgKvzKny6inr5ypEIvbzOAqxyXZjk0df4pYagpe9kcgfHHslFTCnQ1KSKQNl1W+eIpDn/ABvniPV5dTy+yarIY1VV9wLHf4YPpuImzCmWDPVaCsFwQQVO22+C8WJypDRyUkWlaZSD6nAmcVbNmUS3ADIqb+rr+GAsvV+YpS5FwOmOee1UNbna00UZQ0yqruT1f0whMzHhtPz1xpLXkKYKBn0n/Wbr+LfLGvG9bDRZYsntEftEVakiJqF2CuL2GAaysbKOGTRUMyw1tVKA0i+GxJud+xOwxADGIK+Vq2zlAVZgb3PcjzxUNprk0zbiGozKeuqI0WOGXbfqFDXX44V5bOJaoLL0kmjZ2t0tfb64XNIGVlBIiLX0YPyAiXN6RCqhTKp8XTY33xTDKe6xeqL/ACD+HGYZc2T9l/3YzCbPlZVBRJHd7C/L2v78bSEuCpAAsbE9emO+XqzcwE3UAWZjcnG9ZThgbKNVj92JZ5U32RcQ5LBm9DJTTzxUzczVHPLuFaw2sNyOuO3DtJQZJlKU02cJOFLHWsJFgT06nAVHVQTZpUT1eYQUj0x00izLqEhF+vkL2wa+b1jKFmzfICGG+mnv8tsMfMg5u2tbxDwzC36WuqJCOqwREk/TEb4m4py2ujWlyymmjpf/AFucAGcedu1vdg6pMUjsZK7ImBO/91B+9cL8xSJ6ZY46zIkibYqtKg+oS+CZK7c4VoHFNK/FfKoaeMBIASrgAbKANuvf6YQ1OcwV+fJLOGlgjIXWBvo/q/zwSeHKaORnbNMtbptpkYf/AFwzpfbaCI09DnmUwRyfa5dLpv77x74byHt7nfGNDQoYchj1EqDzmPT327445fldXNTRZpnE4Sacakkmk8SKenuJvgOTKaV5+bWZvlzMGF9FGfF5/ZQD6Y1lpY6/NXqs2zeGWJZP0cdyAVvsoGnYdjtfAwzC2u+xWYTUEtLJSPJ7RqP6SRW2W3+oi18RAXkkKRi6g2UeY9+LFpsyhsxreIqVEBAgpoKYiOJR5bDf+WCcjyvhqt5rh4p1p1M0srDTzG1Xt56R5D1xhzyz7VpyuWWVogNJ8S4LpMvqrx1NPGzeMFWtYE32scM+L41izFQqxoHjDlI1KoL9LX9PU4kPCM8eYZEuXrHzJ0dldebpuhBP/j34K+SnH3IPkV37hJ81x5jv/Z3Ov2Waf9TH/PGYTtP1rDpFsrkIQLbY2qlnhid3Wxa4QdyfdiUGBI0AgpATcHwjp8cLs2yypzOFo2DUt7nnobup9B0+eGeGEDn7VJnWWJVs8RikaKKxaZR4dZP2b262ube7CleGoI/FaYgm5YxtKFHqFIIHri5YMkioqEUFOiy0+syOalnLs56tcW/oYHqeHKCdw8uWUBYCw1CQm3le+ACRUalY+H7clERpJXuzliWVV26Wt3PX0wKuX0yxK7hxFrIDcsyfcR88XTPw9QO1jlOXMo6XjkI+/A03DFA8iMcpoLr0PLkNh6b4YWXCppMvUxc2cctbgKHBtv7gTYC/0xqaXTqaOLmxg2DPcE3NvT7sXTHwvl6kMMqywFfs/oHuPrjV+HMrjbV+Z8tOoXNqV7X+eN2t1KnhTUsoURxm0cTOwdPEGNwAT37fPHVMpRJ445kTVyy7K7DfyuR54uUZFRlC7ZfloLC29IxJ+uB6fIaOFm5dDlkYY7haA743ZjlU8mUU8cgRo2B0BtLeEr7wCRgzh7Kfb672ycJ7HSyIjIx3kboqgepK9fPFojLKKEERUWXRk7nTQHc/LHGegEogMd40p35ixQ07Irtba4tv1v78B5NgKIflGoedFTVsCMVivHKo35XoR23+/B/5M6GCCkeeQM9TPvoXsovbfoNif4sO1ierljqqjL6gkgJcxNe1j1BG4t54Z5ZRy0KLFTUcy0y/4ccMenrfrf34UXMmw3b3Wf8AhtV/Ev8APGYP9jq/2dX/ABj+WMwcbbf/2Q=="/>
          <p:cNvSpPr>
            <a:spLocks noChangeAspect="1" noChangeArrowheads="1"/>
          </p:cNvSpPr>
          <p:nvPr/>
        </p:nvSpPr>
        <p:spPr bwMode="auto">
          <a:xfrm>
            <a:off x="10440988" y="-160338"/>
            <a:ext cx="304800" cy="304801"/>
          </a:xfrm>
          <a:prstGeom prst="rect">
            <a:avLst/>
          </a:prstGeom>
          <a:noFill/>
          <a:ln w="9525">
            <a:noFill/>
            <a:miter lim="800000"/>
            <a:headEnd/>
            <a:tailEnd/>
          </a:ln>
        </p:spPr>
        <p:txBody>
          <a:bodyPr/>
          <a:lstStyle/>
          <a:p>
            <a:endParaRPr lang="pt-BR" altLang="pt-BR"/>
          </a:p>
        </p:txBody>
      </p:sp>
      <p:sp>
        <p:nvSpPr>
          <p:cNvPr id="82951" name="AutoShape 4" descr="data:image/jpeg;base64,/9j/4AAQSkZJRgABAQAAAQABAAD/2wCEAAkGBwgHBgkIBwgKCgkLDRYPDQwMDRsUFRAWIB0iIiAdHx8kKDQsJCYxJx8fLT0tMTU3Ojo6Iys/RD84QzQ5OjcBCgoKDQwNGg8PGjclHyU3Nzc3Nzc3Nzc3Nzc3Nzc3Nzc3Nzc3Nzc3Nzc3Nzc3Nzc3Nzc3Nzc3Nzc3Nzc3Nzc3N//AABEIAKAAcQMBIgACEQEDEQH/xAAcAAACAgMBAQAAAAAAAAAAAAAEBQYHAAIDAQj/xABEEAACAQIEBAMFAwkGBQUAAAABAgMEEQAFEiEGEzFBIlFhFHGBkaEyscEHFSNCU1SS0fAWJDNSYvFVcpSi4UOCk7LS/8QAFwEAAwEAAAAAAAAAAAAAAAAAAQIDAP/EAB4RAQEBAAMBAAMBAAAAAAAAAAEAEQISITEyQVFx/9oADAMBAAIRAxEAPwCuWoS0WonexLEsLC3ljtyoqclQ9Qkq2u4QbH5g45ZfWRvVrJmMzclBf7N+nQAYbR1OTTVDyyVcis3TVGRbv2xD0rYSmCmq3jnEKpLAlmkZiAqX2FybWPpjWGSspkdUAWNrK8gQOQPf2wxCUD000TZrF43DquixYgEb3tYb41psllnlX2eppyrA20SqSR7gb4O2y70hgp/7/IaSmRCRBHNAWaVQBpBQHzF79bnDamyxsytmNNDHl9VIQqCGUI1QSSDYG4Ty2t33xEa2mq8rYSSQ7HZGsSFP4YHp80lhmWUm8sUemEt0U77/APccbrbabx8RU2SUVXRJS+z1EwZRHGwk5fbU7X8TG3mfriNMlfmrmKhSWohVgRHEouCf9I36Dte2+ESu4G4Ugiwue/ngmjrqrLqlKqgmKyBSLlR36jB6w7bTieoy69Pl8VQ1UY35cEUi8wqbHUxB06fIKQd7XAwMvCdZm0jvTZpSvDG+lzI7NY2GrSqIdr3A6XtgOprcuro+etRJSPS03L9oVbPUSafELet7efi8hhFT19fRKkR58UY0zGIMQpXYgm29jgAxUp43A1AIJEjleeaIWuwaBL7X1FhqPXsBgROEKBVE7Z2tFThyDMU1IzA2sncjrufLCenz+rmilqqjMOVZOXSwQqLaiwuSLdABcnqdsERZpUJCtS0sIgp4RFDTBtyBbS3rvc/DC+xMnEVDTZeskcNK1fJzQ4qZ57W6WJQ/rXPSx69cBZfVvV1NBUpJetr6nxa21GOIEALHceEkXuRb6YjcGbVCSO0sjMrgkgEjUbNa/wAWJw4yjNKD2vKzmSrNDRUyJGisU8YYC7EeQJb5YONtKcfnbNf+Byfwn+eMxA/z5S/vFR/1bf8A6xmBltiIqaLJaOMOGNXMCr8srzCbbqGN9KC9ibXJv0Awgr6NaYsQAiE3VNe6/wAQBOGFdVirqXqVf7KkLYWKgljf69cKaqRaiaZ0iWCJR/hobqB23PUnDEOUGxctpGpfLbqMchEG1alBYb798egyRyaVYi3TywVSFNbyncgCyn1v/L64f5JDqpjbShtG3UDoceOuoA6um1jhn7IJQoAZfW3XHKLL5Kipamp0aaVRcgEAKPMk9BgdrZAkjSy33GN4VeTQiIzOegUEm+HqcMu2nlXqJR9vQLRg+Wo9bYkmUcL0dNAZsxmnknZbLHS2sOhFu9+owHmTHBq/AeCo0VMRRrEaZFsfrgjL8y9krFlkj5qKukxk/a2sL+dtiB02GLPn4YklppY48zqKeMcxCspDL9oAfbuLWJ32xX+bcNx0Fa8IzfKmhBOlzU3a3qqg7+7GEYIkFX1q10JkSkgpmWRmVYEsLMb7n06DASTHYOO1sd6yKmg5aUtQ0wKqZCFKgHva4F8Mc/yA5dDRVNM5mpKiMES7GzdwbC2Dpb2Fy6hqMzrYaOjXVLKbKO3qSewGCnybMKZ5CY9PJRHZrbAstwLnvhn+TvNK3K6+qiy+maolqlRGKAHQmrdj32v0vbzw3zDNJ81nqqSMSmnhilc88+JnTwk7dOrDywqpNxBNoZ/ev80vyH8se4s38y0n7OP/AOPHuF7x6VSRVs8DBkdlYfZZdiL9fh6Y9qK2WojVXZjY37Ae+wGCIqF2qqeKoBEc8qoWtbTcgYGr6b2fMZ6RNRWGVkDMLEgHqRivlP25oGlKjsO+DaWmVCZCwGkXuccU0oQBjrM5MZJ2XsMBsRL5mFiJiQB7bMf1cWRwHwLTU9KMyz5BNLKAy05JCoDuNXmfToMQr8n+WLX52tVUKrUVAOfPr6bfZ9++/wAMXfk9ZzqdaieQNr8SFR+r2I27/HCr7kx/bpT1WX0sMS0qQLCYyF5K3B9FOw6/dhbXZ5lc2YGkiMU1SE/w0Zb2BsfiMOqusoS95KZS9rapIxv88RvMJMvinkqfY6XW+zOAgY/Mb4VZigUkWS51VNNRtV1Wm2qmmlte4JupJ3Gx+WDYqFOWqRZbktGkgEcTVE5d2W97WsL3774EXMMqpaiaSly/THGh1RgaLA+R7b26YiGcwwvCayF5m1yN+jkfVo9B6dMANmXJpxfk0q1YY11BMViW605CiMdAtgTsMDvmFZQRQUdYkb0MH6LlaA4bzINt7k+e2N+KsupsragSliKrJTguSxOprC539+OWd5XyckyutE87Grh1ssj3UW6WHuth6f8AlO+BMuyRkfMMukmjnZDEqFyVBaxI3F+3fAFVBDQ5hmzQs0YjpWjJAvcu4IH0OI3wfU1qP7NTRyLKumYtuNcfUAel+/fEiWIzO0FaC8jwU4ZdRAUAOTf4A+u+FfGc9JB/ajNv24+WMwr5sP7ufkce42FvZlw3JTVGdU9LWQlgzkqshtYgEj7sC8V5Y2W5kZCuiOddadTe3hPX1F/jiWcESu9aIpQrWXSC4BI9xtgzjPKxW0TAxqWUFYnPVSZFG3zxu2crZpVZBDLUSDQp8TWHpsT9wxvpZlsdgRcYlr5clHUpHGo0JW1AJ33CwkDEdrECez2HWnQ4c5bJmUq/J0q0tPW1MdQsU5lSMFmNitiSth5/zxatBIHjuVuAL3vbFQ8Gx0k8U1NXR1PKnkUsw2iKqRtcbhr979rd8TTi/h3Mcxo1XLq+OGBPFKjMRr36lvT5euJv5Tn4zXOuJsny3T7ZKyqxtaLSdPyG5xHM14uyFo2j9qq5HdFYuhPh72AG2IhlvBOaZpmSwQrpptVp6wkaUHz3a3Qdd8NvytZVBQ5tRvRUvIialWO4H2mHc+tsM8SHZtKyOgkyxpKKMnnSqzOs8TnSOxCYi2bU5RlIYaXDXX3f7440g0yxsOuob4Kzoj21gCdIt7vPGzILpOePvHFljWaxgUje46DHmcTJLwnksRI5kdIp/D8MIZKqSpokgl8S04snmFv0w8ztSOFMquNOmjQg/HG+RptlmXU0EFNmgUJqy2KIrp22AYfXCeuaSYvGHWGNlpEZwLdwGPpsT9cSTJoDW5Bl9M3hvSxXY/q2Xc/diM57SNQtLLPLcLPEI1j38KDa/wAhhJpV/Z+L95b5HGY5/nKv/d5PnjMGE04BaWXMZWLjSg6G5ubfP/fEp4hcyZQdA8QW6gjr+kXCjgypqJKhxHFH08coAu977E/DDjNZFMEish0BbgW76xbCr7MFFs0ZzUFSBdq2r8I2P+EcRDMImBp/SmT8cTisjebMNbpsKyqtv1/RnEerKF3gD6TdaJT07gnDcXJeRHcBUqZjTy0NRUTRRe0LKqxm4cqLlSO46G2HtXmeeUFfFSRSRy07sNz9or1Nj0PlhDwnTSvlc0sDvHIlVdWQ2IOlehxMqaWielSav0tyLDxG2lrG5PwOByfZg8utLPm+cxNNT0qUtLTLqgiqrxiolvcXP+UWvt1NsVpxDxFnWaZoVzIwiSmkOlYwNKsDvbrfDeROJeJKovDJUy5aztyuS4S8QvuoPYWtf5YRZrk1dAokNBmwjhTQJKpAQFBNgLDbcnrh+NN21ac19ZFKYIoGXSrCNbBvXA+dxGKvkDblgG/r5Y3oaslV5iguhAD9yOwOA6yYz1UkhJOo7X8u2NnsP1a08qRO3MBKsLG3bcYntVT5ZnFBS09GZxTJTrEJH0aza/6uvbr0tiu36G+JlwHMktDUwzTStypvCpqHUKpHQKDbrfG5/Njx+5TeYUpytYE5gijRI2Vh9sC3326YgecQ1SGrBjkpqNGXlI621NdgWAO9rW9N8Tb+6x5eAkdlvclmbc/+7fEQ4jskcupmfmzM2ttr+JR8uuEH2omEPqT99n/gxmGv52y/9yTGYeTYng2sh9rWOB0kZtwAeosf5/TDjONWpy4sBp2PQ/pBjjw3KTLYTMbg3XB2YRc+YgNsdPT/AJr/AIYk1CWzqs00fXerma9vNTgaeCOKkJYPZaXc39T2w9pKCWpmVIELsWc7r0JxJcu4ThuGzErMCoBht4bevngnFYcuQUM4IysDJ5Jaxmhp5pNcR0+JxYC6jv069MdOMsvostpafNRTTxw8wR1EUj6hNGbgal6dSB7ji0Y6GnQhkjXYWG3Qeg7YUcU5TDmNFJBUDXFIpV1PcYp0yn3/AFUe3HFeKueSjSKBR4YwFNkQdBb37/TCyfirOauUtJWyX1t4R036j3YHz7K5slzGSlm8QBJjcj7aE7H6b+t8LorXJ9cMcSCsbBIIVZtFyD4LdBgfUL7421EqBbpj1E1E2FyBvjQuUq+C/nh5wmaYSVAetSlnuCoZPt9b7/hjjlOUVGZU1eY4GaGBUZ5bbRknb5748yXh+WuqK5H1KaVQ5IHW7abX+eA5kwNO6KhzB6e7CCVOYCnLe/vO/piN8UyyS1caVOqFUKggqRtzB+AxKcmy2voqdYpSWiYXVtV/riPcUS+x5fULqRgalSwIuTvviXH7U5fLl7Nl37y3yx7hd+f2/wAkfyxmK40tKa5E7CZeXcr1tfpth2kLTVqR2sGI39LnC6glh9rQpTQpIQQSgsBt2HT6Yf5W6vIz6bSKNgcRKzSyip6ejhVYUANtyO+CUkZpGC9PM4SUdYqgaxuBg2HNEkJAG17Dp/XfFzkUEYxZHjJEgBXzBwNV19MBaRhc9iMDVFW0zaIl957YHMVKp1VDAtgLEKGcb5JR8RxrTZZYZjGpkh22cfrKfK/34p+po6mgnaCrppqeS+yTRlT8L/fj6JqZqCl1zQOisRpLAAEYU1AyavpBHm6x1Ck7JILj337H3YU5Z4zJvyopWth1lmWVa0JzZqcmjYsiv2JGx2698TWu4F4eq5b5bPUUoIsFD8xb/Hf64dw0MGVxZPlYYSwUoMkpcAcyxJ3H/NvgvIyBxZjmNBleQcIz09NTIhlhBkP60jADc9zjQZTldNqangWOaqidjbvch+nwwBxlXtmNdT5TFs1RMsZPkCfF8hqPwwVmNZys3oWG0XtPK9wIKj7xhWYLemroaDLiZgTFDHq2FyB/X3YqjiyoSpqhBSrrSebWD3JJ/wDOJ9mVekPtNNIbLco/uYGx+YI+OKxp6iWnz2Fk1OkUhZB1A1Dbf5H4Y3H23Ly6eyt+6r8jjMdfzjJ+1f8AhxmKey+VjZe/MrxqAB0+IeXuxy4jSeLL5ZqJ2WphPMjK9fCN/mMZw7NFUSyF4/EAQhceXlhrWBXWRNt1Y3PnpxD5W+0byXjQVlMRVhVmQbsB9rEwySX2iiSoa6mTfT5C+344p7iGibIs6bkBhA/ijPlfqvwuMWtw/XJWZPSzoNmjGw7ef1wz56Uz+UgFSkYIthZVzhtZY6rnttjVpCCbMD7zgKvzKny6inr5ypEIvbzOAqxyXZjk0df4pYagpe9kcgfHHslFTCnQ1KSKQNl1W+eIpDn/ABvniPV5dTy+yarIY1VV9wLHf4YPpuImzCmWDPVaCsFwQQVO22+C8WJypDRyUkWlaZSD6nAmcVbNmUS3ADIqb+rr+GAsvV+YpS5FwOmOee1UNbna00UZQ0yqruT1f0whMzHhtPz1xpLXkKYKBn0n/Wbr+LfLGvG9bDRZYsntEftEVakiJqF2CuL2GAaysbKOGTRUMyw1tVKA0i+GxJud+xOwxADGIK+Vq2zlAVZgb3PcjzxUNprk0zbiGozKeuqI0WOGXbfqFDXX44V5bOJaoLL0kmjZ2t0tfb64XNIGVlBIiLX0YPyAiXN6RCqhTKp8XTY33xTDKe6xeqL/ACD+HGYZc2T9l/3YzCbPlZVBRJHd7C/L2v78bSEuCpAAsbE9emO+XqzcwE3UAWZjcnG9ZThgbKNVj92JZ5U32RcQ5LBm9DJTTzxUzczVHPLuFaw2sNyOuO3DtJQZJlKU02cJOFLHWsJFgT06nAVHVQTZpUT1eYQUj0x00izLqEhF+vkL2wa+b1jKFmzfICGG+mnv8tsMfMg5u2tbxDwzC36WuqJCOqwREk/TEb4m4py2ujWlyymmjpf/AFucAGcedu1vdg6pMUjsZK7ImBO/91B+9cL8xSJ6ZY46zIkibYqtKg+oS+CZK7c4VoHFNK/FfKoaeMBIASrgAbKANuvf6YQ1OcwV+fJLOGlgjIXWBvo/q/zwSeHKaORnbNMtbptpkYf/AFwzpfbaCI09DnmUwRyfa5dLpv77x74byHt7nfGNDQoYchj1EqDzmPT327445fldXNTRZpnE4Sacakkmk8SKenuJvgOTKaV5+bWZvlzMGF9FGfF5/ZQD6Y1lpY6/NXqs2zeGWJZP0cdyAVvsoGnYdjtfAwzC2u+xWYTUEtLJSPJ7RqP6SRW2W3+oi18RAXkkKRi6g2UeY9+LFpsyhsxreIqVEBAgpoKYiOJR5bDf+WCcjyvhqt5rh4p1p1M0srDTzG1Xt56R5D1xhzyz7VpyuWWVogNJ8S4LpMvqrx1NPGzeMFWtYE32scM+L41izFQqxoHjDlI1KoL9LX9PU4kPCM8eYZEuXrHzJ0dldebpuhBP/j34K+SnH3IPkV37hJ81x5jv/Z3Ov2Waf9TH/PGYTtP1rDpFsrkIQLbY2qlnhid3Wxa4QdyfdiUGBI0AgpATcHwjp8cLs2yypzOFo2DUt7nnobup9B0+eGeGEDn7VJnWWJVs8RikaKKxaZR4dZP2b262ube7CleGoI/FaYgm5YxtKFHqFIIHri5YMkioqEUFOiy0+syOalnLs56tcW/oYHqeHKCdw8uWUBYCw1CQm3le+ACRUalY+H7clERpJXuzliWVV26Wt3PX0wKuX0yxK7hxFrIDcsyfcR88XTPw9QO1jlOXMo6XjkI+/A03DFA8iMcpoLr0PLkNh6b4YWXCppMvUxc2cctbgKHBtv7gTYC/0xqaXTqaOLmxg2DPcE3NvT7sXTHwvl6kMMqywFfs/oHuPrjV+HMrjbV+Z8tOoXNqV7X+eN2t1KnhTUsoURxm0cTOwdPEGNwAT37fPHVMpRJ445kTVyy7K7DfyuR54uUZFRlC7ZfloLC29IxJ+uB6fIaOFm5dDlkYY7haA743ZjlU8mUU8cgRo2B0BtLeEr7wCRgzh7Kfb672ycJ7HSyIjIx3kboqgepK9fPFojLKKEERUWXRk7nTQHc/LHGegEogMd40p35ixQ07Irtba4tv1v78B5NgKIflGoedFTVsCMVivHKo35XoR23+/B/5M6GCCkeeQM9TPvoXsovbfoNif4sO1ierljqqjL6gkgJcxNe1j1BG4t54Z5ZRy0KLFTUcy0y/4ccMenrfrf34UXMmw3b3Wf8AhtV/Ev8APGYP9jq/2dX/ABj+WMwcbbf/2Q=="/>
          <p:cNvSpPr>
            <a:spLocks noChangeAspect="1" noChangeArrowheads="1"/>
          </p:cNvSpPr>
          <p:nvPr/>
        </p:nvSpPr>
        <p:spPr bwMode="auto">
          <a:xfrm>
            <a:off x="10593388" y="-7938"/>
            <a:ext cx="304800" cy="304801"/>
          </a:xfrm>
          <a:prstGeom prst="rect">
            <a:avLst/>
          </a:prstGeom>
          <a:noFill/>
          <a:ln w="9525">
            <a:noFill/>
            <a:miter lim="800000"/>
            <a:headEnd/>
            <a:tailEnd/>
          </a:ln>
        </p:spPr>
        <p:txBody>
          <a:bodyPr/>
          <a:lstStyle/>
          <a:p>
            <a:endParaRPr lang="pt-BR" altLang="pt-BR"/>
          </a:p>
        </p:txBody>
      </p:sp>
      <p:sp>
        <p:nvSpPr>
          <p:cNvPr id="82952" name="CaixaDeTexto 10"/>
          <p:cNvSpPr txBox="1">
            <a:spLocks noChangeArrowheads="1"/>
          </p:cNvSpPr>
          <p:nvPr/>
        </p:nvSpPr>
        <p:spPr bwMode="auto">
          <a:xfrm>
            <a:off x="306388" y="2628900"/>
            <a:ext cx="4872037" cy="2925763"/>
          </a:xfrm>
          <a:prstGeom prst="rect">
            <a:avLst/>
          </a:prstGeom>
          <a:noFill/>
          <a:ln w="9525">
            <a:noFill/>
            <a:miter lim="800000"/>
            <a:headEnd/>
            <a:tailEnd/>
          </a:ln>
        </p:spPr>
        <p:txBody>
          <a:bodyPr>
            <a:spAutoFit/>
          </a:bodyPr>
          <a:lstStyle/>
          <a:p>
            <a:pPr algn="ctr">
              <a:lnSpc>
                <a:spcPct val="200000"/>
              </a:lnSpc>
            </a:pPr>
            <a:r>
              <a:rPr lang="pt-BR" sz="2400" b="1">
                <a:solidFill>
                  <a:schemeClr val="bg1"/>
                </a:solidFill>
              </a:rPr>
              <a:t>MODELO TECNOCRÁTICO</a:t>
            </a:r>
          </a:p>
          <a:p>
            <a:pPr algn="ctr">
              <a:lnSpc>
                <a:spcPct val="200000"/>
              </a:lnSpc>
            </a:pPr>
            <a:endParaRPr lang="pt-BR" sz="2400" b="1">
              <a:solidFill>
                <a:schemeClr val="bg1"/>
              </a:solidFill>
            </a:endParaRPr>
          </a:p>
          <a:p>
            <a:pPr algn="ctr">
              <a:lnSpc>
                <a:spcPct val="200000"/>
              </a:lnSpc>
            </a:pPr>
            <a:r>
              <a:rPr lang="pt-BR" sz="2400" b="1">
                <a:solidFill>
                  <a:schemeClr val="bg1"/>
                </a:solidFill>
              </a:rPr>
              <a:t>(CENTRADO NA BIOMEDICINA)</a:t>
            </a:r>
          </a:p>
        </p:txBody>
      </p:sp>
      <p:sp>
        <p:nvSpPr>
          <p:cNvPr id="82953" name="Fluxograma: Processo 11"/>
          <p:cNvSpPr>
            <a:spLocks noChangeArrowheads="1"/>
          </p:cNvSpPr>
          <p:nvPr/>
        </p:nvSpPr>
        <p:spPr bwMode="auto">
          <a:xfrm>
            <a:off x="5562600" y="2124075"/>
            <a:ext cx="4897438" cy="4105275"/>
          </a:xfrm>
          <a:prstGeom prst="flowChartProcess">
            <a:avLst/>
          </a:prstGeom>
          <a:solidFill>
            <a:schemeClr val="accent1"/>
          </a:solidFill>
          <a:ln w="9525" algn="ctr">
            <a:solidFill>
              <a:schemeClr val="tx1"/>
            </a:solidFill>
            <a:round/>
            <a:headEnd/>
            <a:tailEnd/>
          </a:ln>
        </p:spPr>
        <p:txBody>
          <a:bodyPr wrap="none" anchor="ctr"/>
          <a:lstStyle/>
          <a:p>
            <a:pPr algn="ctr">
              <a:lnSpc>
                <a:spcPct val="200000"/>
              </a:lnSpc>
            </a:pPr>
            <a:r>
              <a:rPr lang="pt-BR" sz="2400" b="1">
                <a:solidFill>
                  <a:srgbClr val="006600"/>
                </a:solidFill>
              </a:rPr>
              <a:t>MODELOS HUMANISTA </a:t>
            </a:r>
          </a:p>
          <a:p>
            <a:pPr algn="ctr">
              <a:lnSpc>
                <a:spcPct val="200000"/>
              </a:lnSpc>
            </a:pPr>
            <a:r>
              <a:rPr lang="pt-BR" sz="2400" b="1">
                <a:solidFill>
                  <a:srgbClr val="006600"/>
                </a:solidFill>
              </a:rPr>
              <a:t>E HOLÍSTICO</a:t>
            </a:r>
          </a:p>
          <a:p>
            <a:pPr algn="ctr">
              <a:lnSpc>
                <a:spcPct val="200000"/>
              </a:lnSpc>
            </a:pPr>
            <a:endParaRPr lang="pt-BR" sz="1200" b="1">
              <a:solidFill>
                <a:srgbClr val="006600"/>
              </a:solidFill>
            </a:endParaRPr>
          </a:p>
          <a:p>
            <a:pPr algn="ctr">
              <a:lnSpc>
                <a:spcPct val="200000"/>
              </a:lnSpc>
            </a:pPr>
            <a:r>
              <a:rPr lang="pt-BR" sz="2400" b="1">
                <a:solidFill>
                  <a:srgbClr val="006600"/>
                </a:solidFill>
              </a:rPr>
              <a:t>(CENTRADOS NA </a:t>
            </a:r>
          </a:p>
          <a:p>
            <a:pPr algn="ctr">
              <a:lnSpc>
                <a:spcPct val="200000"/>
              </a:lnSpc>
            </a:pPr>
            <a:r>
              <a:rPr lang="pt-BR" sz="2400" b="1">
                <a:solidFill>
                  <a:srgbClr val="006600"/>
                </a:solidFill>
              </a:rPr>
              <a:t>PROMOÇÃO DA SAÚDE)</a:t>
            </a:r>
          </a:p>
          <a:p>
            <a:pPr algn="ctr">
              <a:lnSpc>
                <a:spcPct val="90000"/>
              </a:lnSpc>
            </a:pPr>
            <a:endParaRPr lang="pt-BR" sz="2400">
              <a:solidFill>
                <a:srgbClr val="006600"/>
              </a:solidFill>
            </a:endParaRPr>
          </a:p>
        </p:txBody>
      </p:sp>
      <p:sp>
        <p:nvSpPr>
          <p:cNvPr id="13" name="Multiplicar 12"/>
          <p:cNvSpPr/>
          <p:nvPr/>
        </p:nvSpPr>
        <p:spPr bwMode="auto">
          <a:xfrm>
            <a:off x="4554538" y="3348038"/>
            <a:ext cx="1584325" cy="1563687"/>
          </a:xfrm>
          <a:prstGeom prst="mathMultiply">
            <a:avLst/>
          </a:prstGeom>
          <a:solidFill>
            <a:srgbClr val="FF0000"/>
          </a:solidFill>
          <a:ln w="9525" cap="flat" cmpd="sng" algn="ctr">
            <a:solidFill>
              <a:schemeClr val="tx1"/>
            </a:solidFill>
            <a:prstDash val="solid"/>
            <a:round/>
            <a:headEnd type="none" w="med" len="med"/>
            <a:tailEnd type="none" w="med" len="med"/>
          </a:ln>
          <a:effectLst/>
        </p:spPr>
        <p:txBody>
          <a:bodyPr wrap="none" anchor="ctr"/>
          <a:lstStyle/>
          <a:p>
            <a:pPr defTabSz="1042988">
              <a:defRPr/>
            </a:pPr>
            <a:endParaRPr lang="pt-B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1826" name="Rectangle 2"/>
          <p:cNvSpPr>
            <a:spLocks noGrp="1" noChangeArrowheads="1"/>
          </p:cNvSpPr>
          <p:nvPr>
            <p:ph type="title"/>
          </p:nvPr>
        </p:nvSpPr>
        <p:spPr bwMode="auto">
          <a:ln>
            <a:miter lim="800000"/>
            <a:headEnd/>
            <a:tailEnd/>
          </a:ln>
        </p:spPr>
        <p:txBody>
          <a:bodyPr vert="horz" wrap="square" lIns="104287" tIns="52144" rIns="104287" bIns="52144" numCol="1" anchor="t" anchorCtr="0" compatLnSpc="1">
            <a:prstTxWarp prst="textNoShape">
              <a:avLst/>
            </a:prstTxWarp>
          </a:bodyPr>
          <a:lstStyle/>
          <a:p>
            <a:pPr>
              <a:defRPr/>
            </a:pPr>
            <a:endParaRPr lang="pt-BR" smtClean="0"/>
          </a:p>
        </p:txBody>
      </p:sp>
      <p:pic>
        <p:nvPicPr>
          <p:cNvPr id="45059" name="Picture 4"/>
          <p:cNvPicPr>
            <a:picLocks noGrp="1" noChangeAspect="1" noChangeArrowheads="1"/>
          </p:cNvPicPr>
          <p:nvPr>
            <p:ph type="body" idx="1"/>
          </p:nvPr>
        </p:nvPicPr>
        <p:blipFill>
          <a:blip r:embed="rId2" cstate="print"/>
          <a:srcRect/>
          <a:stretch>
            <a:fillRect/>
          </a:stretch>
        </p:blipFill>
        <p:spPr bwMode="auto">
          <a:xfrm>
            <a:off x="83507" y="1160444"/>
            <a:ext cx="8589994" cy="1706535"/>
          </a:xfrm>
          <a:noFill/>
          <a:ln>
            <a:miter lim="800000"/>
            <a:headEnd/>
            <a:tailEnd/>
          </a:ln>
        </p:spPr>
      </p:pic>
      <p:pic>
        <p:nvPicPr>
          <p:cNvPr id="45060" name="Picture 5"/>
          <p:cNvPicPr>
            <a:picLocks noChangeAspect="1" noChangeArrowheads="1"/>
          </p:cNvPicPr>
          <p:nvPr/>
        </p:nvPicPr>
        <p:blipFill>
          <a:blip r:embed="rId3" cstate="print"/>
          <a:srcRect/>
          <a:stretch>
            <a:fillRect/>
          </a:stretch>
        </p:blipFill>
        <p:spPr bwMode="auto">
          <a:xfrm>
            <a:off x="2019865" y="2866979"/>
            <a:ext cx="6334354" cy="4694284"/>
          </a:xfrm>
          <a:prstGeom prst="rect">
            <a:avLst/>
          </a:prstGeom>
          <a:noFill/>
          <a:ln w="9525">
            <a:noFill/>
            <a:miter lim="800000"/>
            <a:headEnd/>
            <a:tailEnd/>
          </a:ln>
        </p:spPr>
      </p:pic>
      <p:pic>
        <p:nvPicPr>
          <p:cNvPr id="45061" name="Picture 6"/>
          <p:cNvPicPr>
            <a:picLocks noChangeAspect="1" noChangeArrowheads="1"/>
          </p:cNvPicPr>
          <p:nvPr/>
        </p:nvPicPr>
        <p:blipFill>
          <a:blip r:embed="rId4" cstate="print"/>
          <a:srcRect/>
          <a:stretch>
            <a:fillRect/>
          </a:stretch>
        </p:blipFill>
        <p:spPr bwMode="auto">
          <a:xfrm>
            <a:off x="631208" y="1"/>
            <a:ext cx="8589994" cy="1200701"/>
          </a:xfrm>
          <a:prstGeom prst="rect">
            <a:avLst/>
          </a:prstGeom>
          <a:noFill/>
          <a:ln w="9525">
            <a:noFill/>
            <a:miter lim="800000"/>
            <a:headEnd/>
            <a:tailEnd/>
          </a:ln>
        </p:spPr>
      </p:pic>
    </p:spTree>
    <p:extLst>
      <p:ext uri="{BB962C8B-B14F-4D97-AF65-F5344CB8AC3E}">
        <p14:creationId xmlns:p14="http://schemas.microsoft.com/office/powerpoint/2010/main" val="714782646"/>
      </p:ext>
    </p:extLst>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22" name="Rectangle 2"/>
          <p:cNvSpPr>
            <a:spLocks noGrp="1" noChangeArrowheads="1"/>
          </p:cNvSpPr>
          <p:nvPr>
            <p:ph type="title"/>
          </p:nvPr>
        </p:nvSpPr>
        <p:spPr bwMode="auto">
          <a:xfrm>
            <a:off x="631794" y="236292"/>
            <a:ext cx="9827278" cy="1612019"/>
          </a:xfrm>
          <a:ln>
            <a:miter lim="800000"/>
            <a:headEnd/>
            <a:tailEnd/>
          </a:ln>
        </p:spPr>
        <p:txBody>
          <a:bodyPr vert="horz" wrap="square" lIns="104287" tIns="52144" rIns="104287" bIns="52144" numCol="1" anchor="t" anchorCtr="0" compatLnSpc="1">
            <a:prstTxWarp prst="textNoShape">
              <a:avLst/>
            </a:prstTxWarp>
          </a:bodyPr>
          <a:lstStyle/>
          <a:p>
            <a:pPr>
              <a:defRPr/>
            </a:pPr>
            <a:r>
              <a:rPr lang="pt-BR" sz="4100" dirty="0" smtClean="0"/>
              <a:t>MODELOS DE ATENÇÃO PERINATAL</a:t>
            </a:r>
          </a:p>
        </p:txBody>
      </p:sp>
      <p:sp>
        <p:nvSpPr>
          <p:cNvPr id="849923" name="Rectangle 3"/>
          <p:cNvSpPr>
            <a:spLocks noGrp="1" noChangeArrowheads="1"/>
          </p:cNvSpPr>
          <p:nvPr>
            <p:ph type="body" sz="half" idx="1"/>
          </p:nvPr>
        </p:nvSpPr>
        <p:spPr bwMode="auto">
          <a:xfrm>
            <a:off x="131812" y="1204203"/>
            <a:ext cx="5257588" cy="4990084"/>
          </a:xfrm>
          <a:solidFill>
            <a:srgbClr val="003300"/>
          </a:solidFill>
          <a:ln>
            <a:miter lim="800000"/>
            <a:headEnd/>
            <a:tailEnd/>
          </a:ln>
        </p:spPr>
        <p:txBody>
          <a:bodyPr vert="horz" wrap="square" lIns="104287" tIns="52144" rIns="104287" bIns="52144" numCol="1" anchor="t" anchorCtr="0" compatLnSpc="1">
            <a:prstTxWarp prst="textNoShape">
              <a:avLst/>
            </a:prstTxWarp>
          </a:bodyPr>
          <a:lstStyle/>
          <a:p>
            <a:pPr>
              <a:lnSpc>
                <a:spcPct val="90000"/>
              </a:lnSpc>
              <a:defRPr/>
            </a:pPr>
            <a:r>
              <a:rPr lang="pt-BR" sz="2700" dirty="0" smtClean="0">
                <a:solidFill>
                  <a:srgbClr val="FFFF00"/>
                </a:solidFill>
              </a:rPr>
              <a:t>MODELO CENTRADO NA BIOMEDICINA OU TECNOCRATICO:</a:t>
            </a:r>
          </a:p>
          <a:p>
            <a:pPr lvl="1">
              <a:lnSpc>
                <a:spcPct val="90000"/>
              </a:lnSpc>
              <a:defRPr/>
            </a:pPr>
            <a:r>
              <a:rPr lang="pt-BR" sz="2300" dirty="0" smtClean="0">
                <a:solidFill>
                  <a:srgbClr val="FFFF00"/>
                </a:solidFill>
              </a:rPr>
              <a:t>VISÃO DO PARTO COMO UM EVENTO DE RISCO QUE PRECISA SER “TRATADO”;</a:t>
            </a:r>
          </a:p>
          <a:p>
            <a:pPr lvl="1">
              <a:lnSpc>
                <a:spcPct val="90000"/>
              </a:lnSpc>
              <a:defRPr/>
            </a:pPr>
            <a:r>
              <a:rPr lang="pt-BR" sz="2300" dirty="0" smtClean="0">
                <a:solidFill>
                  <a:srgbClr val="FFFF00"/>
                </a:solidFill>
              </a:rPr>
              <a:t>USO INTENSIVO DE TECNOLOGIA;</a:t>
            </a:r>
          </a:p>
          <a:p>
            <a:pPr lvl="1">
              <a:lnSpc>
                <a:spcPct val="90000"/>
              </a:lnSpc>
              <a:defRPr/>
            </a:pPr>
            <a:r>
              <a:rPr lang="pt-BR" sz="2300" dirty="0" smtClean="0">
                <a:solidFill>
                  <a:srgbClr val="FFFF00"/>
                </a:solidFill>
              </a:rPr>
              <a:t>POUCO ESPAÇO PARA OS ASPECTOS AFETIVOS E CULTURAIS;</a:t>
            </a:r>
          </a:p>
          <a:p>
            <a:pPr lvl="1">
              <a:lnSpc>
                <a:spcPct val="90000"/>
              </a:lnSpc>
              <a:defRPr/>
            </a:pPr>
            <a:r>
              <a:rPr lang="pt-BR" sz="2300" dirty="0" smtClean="0">
                <a:solidFill>
                  <a:srgbClr val="FFFF00"/>
                </a:solidFill>
              </a:rPr>
              <a:t>O PROFISSIONAL “FAZ” O PARTO;</a:t>
            </a:r>
            <a:endParaRPr lang="en-US" sz="2300" dirty="0" smtClean="0">
              <a:solidFill>
                <a:srgbClr val="FFFF00"/>
              </a:solidFill>
            </a:endParaRPr>
          </a:p>
          <a:p>
            <a:pPr>
              <a:lnSpc>
                <a:spcPct val="90000"/>
              </a:lnSpc>
              <a:defRPr/>
            </a:pPr>
            <a:endParaRPr lang="pt-BR" sz="2300" dirty="0" smtClean="0"/>
          </a:p>
        </p:txBody>
      </p:sp>
      <p:sp>
        <p:nvSpPr>
          <p:cNvPr id="849924" name="Rectangle 4"/>
          <p:cNvSpPr>
            <a:spLocks noChangeArrowheads="1"/>
          </p:cNvSpPr>
          <p:nvPr/>
        </p:nvSpPr>
        <p:spPr bwMode="auto">
          <a:xfrm>
            <a:off x="5515642" y="1204201"/>
            <a:ext cx="5010674" cy="5482163"/>
          </a:xfrm>
          <a:prstGeom prst="rect">
            <a:avLst/>
          </a:prstGeom>
          <a:solidFill>
            <a:srgbClr val="333399"/>
          </a:solidFill>
          <a:ln w="9525">
            <a:noFill/>
            <a:miter lim="800000"/>
            <a:headEnd/>
            <a:tailEnd/>
          </a:ln>
          <a:effectLst/>
        </p:spPr>
        <p:txBody>
          <a:bodyPr lIns="104287" tIns="52144" rIns="104287" bIns="52144">
            <a:spAutoFit/>
          </a:bodyPr>
          <a:lstStyle/>
          <a:p>
            <a:pPr algn="l" eaLnBrk="1" hangingPunct="1">
              <a:spcBef>
                <a:spcPct val="20000"/>
              </a:spcBef>
              <a:buClr>
                <a:schemeClr val="bg2"/>
              </a:buClr>
              <a:buSzPct val="75000"/>
              <a:buFont typeface="Arial" pitchFamily="34" charset="0"/>
              <a:buChar char="•"/>
              <a:defRPr/>
            </a:pPr>
            <a:r>
              <a:rPr lang="pt-BR" sz="2700" dirty="0">
                <a:solidFill>
                  <a:srgbClr val="FFFF00"/>
                </a:solidFill>
                <a:effectLst>
                  <a:outerShdw blurRad="38100" dist="38100" dir="2700000" algn="tl">
                    <a:srgbClr val="000000"/>
                  </a:outerShdw>
                </a:effectLst>
              </a:rPr>
              <a:t>MODELO CENTRADO NA PROMOÇÃO DA SAÚDE OU </a:t>
            </a:r>
            <a:r>
              <a:rPr lang="pt-BR" sz="2700" dirty="0" smtClean="0">
                <a:solidFill>
                  <a:srgbClr val="FFFF00"/>
                </a:solidFill>
                <a:effectLst>
                  <a:outerShdw blurRad="38100" dist="38100" dir="2700000" algn="tl">
                    <a:srgbClr val="000000"/>
                  </a:outerShdw>
                </a:effectLst>
              </a:rPr>
              <a:t>HUMANISTA/HOLÍSTICO</a:t>
            </a:r>
            <a:r>
              <a:rPr lang="pt-BR" sz="2700" dirty="0">
                <a:solidFill>
                  <a:srgbClr val="FFFF00"/>
                </a:solidFill>
                <a:effectLst>
                  <a:outerShdw blurRad="38100" dist="38100" dir="2700000" algn="tl">
                    <a:srgbClr val="000000"/>
                  </a:outerShdw>
                </a:effectLst>
              </a:rPr>
              <a:t>:</a:t>
            </a:r>
          </a:p>
          <a:p>
            <a:pPr lvl="1" algn="l" eaLnBrk="1" hangingPunct="1">
              <a:spcBef>
                <a:spcPct val="20000"/>
              </a:spcBef>
              <a:buClr>
                <a:schemeClr val="tx2"/>
              </a:buClr>
              <a:buSzPct val="75000"/>
              <a:defRPr/>
            </a:pPr>
            <a:r>
              <a:rPr lang="pt-BR" sz="2300" dirty="0">
                <a:solidFill>
                  <a:srgbClr val="FFFF00"/>
                </a:solidFill>
                <a:effectLst>
                  <a:outerShdw blurRad="38100" dist="38100" dir="2700000" algn="tl">
                    <a:srgbClr val="000000"/>
                  </a:outerShdw>
                </a:effectLst>
              </a:rPr>
              <a:t>-VISÃO DO PARTO COMO EVENTO FISIOLÓGICO QUE PRECISA SER ACOMPANHADO;</a:t>
            </a:r>
          </a:p>
          <a:p>
            <a:pPr lvl="1" algn="l" eaLnBrk="1" hangingPunct="1">
              <a:spcBef>
                <a:spcPct val="20000"/>
              </a:spcBef>
              <a:buClr>
                <a:schemeClr val="tx2"/>
              </a:buClr>
              <a:buSzPct val="75000"/>
              <a:defRPr/>
            </a:pPr>
            <a:r>
              <a:rPr lang="pt-BR" sz="2300" dirty="0">
                <a:solidFill>
                  <a:srgbClr val="FFFF00"/>
                </a:solidFill>
                <a:effectLst>
                  <a:outerShdw blurRad="38100" dist="38100" dir="2700000" algn="tl">
                    <a:srgbClr val="000000"/>
                  </a:outerShdw>
                </a:effectLst>
              </a:rPr>
              <a:t>-USO APROPRIADO DE TECNOLOGIA;</a:t>
            </a:r>
          </a:p>
          <a:p>
            <a:pPr lvl="1" algn="l" eaLnBrk="1" hangingPunct="1">
              <a:spcBef>
                <a:spcPct val="20000"/>
              </a:spcBef>
              <a:buClr>
                <a:schemeClr val="tx2"/>
              </a:buClr>
              <a:buSzPct val="75000"/>
              <a:defRPr/>
            </a:pPr>
            <a:r>
              <a:rPr lang="pt-BR" sz="2300" dirty="0">
                <a:solidFill>
                  <a:srgbClr val="FFFF00"/>
                </a:solidFill>
                <a:effectLst>
                  <a:outerShdw blurRad="38100" dist="38100" dir="2700000" algn="tl">
                    <a:srgbClr val="000000"/>
                  </a:outerShdw>
                </a:effectLst>
              </a:rPr>
              <a:t>-VALORIZAÇÃO DOS ASPECTOS AFETIVOS E CULTURAIS;</a:t>
            </a:r>
          </a:p>
          <a:p>
            <a:pPr lvl="1" algn="l" eaLnBrk="1" hangingPunct="1">
              <a:spcBef>
                <a:spcPct val="20000"/>
              </a:spcBef>
              <a:buClr>
                <a:schemeClr val="tx2"/>
              </a:buClr>
              <a:buSzPct val="75000"/>
              <a:defRPr/>
            </a:pPr>
            <a:r>
              <a:rPr lang="pt-BR" sz="2300" dirty="0">
                <a:solidFill>
                  <a:srgbClr val="FFFF00"/>
                </a:solidFill>
                <a:effectLst>
                  <a:outerShdw blurRad="38100" dist="38100" dir="2700000" algn="tl">
                    <a:srgbClr val="000000"/>
                  </a:outerShdw>
                </a:effectLst>
              </a:rPr>
              <a:t>-A MULHER DÁ A LUZ, PROFISSIONAL ASSISTE AO PARTO</a:t>
            </a:r>
            <a:endParaRPr lang="en-US" sz="2300" dirty="0">
              <a:solidFill>
                <a:srgbClr val="FFFF00"/>
              </a:solidFill>
              <a:effectLst>
                <a:outerShdw blurRad="38100" dist="38100" dir="2700000" algn="tl">
                  <a:srgbClr val="000000"/>
                </a:outerShdw>
              </a:effectLst>
            </a:endParaRPr>
          </a:p>
          <a:p>
            <a:pPr algn="l">
              <a:buFontTx/>
              <a:buChar char="•"/>
              <a:defRPr/>
            </a:pPr>
            <a:endParaRPr lang="en-US" sz="2300" dirty="0">
              <a:effectLst>
                <a:outerShdw blurRad="38100" dist="38100" dir="2700000" algn="tl">
                  <a:srgbClr val="000000"/>
                </a:outerShdw>
              </a:effectLst>
            </a:endParaRPr>
          </a:p>
        </p:txBody>
      </p:sp>
      <p:pic>
        <p:nvPicPr>
          <p:cNvPr id="46085" name="Picture 5" descr="balanca10"/>
          <p:cNvPicPr>
            <a:picLocks noGrp="1" noChangeAspect="1" noChangeArrowheads="1"/>
          </p:cNvPicPr>
          <p:nvPr>
            <p:ph sz="half" idx="2"/>
          </p:nvPr>
        </p:nvPicPr>
        <p:blipFill>
          <a:blip r:embed="rId2" cstate="print"/>
          <a:srcRect/>
          <a:stretch>
            <a:fillRect/>
          </a:stretch>
        </p:blipFill>
        <p:spPr bwMode="auto">
          <a:xfrm>
            <a:off x="0" y="6232792"/>
            <a:ext cx="10693400" cy="1319720"/>
          </a:xfrm>
          <a:noFill/>
          <a:ln>
            <a:miter lim="800000"/>
            <a:headEnd/>
            <a:tailEnd/>
          </a:ln>
        </p:spPr>
      </p:pic>
    </p:spTree>
    <p:extLst>
      <p:ext uri="{BB962C8B-B14F-4D97-AF65-F5344CB8AC3E}">
        <p14:creationId xmlns:p14="http://schemas.microsoft.com/office/powerpoint/2010/main" val="78773545"/>
      </p:ext>
    </p:extLst>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42" name="Rectangle 2"/>
          <p:cNvSpPr>
            <a:spLocks noGrp="1" noChangeArrowheads="1"/>
          </p:cNvSpPr>
          <p:nvPr>
            <p:ph type="title"/>
          </p:nvPr>
        </p:nvSpPr>
        <p:spPr bwMode="auto">
          <a:xfrm>
            <a:off x="631793" y="236292"/>
            <a:ext cx="10061608" cy="1612019"/>
          </a:xfrm>
          <a:ln>
            <a:miter lim="800000"/>
            <a:headEnd/>
            <a:tailEnd/>
          </a:ln>
        </p:spPr>
        <p:txBody>
          <a:bodyPr vert="horz" wrap="square" lIns="104287" tIns="52144" rIns="104287" bIns="52144" numCol="1" anchor="t" anchorCtr="0" compatLnSpc="1">
            <a:prstTxWarp prst="textNoShape">
              <a:avLst/>
            </a:prstTxWarp>
          </a:bodyPr>
          <a:lstStyle/>
          <a:p>
            <a:pPr>
              <a:defRPr/>
            </a:pPr>
            <a:r>
              <a:rPr lang="pt-BR" sz="4100" dirty="0" smtClean="0"/>
              <a:t>MODELOS DE ATENÇÃO PERINATAL</a:t>
            </a:r>
          </a:p>
        </p:txBody>
      </p:sp>
      <p:sp>
        <p:nvSpPr>
          <p:cNvPr id="983043" name="Rectangle 3"/>
          <p:cNvSpPr>
            <a:spLocks noGrp="1" noChangeArrowheads="1"/>
          </p:cNvSpPr>
          <p:nvPr>
            <p:ph type="body" sz="half" idx="1"/>
          </p:nvPr>
        </p:nvSpPr>
        <p:spPr bwMode="auto">
          <a:xfrm>
            <a:off x="131812" y="1023902"/>
            <a:ext cx="5257588" cy="5614958"/>
          </a:xfrm>
          <a:solidFill>
            <a:srgbClr val="003300"/>
          </a:solidFill>
          <a:ln>
            <a:miter lim="800000"/>
            <a:headEnd/>
            <a:tailEnd/>
          </a:ln>
        </p:spPr>
        <p:txBody>
          <a:bodyPr vert="horz" wrap="square" lIns="104287" tIns="52144" rIns="104287" bIns="52144" numCol="1" anchor="t" anchorCtr="0" compatLnSpc="1">
            <a:prstTxWarp prst="textNoShape">
              <a:avLst/>
            </a:prstTxWarp>
          </a:bodyPr>
          <a:lstStyle/>
          <a:p>
            <a:pPr>
              <a:lnSpc>
                <a:spcPct val="90000"/>
              </a:lnSpc>
              <a:defRPr/>
            </a:pPr>
            <a:r>
              <a:rPr lang="pt-BR" sz="2700" dirty="0" smtClean="0">
                <a:solidFill>
                  <a:srgbClr val="FFFF00"/>
                </a:solidFill>
              </a:rPr>
              <a:t>MODELO CENTRADO NA BIOMEDICINA OU TECNOCRÁTICO:</a:t>
            </a:r>
          </a:p>
          <a:p>
            <a:pPr lvl="1">
              <a:lnSpc>
                <a:spcPct val="90000"/>
              </a:lnSpc>
              <a:defRPr/>
            </a:pPr>
            <a:r>
              <a:rPr lang="pt-BR" sz="2300" dirty="0" smtClean="0">
                <a:solidFill>
                  <a:srgbClr val="FFFF00"/>
                </a:solidFill>
              </a:rPr>
              <a:t>TRABALHO PARCELADO E HIERARQUIZADO;</a:t>
            </a:r>
          </a:p>
          <a:p>
            <a:pPr lvl="1">
              <a:lnSpc>
                <a:spcPct val="90000"/>
              </a:lnSpc>
              <a:defRPr/>
            </a:pPr>
            <a:r>
              <a:rPr lang="pt-BR" sz="2300" dirty="0" smtClean="0">
                <a:solidFill>
                  <a:srgbClr val="FFFF00"/>
                </a:solidFill>
              </a:rPr>
              <a:t>ATENÇÃO CENTRADA NO MÉDICO</a:t>
            </a:r>
          </a:p>
          <a:p>
            <a:pPr lvl="1">
              <a:lnSpc>
                <a:spcPct val="90000"/>
              </a:lnSpc>
              <a:defRPr/>
            </a:pPr>
            <a:r>
              <a:rPr lang="pt-BR" sz="2300" dirty="0" smtClean="0">
                <a:solidFill>
                  <a:srgbClr val="FFFF00"/>
                </a:solidFill>
              </a:rPr>
              <a:t>ROTINAS CENTRADAS MAIS NA ORGANIZAÇÃO DO SERVIÇO;</a:t>
            </a:r>
          </a:p>
          <a:p>
            <a:pPr lvl="1">
              <a:lnSpc>
                <a:spcPct val="90000"/>
              </a:lnSpc>
              <a:defRPr/>
            </a:pPr>
            <a:r>
              <a:rPr lang="pt-BR" sz="2300" dirty="0" smtClean="0">
                <a:solidFill>
                  <a:srgbClr val="FFFF00"/>
                </a:solidFill>
              </a:rPr>
              <a:t>VALORIZAÇÃO APENAS DOS ASPECTOS CIENTÍFICOS.</a:t>
            </a:r>
          </a:p>
          <a:p>
            <a:pPr>
              <a:lnSpc>
                <a:spcPct val="90000"/>
              </a:lnSpc>
              <a:defRPr/>
            </a:pPr>
            <a:endParaRPr lang="pt-BR" sz="2300" dirty="0" smtClean="0"/>
          </a:p>
        </p:txBody>
      </p:sp>
      <p:sp>
        <p:nvSpPr>
          <p:cNvPr id="983044" name="Rectangle 4"/>
          <p:cNvSpPr>
            <a:spLocks noChangeArrowheads="1"/>
          </p:cNvSpPr>
          <p:nvPr/>
        </p:nvSpPr>
        <p:spPr bwMode="auto">
          <a:xfrm>
            <a:off x="5515642" y="1023902"/>
            <a:ext cx="5177759" cy="5482163"/>
          </a:xfrm>
          <a:prstGeom prst="rect">
            <a:avLst/>
          </a:prstGeom>
          <a:solidFill>
            <a:srgbClr val="333399"/>
          </a:solidFill>
          <a:ln w="9525">
            <a:noFill/>
            <a:miter lim="800000"/>
            <a:headEnd/>
            <a:tailEnd/>
          </a:ln>
          <a:effectLst/>
        </p:spPr>
        <p:txBody>
          <a:bodyPr wrap="square" lIns="104287" tIns="52144" rIns="104287" bIns="52144">
            <a:spAutoFit/>
          </a:bodyPr>
          <a:lstStyle/>
          <a:p>
            <a:pPr algn="l" eaLnBrk="1" hangingPunct="1">
              <a:spcBef>
                <a:spcPct val="20000"/>
              </a:spcBef>
              <a:buClr>
                <a:schemeClr val="bg2"/>
              </a:buClr>
              <a:buSzPct val="75000"/>
              <a:buFont typeface="Arial" pitchFamily="34" charset="0"/>
              <a:buChar char="•"/>
              <a:defRPr/>
            </a:pPr>
            <a:r>
              <a:rPr lang="pt-BR" sz="2700" dirty="0">
                <a:solidFill>
                  <a:srgbClr val="FFFF00"/>
                </a:solidFill>
                <a:latin typeface="Verdana" pitchFamily="34" charset="0"/>
              </a:rPr>
              <a:t>MODELO CENTRADO NA PROMOÇÃO DA SAÚDE OU </a:t>
            </a:r>
            <a:r>
              <a:rPr lang="pt-BR" sz="2700" dirty="0" smtClean="0">
                <a:solidFill>
                  <a:srgbClr val="FFFF00"/>
                </a:solidFill>
                <a:latin typeface="Verdana" pitchFamily="34" charset="0"/>
              </a:rPr>
              <a:t>HUMANISTA/HOLÍSTICO</a:t>
            </a:r>
            <a:r>
              <a:rPr lang="pt-BR" sz="2700" dirty="0">
                <a:solidFill>
                  <a:srgbClr val="FFFF00"/>
                </a:solidFill>
                <a:latin typeface="Verdana" pitchFamily="34" charset="0"/>
              </a:rPr>
              <a:t>:</a:t>
            </a:r>
          </a:p>
          <a:p>
            <a:pPr lvl="1" algn="l" eaLnBrk="1" hangingPunct="1">
              <a:spcBef>
                <a:spcPct val="20000"/>
              </a:spcBef>
              <a:buClr>
                <a:schemeClr val="tx2"/>
              </a:buClr>
              <a:buSzPct val="75000"/>
              <a:defRPr/>
            </a:pPr>
            <a:r>
              <a:rPr lang="pt-BR" sz="2300" dirty="0">
                <a:solidFill>
                  <a:srgbClr val="FFFF00"/>
                </a:solidFill>
                <a:latin typeface="Verdana" pitchFamily="34" charset="0"/>
              </a:rPr>
              <a:t>-CONTINUIDADE DO </a:t>
            </a:r>
            <a:r>
              <a:rPr lang="pt-BR" sz="2300" dirty="0" smtClean="0">
                <a:solidFill>
                  <a:srgbClr val="FFFF00"/>
                </a:solidFill>
                <a:latin typeface="Verdana" pitchFamily="34" charset="0"/>
              </a:rPr>
              <a:t>TRAB INTERDISCIPLINAR </a:t>
            </a:r>
            <a:r>
              <a:rPr lang="pt-BR" sz="2300" dirty="0">
                <a:solidFill>
                  <a:srgbClr val="FFFF00"/>
                </a:solidFill>
                <a:latin typeface="Verdana" pitchFamily="34" charset="0"/>
              </a:rPr>
              <a:t>COLABORAÇÃO</a:t>
            </a:r>
          </a:p>
          <a:p>
            <a:pPr lvl="1" algn="l" eaLnBrk="1" hangingPunct="1">
              <a:spcBef>
                <a:spcPct val="20000"/>
              </a:spcBef>
              <a:buClr>
                <a:schemeClr val="tx2"/>
              </a:buClr>
              <a:buSzPct val="75000"/>
              <a:defRPr/>
            </a:pPr>
            <a:r>
              <a:rPr lang="pt-BR" sz="2300" dirty="0" smtClean="0">
                <a:solidFill>
                  <a:srgbClr val="FFFF00"/>
                </a:solidFill>
                <a:latin typeface="Verdana" pitchFamily="34" charset="0"/>
              </a:rPr>
              <a:t>-ATENÇÃO MULTIPROFISSIONAL</a:t>
            </a:r>
          </a:p>
          <a:p>
            <a:pPr lvl="1" algn="l" eaLnBrk="1" hangingPunct="1">
              <a:spcBef>
                <a:spcPct val="20000"/>
              </a:spcBef>
              <a:buClr>
                <a:schemeClr val="tx2"/>
              </a:buClr>
              <a:buSzPct val="75000"/>
              <a:defRPr/>
            </a:pPr>
            <a:r>
              <a:rPr lang="pt-BR" sz="2300" dirty="0" smtClean="0">
                <a:solidFill>
                  <a:srgbClr val="FFFF00"/>
                </a:solidFill>
                <a:latin typeface="Verdana" pitchFamily="34" charset="0"/>
              </a:rPr>
              <a:t>-ROTINAS </a:t>
            </a:r>
            <a:r>
              <a:rPr lang="pt-BR" sz="2300" dirty="0">
                <a:solidFill>
                  <a:srgbClr val="FFFF00"/>
                </a:solidFill>
                <a:latin typeface="Verdana" pitchFamily="34" charset="0"/>
              </a:rPr>
              <a:t>CENTRADAS NA MULHER / FAMÍLIA E COMUNIDADE;</a:t>
            </a:r>
          </a:p>
          <a:p>
            <a:pPr lvl="1" algn="l" eaLnBrk="1" hangingPunct="1">
              <a:spcBef>
                <a:spcPct val="20000"/>
              </a:spcBef>
              <a:buClr>
                <a:schemeClr val="tx2"/>
              </a:buClr>
              <a:buSzPct val="75000"/>
              <a:defRPr/>
            </a:pPr>
            <a:r>
              <a:rPr lang="pt-BR" sz="2300" dirty="0">
                <a:solidFill>
                  <a:srgbClr val="FFFF00"/>
                </a:solidFill>
                <a:latin typeface="Verdana" pitchFamily="34" charset="0"/>
              </a:rPr>
              <a:t>-VALORIZAÇÃO DE OUTROS SABERES.</a:t>
            </a:r>
          </a:p>
          <a:p>
            <a:pPr>
              <a:defRPr/>
            </a:pPr>
            <a:endParaRPr lang="en-US" sz="2300" dirty="0">
              <a:solidFill>
                <a:srgbClr val="FFFF00"/>
              </a:solidFill>
              <a:effectLst>
                <a:outerShdw blurRad="38100" dist="38100" dir="2700000" algn="tl">
                  <a:srgbClr val="000000"/>
                </a:outerShdw>
              </a:effectLst>
            </a:endParaRPr>
          </a:p>
        </p:txBody>
      </p:sp>
      <p:pic>
        <p:nvPicPr>
          <p:cNvPr id="47109" name="Picture 5" descr="balanca10"/>
          <p:cNvPicPr>
            <a:picLocks noGrp="1" noChangeAspect="1" noChangeArrowheads="1"/>
          </p:cNvPicPr>
          <p:nvPr>
            <p:ph sz="half" idx="2"/>
          </p:nvPr>
        </p:nvPicPr>
        <p:blipFill>
          <a:blip r:embed="rId2" cstate="print"/>
          <a:srcRect/>
          <a:stretch>
            <a:fillRect/>
          </a:stretch>
        </p:blipFill>
        <p:spPr bwMode="auto">
          <a:xfrm>
            <a:off x="0" y="6232792"/>
            <a:ext cx="10693400" cy="1319720"/>
          </a:xfrm>
          <a:noFill/>
          <a:ln>
            <a:miter lim="800000"/>
            <a:headEnd/>
            <a:tailEnd/>
          </a:ln>
        </p:spPr>
      </p:pic>
    </p:spTree>
    <p:extLst>
      <p:ext uri="{BB962C8B-B14F-4D97-AF65-F5344CB8AC3E}">
        <p14:creationId xmlns:p14="http://schemas.microsoft.com/office/powerpoint/2010/main" val="2781242044"/>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066" name="Rectangle 2"/>
          <p:cNvSpPr>
            <a:spLocks noGrp="1" noChangeArrowheads="1"/>
          </p:cNvSpPr>
          <p:nvPr>
            <p:ph type="title"/>
          </p:nvPr>
        </p:nvSpPr>
        <p:spPr bwMode="auto">
          <a:xfrm>
            <a:off x="488917" y="236292"/>
            <a:ext cx="9970154" cy="1612019"/>
          </a:xfrm>
          <a:ln>
            <a:miter lim="800000"/>
            <a:headEnd/>
            <a:tailEnd/>
          </a:ln>
        </p:spPr>
        <p:txBody>
          <a:bodyPr vert="horz" wrap="square" lIns="104287" tIns="52144" rIns="104287" bIns="52144" numCol="1" anchor="t" anchorCtr="0" compatLnSpc="1">
            <a:prstTxWarp prst="textNoShape">
              <a:avLst/>
            </a:prstTxWarp>
          </a:bodyPr>
          <a:lstStyle/>
          <a:p>
            <a:pPr>
              <a:defRPr/>
            </a:pPr>
            <a:r>
              <a:rPr lang="pt-BR" sz="4100" dirty="0" smtClean="0"/>
              <a:t>MODELOS DE ATENÇÃO PERINATAL</a:t>
            </a:r>
          </a:p>
        </p:txBody>
      </p:sp>
      <p:sp>
        <p:nvSpPr>
          <p:cNvPr id="48131" name="Rectangle 3"/>
          <p:cNvSpPr>
            <a:spLocks noGrp="1" noChangeArrowheads="1"/>
          </p:cNvSpPr>
          <p:nvPr>
            <p:ph type="body" sz="half" idx="1"/>
          </p:nvPr>
        </p:nvSpPr>
        <p:spPr bwMode="auto">
          <a:xfrm>
            <a:off x="131812" y="1102666"/>
            <a:ext cx="5257588" cy="5445179"/>
          </a:xfrm>
          <a:solidFill>
            <a:srgbClr val="003300"/>
          </a:solidFill>
          <a:ln>
            <a:miter lim="800000"/>
            <a:headEnd/>
            <a:tailEnd/>
          </a:ln>
        </p:spPr>
        <p:txBody>
          <a:bodyPr vert="horz" wrap="square" lIns="104287" tIns="52144" rIns="104287" bIns="52144" numCol="1" anchor="t" anchorCtr="0" compatLnSpc="1">
            <a:prstTxWarp prst="textNoShape">
              <a:avLst/>
            </a:prstTxWarp>
          </a:bodyPr>
          <a:lstStyle/>
          <a:p>
            <a:pPr eaLnBrk="1" hangingPunct="1">
              <a:buClr>
                <a:schemeClr val="bg2"/>
              </a:buClr>
              <a:buFont typeface="Wingdings" pitchFamily="2" charset="2"/>
              <a:buChar char="p"/>
            </a:pPr>
            <a:r>
              <a:rPr lang="pt-BR" sz="2700" dirty="0" smtClean="0">
                <a:solidFill>
                  <a:srgbClr val="FFFF00"/>
                </a:solidFill>
                <a:latin typeface="Verdana" pitchFamily="34" charset="0"/>
              </a:rPr>
              <a:t>MODELO CENTRADO NA BIOMEDICINA OU TECNOCRÁTICO:</a:t>
            </a:r>
          </a:p>
          <a:p>
            <a:pPr lvl="1" eaLnBrk="1" hangingPunct="1">
              <a:buClr>
                <a:schemeClr val="tx2"/>
              </a:buClr>
              <a:buSzPct val="75000"/>
              <a:buFont typeface="Wingdings" pitchFamily="2" charset="2"/>
              <a:buChar char="n"/>
            </a:pPr>
            <a:r>
              <a:rPr lang="pt-BR" sz="2300" dirty="0" smtClean="0">
                <a:solidFill>
                  <a:srgbClr val="FFFF00"/>
                </a:solidFill>
                <a:latin typeface="Verdana" pitchFamily="34" charset="0"/>
              </a:rPr>
              <a:t>EX:Estados Unidos, México, Chile, Brasil, Argentina, China e outros...</a:t>
            </a:r>
          </a:p>
          <a:p>
            <a:pPr lvl="1" eaLnBrk="1" hangingPunct="1">
              <a:buClr>
                <a:schemeClr val="tx2"/>
              </a:buClr>
              <a:buSzPct val="75000"/>
              <a:buFont typeface="Wingdings" pitchFamily="2" charset="2"/>
              <a:buChar char="n"/>
            </a:pPr>
            <a:r>
              <a:rPr lang="pt-BR" sz="2300" dirty="0" smtClean="0">
                <a:solidFill>
                  <a:srgbClr val="FFFF00"/>
                </a:solidFill>
                <a:latin typeface="Verdana" pitchFamily="34" charset="0"/>
              </a:rPr>
              <a:t>Maiores taxas de cesariana e mortalidade </a:t>
            </a:r>
            <a:r>
              <a:rPr lang="pt-BR" sz="2300" dirty="0" err="1" smtClean="0">
                <a:solidFill>
                  <a:srgbClr val="FFFF00"/>
                </a:solidFill>
                <a:latin typeface="Verdana" pitchFamily="34" charset="0"/>
              </a:rPr>
              <a:t>perinatal</a:t>
            </a:r>
            <a:r>
              <a:rPr lang="pt-BR" sz="2300" dirty="0" smtClean="0">
                <a:solidFill>
                  <a:srgbClr val="FFFF00"/>
                </a:solidFill>
                <a:latin typeface="Verdana" pitchFamily="34" charset="0"/>
              </a:rPr>
              <a:t>;</a:t>
            </a:r>
          </a:p>
          <a:p>
            <a:pPr lvl="1" eaLnBrk="1" hangingPunct="1">
              <a:buClr>
                <a:schemeClr val="tx2"/>
              </a:buClr>
              <a:buSzPct val="75000"/>
              <a:buFont typeface="Wingdings" pitchFamily="2" charset="2"/>
              <a:buChar char="n"/>
            </a:pPr>
            <a:r>
              <a:rPr lang="pt-BR" sz="2300" dirty="0" smtClean="0">
                <a:solidFill>
                  <a:srgbClr val="FFFF00"/>
                </a:solidFill>
                <a:latin typeface="Verdana" pitchFamily="34" charset="0"/>
              </a:rPr>
              <a:t>Maior utilização desnecessária de tecnologia – maior custo – menor satisfação</a:t>
            </a:r>
          </a:p>
          <a:p>
            <a:pPr lvl="1" eaLnBrk="1" hangingPunct="1">
              <a:buClr>
                <a:schemeClr val="tx2"/>
              </a:buClr>
              <a:buSzPct val="75000"/>
              <a:buFont typeface="Wingdings" pitchFamily="2" charset="2"/>
              <a:buChar char="n"/>
            </a:pPr>
            <a:endParaRPr lang="pt-BR" sz="2100" dirty="0" smtClean="0">
              <a:latin typeface="Verdana" pitchFamily="34" charset="0"/>
            </a:endParaRPr>
          </a:p>
          <a:p>
            <a:pPr eaLnBrk="1" hangingPunct="1">
              <a:buClr>
                <a:schemeClr val="bg2"/>
              </a:buClr>
              <a:buFont typeface="Wingdings" pitchFamily="2" charset="2"/>
              <a:buChar char="p"/>
            </a:pPr>
            <a:endParaRPr lang="pt-BR" sz="2700" dirty="0" smtClean="0">
              <a:latin typeface="Verdana" pitchFamily="34" charset="0"/>
            </a:endParaRPr>
          </a:p>
        </p:txBody>
      </p:sp>
      <p:sp>
        <p:nvSpPr>
          <p:cNvPr id="984068" name="Rectangle 4"/>
          <p:cNvSpPr>
            <a:spLocks noChangeArrowheads="1"/>
          </p:cNvSpPr>
          <p:nvPr/>
        </p:nvSpPr>
        <p:spPr bwMode="auto">
          <a:xfrm>
            <a:off x="5515642" y="1102667"/>
            <a:ext cx="5010674" cy="4749655"/>
          </a:xfrm>
          <a:prstGeom prst="rect">
            <a:avLst/>
          </a:prstGeom>
          <a:solidFill>
            <a:srgbClr val="333399"/>
          </a:solidFill>
          <a:ln w="9525">
            <a:noFill/>
            <a:miter lim="800000"/>
            <a:headEnd/>
            <a:tailEnd/>
          </a:ln>
          <a:effectLst/>
        </p:spPr>
        <p:txBody>
          <a:bodyPr wrap="square" lIns="104287" tIns="52144" rIns="104287" bIns="52144">
            <a:spAutoFit/>
          </a:bodyPr>
          <a:lstStyle/>
          <a:p>
            <a:pPr algn="l" eaLnBrk="1" hangingPunct="1">
              <a:spcBef>
                <a:spcPct val="20000"/>
              </a:spcBef>
              <a:buClr>
                <a:schemeClr val="bg2"/>
              </a:buClr>
              <a:buSzPct val="75000"/>
              <a:buFont typeface="Arial" pitchFamily="34" charset="0"/>
              <a:buChar char="•"/>
              <a:defRPr/>
            </a:pPr>
            <a:r>
              <a:rPr lang="pt-BR" sz="2700" dirty="0">
                <a:solidFill>
                  <a:srgbClr val="FFFF00"/>
                </a:solidFill>
                <a:latin typeface="Verdana" pitchFamily="34" charset="0"/>
              </a:rPr>
              <a:t>MODELO CENTRADO NA PROMOÇÃO DA SAÚDE OU HOLÍSTICO:</a:t>
            </a:r>
          </a:p>
          <a:p>
            <a:pPr lvl="1" algn="l" eaLnBrk="1" hangingPunct="1">
              <a:spcBef>
                <a:spcPct val="20000"/>
              </a:spcBef>
              <a:buClr>
                <a:schemeClr val="tx2"/>
              </a:buClr>
              <a:buSzPct val="75000"/>
              <a:defRPr/>
            </a:pPr>
            <a:r>
              <a:rPr lang="pt-BR" sz="2300" dirty="0">
                <a:solidFill>
                  <a:srgbClr val="FFFF00"/>
                </a:solidFill>
                <a:latin typeface="Verdana" pitchFamily="34" charset="0"/>
              </a:rPr>
              <a:t>-EX: Canadá,Inglaterra, Alemanha, Austrália, França, Suécia, Bélgica e outros....</a:t>
            </a:r>
          </a:p>
          <a:p>
            <a:pPr lvl="1" algn="l" eaLnBrk="1" hangingPunct="1">
              <a:spcBef>
                <a:spcPct val="20000"/>
              </a:spcBef>
              <a:buClr>
                <a:schemeClr val="tx2"/>
              </a:buClr>
              <a:buSzPct val="75000"/>
              <a:defRPr/>
            </a:pPr>
            <a:r>
              <a:rPr lang="pt-BR" sz="2300" dirty="0">
                <a:solidFill>
                  <a:srgbClr val="FFFF00"/>
                </a:solidFill>
                <a:latin typeface="Verdana" pitchFamily="34" charset="0"/>
              </a:rPr>
              <a:t>-Menores taxas de cesariana e mortalidade </a:t>
            </a:r>
            <a:r>
              <a:rPr lang="pt-BR" sz="2300" dirty="0" err="1">
                <a:solidFill>
                  <a:srgbClr val="FFFF00"/>
                </a:solidFill>
                <a:latin typeface="Verdana" pitchFamily="34" charset="0"/>
              </a:rPr>
              <a:t>perinatal</a:t>
            </a:r>
            <a:r>
              <a:rPr lang="pt-BR" sz="2300" dirty="0">
                <a:solidFill>
                  <a:srgbClr val="FFFF00"/>
                </a:solidFill>
                <a:latin typeface="Verdana" pitchFamily="34" charset="0"/>
              </a:rPr>
              <a:t>;</a:t>
            </a:r>
          </a:p>
          <a:p>
            <a:pPr lvl="1" algn="l" eaLnBrk="1" hangingPunct="1">
              <a:spcBef>
                <a:spcPct val="20000"/>
              </a:spcBef>
              <a:buClr>
                <a:schemeClr val="tx2"/>
              </a:buClr>
              <a:buSzPct val="75000"/>
              <a:defRPr/>
            </a:pPr>
            <a:r>
              <a:rPr lang="pt-BR" sz="2300" dirty="0">
                <a:solidFill>
                  <a:srgbClr val="FFFF00"/>
                </a:solidFill>
                <a:latin typeface="Verdana" pitchFamily="34" charset="0"/>
              </a:rPr>
              <a:t>-Utilização racional de tecnologia – menor custo – maior satisfação.</a:t>
            </a:r>
          </a:p>
          <a:p>
            <a:pPr>
              <a:defRPr/>
            </a:pPr>
            <a:endParaRPr lang="en-US" sz="2300" dirty="0">
              <a:effectLst>
                <a:outerShdw blurRad="38100" dist="38100" dir="2700000" algn="tl">
                  <a:srgbClr val="000000"/>
                </a:outerShdw>
              </a:effectLst>
            </a:endParaRPr>
          </a:p>
        </p:txBody>
      </p:sp>
      <p:pic>
        <p:nvPicPr>
          <p:cNvPr id="48133" name="Picture 5" descr="balanca10"/>
          <p:cNvPicPr>
            <a:picLocks noGrp="1" noChangeAspect="1" noChangeArrowheads="1"/>
          </p:cNvPicPr>
          <p:nvPr>
            <p:ph sz="half" idx="2"/>
          </p:nvPr>
        </p:nvPicPr>
        <p:blipFill>
          <a:blip r:embed="rId2" cstate="print"/>
          <a:srcRect/>
          <a:stretch>
            <a:fillRect/>
          </a:stretch>
        </p:blipFill>
        <p:spPr bwMode="auto">
          <a:xfrm>
            <a:off x="0" y="6232792"/>
            <a:ext cx="10693400" cy="1319720"/>
          </a:xfrm>
          <a:noFill/>
          <a:ln>
            <a:miter lim="800000"/>
            <a:headEnd/>
            <a:tailEnd/>
          </a:ln>
        </p:spPr>
      </p:pic>
    </p:spTree>
    <p:extLst>
      <p:ext uri="{BB962C8B-B14F-4D97-AF65-F5344CB8AC3E}">
        <p14:creationId xmlns:p14="http://schemas.microsoft.com/office/powerpoint/2010/main" val="2754186020"/>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bwMode="auto">
          <a:xfrm>
            <a:off x="250591" y="157503"/>
            <a:ext cx="10192218" cy="1046675"/>
          </a:xfrm>
          <a:ln>
            <a:miter lim="800000"/>
            <a:headEnd/>
            <a:tailEnd/>
          </a:ln>
        </p:spPr>
        <p:txBody>
          <a:bodyPr vert="horz" wrap="square" lIns="104287" tIns="52144" rIns="104287" bIns="52144" numCol="1" anchor="t" anchorCtr="0" compatLnSpc="1">
            <a:prstTxWarp prst="textNoShape">
              <a:avLst/>
            </a:prstTxWarp>
          </a:bodyPr>
          <a:lstStyle/>
          <a:p>
            <a:pPr algn="ctr">
              <a:defRPr/>
            </a:pPr>
            <a:r>
              <a:rPr lang="pt-BR" sz="4100" dirty="0" smtClean="0"/>
              <a:t>Assistência Humanista/ Holística ao Parto</a:t>
            </a:r>
            <a:br>
              <a:rPr lang="pt-BR" sz="4100" dirty="0" smtClean="0"/>
            </a:br>
            <a:r>
              <a:rPr lang="pt-BR" sz="4100" dirty="0" smtClean="0"/>
              <a:t/>
            </a:r>
            <a:br>
              <a:rPr lang="pt-BR" sz="4100" dirty="0" smtClean="0"/>
            </a:br>
            <a:r>
              <a:rPr lang="pt-BR" sz="4100" dirty="0" smtClean="0">
                <a:solidFill>
                  <a:srgbClr val="00B050"/>
                </a:solidFill>
              </a:rPr>
              <a:t>PILARES</a:t>
            </a:r>
          </a:p>
        </p:txBody>
      </p:sp>
      <p:sp>
        <p:nvSpPr>
          <p:cNvPr id="235523" name="Rectangle 3"/>
          <p:cNvSpPr>
            <a:spLocks noGrp="1" noChangeArrowheads="1"/>
          </p:cNvSpPr>
          <p:nvPr>
            <p:ph type="body" idx="1"/>
          </p:nvPr>
        </p:nvSpPr>
        <p:spPr bwMode="auto">
          <a:xfrm>
            <a:off x="501219" y="2523945"/>
            <a:ext cx="9624060" cy="4564762"/>
          </a:xfrm>
          <a:ln>
            <a:miter lim="800000"/>
            <a:headEnd/>
            <a:tailEnd/>
          </a:ln>
        </p:spPr>
        <p:txBody>
          <a:bodyPr vert="horz" wrap="square" lIns="104287" tIns="52144" rIns="104287" bIns="52144" numCol="1" anchor="t" anchorCtr="0" compatLnSpc="1">
            <a:prstTxWarp prst="textNoShape">
              <a:avLst/>
            </a:prstTxWarp>
          </a:bodyPr>
          <a:lstStyle/>
          <a:p>
            <a:pPr algn="just">
              <a:lnSpc>
                <a:spcPct val="80000"/>
              </a:lnSpc>
              <a:defRPr/>
            </a:pPr>
            <a:r>
              <a:rPr lang="pt-BR" sz="3200" b="1" i="1" dirty="0" smtClean="0">
                <a:solidFill>
                  <a:srgbClr val="FF0000"/>
                </a:solidFill>
                <a:cs typeface="Times New Roman" pitchFamily="18" charset="0"/>
              </a:rPr>
              <a:t>A valorização da experiência humana</a:t>
            </a:r>
            <a:endParaRPr lang="pt-BR" dirty="0" smtClean="0"/>
          </a:p>
          <a:p>
            <a:pPr algn="just">
              <a:lnSpc>
                <a:spcPct val="80000"/>
              </a:lnSpc>
              <a:defRPr/>
            </a:pPr>
            <a:r>
              <a:rPr lang="pt-BR" sz="3200" b="1" i="1" dirty="0" smtClean="0">
                <a:solidFill>
                  <a:srgbClr val="FF0000"/>
                </a:solidFill>
                <a:cs typeface="Times New Roman" pitchFamily="18" charset="0"/>
              </a:rPr>
              <a:t>A mulher e a família como centros da atenção</a:t>
            </a:r>
            <a:endParaRPr lang="pt-BR" sz="3200" dirty="0" smtClean="0">
              <a:solidFill>
                <a:srgbClr val="FF0000"/>
              </a:solidFill>
              <a:cs typeface="Times New Roman" pitchFamily="18" charset="0"/>
            </a:endParaRPr>
          </a:p>
          <a:p>
            <a:pPr algn="just">
              <a:lnSpc>
                <a:spcPct val="80000"/>
              </a:lnSpc>
              <a:defRPr/>
            </a:pPr>
            <a:r>
              <a:rPr lang="pt-BR" sz="3200" b="1" i="1" dirty="0" smtClean="0">
                <a:solidFill>
                  <a:srgbClr val="FF0000"/>
                </a:solidFill>
                <a:cs typeface="Times New Roman" pitchFamily="18" charset="0"/>
              </a:rPr>
              <a:t>Fortalecimento da mulher como cidadã</a:t>
            </a:r>
            <a:endParaRPr lang="pt-BR" sz="3200" dirty="0" smtClean="0">
              <a:solidFill>
                <a:srgbClr val="FF0000"/>
              </a:solidFill>
              <a:cs typeface="Times New Roman" pitchFamily="18" charset="0"/>
            </a:endParaRPr>
          </a:p>
          <a:p>
            <a:pPr algn="just">
              <a:lnSpc>
                <a:spcPct val="80000"/>
              </a:lnSpc>
              <a:defRPr/>
            </a:pPr>
            <a:r>
              <a:rPr lang="pt-BR" sz="3200" b="1" i="1" dirty="0" smtClean="0">
                <a:solidFill>
                  <a:srgbClr val="FF0000"/>
                </a:solidFill>
                <a:cs typeface="Times New Roman" pitchFamily="18" charset="0"/>
              </a:rPr>
              <a:t>Resgate das características fisiológicas e naturais do nascimento</a:t>
            </a:r>
            <a:endParaRPr lang="pt-BR" sz="3200" dirty="0" smtClean="0">
              <a:solidFill>
                <a:srgbClr val="FF0000"/>
              </a:solidFill>
              <a:cs typeface="Times New Roman" pitchFamily="18" charset="0"/>
            </a:endParaRPr>
          </a:p>
          <a:p>
            <a:pPr algn="just">
              <a:lnSpc>
                <a:spcPct val="80000"/>
              </a:lnSpc>
              <a:defRPr/>
            </a:pPr>
            <a:r>
              <a:rPr lang="pt-BR" sz="3200" b="1" i="1" dirty="0" smtClean="0">
                <a:solidFill>
                  <a:srgbClr val="FF0000"/>
                </a:solidFill>
                <a:cs typeface="Times New Roman" pitchFamily="18" charset="0"/>
              </a:rPr>
              <a:t>Práticas baseadas em evidências científicas</a:t>
            </a:r>
            <a:endParaRPr lang="pt-BR" sz="3200" dirty="0" smtClean="0">
              <a:solidFill>
                <a:srgbClr val="FF0000"/>
              </a:solidFill>
              <a:cs typeface="Times New Roman" pitchFamily="18" charset="0"/>
            </a:endParaRPr>
          </a:p>
          <a:p>
            <a:pPr algn="just">
              <a:lnSpc>
                <a:spcPct val="80000"/>
              </a:lnSpc>
              <a:defRPr/>
            </a:pPr>
            <a:r>
              <a:rPr lang="pt-BR" sz="3200" b="1" i="1" dirty="0" smtClean="0">
                <a:solidFill>
                  <a:srgbClr val="FF0000"/>
                </a:solidFill>
                <a:cs typeface="Times New Roman" pitchFamily="18" charset="0"/>
              </a:rPr>
              <a:t>Trabalho em equipe multiprofissional</a:t>
            </a:r>
          </a:p>
          <a:p>
            <a:pPr algn="just">
              <a:lnSpc>
                <a:spcPct val="80000"/>
              </a:lnSpc>
              <a:defRPr/>
            </a:pPr>
            <a:r>
              <a:rPr lang="pt-BR" sz="3200" b="1" i="1" dirty="0" smtClean="0">
                <a:solidFill>
                  <a:srgbClr val="FF0000"/>
                </a:solidFill>
                <a:cs typeface="Times New Roman" pitchFamily="18" charset="0"/>
              </a:rPr>
              <a:t>Custo-eficácia</a:t>
            </a:r>
          </a:p>
        </p:txBody>
      </p:sp>
    </p:spTree>
    <p:extLst>
      <p:ext uri="{BB962C8B-B14F-4D97-AF65-F5344CB8AC3E}">
        <p14:creationId xmlns:p14="http://schemas.microsoft.com/office/powerpoint/2010/main" val="3135808257"/>
      </p:ext>
    </p:extLst>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1"/>
          </p:nvPr>
        </p:nvSpPr>
        <p:spPr>
          <a:xfrm>
            <a:off x="162124" y="2916535"/>
            <a:ext cx="10138344" cy="4536758"/>
          </a:xfrm>
        </p:spPr>
        <p:txBody>
          <a:bodyPr lIns="104287" tIns="52144" rIns="104287" bIns="52144"/>
          <a:lstStyle/>
          <a:p>
            <a:r>
              <a:rPr lang="en-US" sz="2700" dirty="0" smtClean="0"/>
              <a:t>USA= 4 </a:t>
            </a:r>
            <a:r>
              <a:rPr lang="en-US" sz="2700" dirty="0" err="1" smtClean="0"/>
              <a:t>milhões</a:t>
            </a:r>
            <a:r>
              <a:rPr lang="en-US" sz="2700" dirty="0" smtClean="0"/>
              <a:t> </a:t>
            </a:r>
            <a:r>
              <a:rPr lang="en-US" sz="2700" dirty="0" err="1" smtClean="0"/>
              <a:t>partos</a:t>
            </a:r>
            <a:r>
              <a:rPr lang="en-US" sz="2700" dirty="0" smtClean="0"/>
              <a:t>/ </a:t>
            </a:r>
            <a:r>
              <a:rPr lang="en-US" sz="2700" dirty="0" err="1" smtClean="0"/>
              <a:t>ano</a:t>
            </a:r>
            <a:endParaRPr lang="en-US" sz="2700" dirty="0" smtClean="0"/>
          </a:p>
          <a:p>
            <a:r>
              <a:rPr lang="en-US" sz="2700" dirty="0" err="1" smtClean="0"/>
              <a:t>Partos</a:t>
            </a:r>
            <a:r>
              <a:rPr lang="en-US" sz="2700" dirty="0" smtClean="0"/>
              <a:t> </a:t>
            </a:r>
            <a:r>
              <a:rPr lang="en-US" sz="2700" dirty="0" err="1" smtClean="0"/>
              <a:t>Hospitalares</a:t>
            </a:r>
            <a:r>
              <a:rPr lang="en-US" sz="2700" dirty="0" smtClean="0"/>
              <a:t>= 99%</a:t>
            </a:r>
          </a:p>
          <a:p>
            <a:r>
              <a:rPr lang="pt-BR" sz="2700" dirty="0" smtClean="0"/>
              <a:t>70-80% das grávidas de baixo risco</a:t>
            </a:r>
            <a:endParaRPr lang="en-US" sz="2700" dirty="0" smtClean="0"/>
          </a:p>
          <a:p>
            <a:r>
              <a:rPr lang="en-US" sz="2700" dirty="0" err="1" smtClean="0"/>
              <a:t>Compara</a:t>
            </a:r>
            <a:r>
              <a:rPr lang="pt-BR" sz="2700" dirty="0" err="1" smtClean="0"/>
              <a:t>ção</a:t>
            </a:r>
            <a:r>
              <a:rPr lang="pt-BR" sz="2700" dirty="0" smtClean="0"/>
              <a:t> de modelo tradicional x multiprofissional</a:t>
            </a:r>
          </a:p>
          <a:p>
            <a:r>
              <a:rPr lang="en-US" sz="2700" dirty="0" err="1" smtClean="0"/>
              <a:t>Coorte</a:t>
            </a:r>
            <a:r>
              <a:rPr lang="en-US" sz="2700" dirty="0" smtClean="0"/>
              <a:t> de </a:t>
            </a:r>
            <a:r>
              <a:rPr lang="en-US" sz="2700" dirty="0" err="1" smtClean="0"/>
              <a:t>gestações</a:t>
            </a:r>
            <a:r>
              <a:rPr lang="en-US" sz="2700" dirty="0" smtClean="0"/>
              <a:t> de </a:t>
            </a:r>
            <a:r>
              <a:rPr lang="en-US" sz="2700" dirty="0" err="1" smtClean="0"/>
              <a:t>baixo</a:t>
            </a:r>
            <a:r>
              <a:rPr lang="en-US" sz="2700" dirty="0" smtClean="0"/>
              <a:t> </a:t>
            </a:r>
            <a:r>
              <a:rPr lang="en-US" sz="2700" dirty="0" err="1" smtClean="0"/>
              <a:t>risco</a:t>
            </a:r>
            <a:r>
              <a:rPr lang="en-US" sz="2700" dirty="0" smtClean="0"/>
              <a:t> </a:t>
            </a:r>
            <a:r>
              <a:rPr lang="en-US" sz="2700" dirty="0" err="1" smtClean="0"/>
              <a:t>na</a:t>
            </a:r>
            <a:r>
              <a:rPr lang="en-US" sz="2700" dirty="0" smtClean="0"/>
              <a:t> </a:t>
            </a:r>
            <a:r>
              <a:rPr lang="en-US" sz="2700" dirty="0" err="1" smtClean="0"/>
              <a:t>Califórnia</a:t>
            </a:r>
            <a:r>
              <a:rPr lang="en-US" sz="2700" dirty="0" smtClean="0"/>
              <a:t> </a:t>
            </a:r>
            <a:endParaRPr lang="en-US" sz="2700" dirty="0"/>
          </a:p>
        </p:txBody>
      </p:sp>
      <p:pic>
        <p:nvPicPr>
          <p:cNvPr id="744450" name="Picture 2"/>
          <p:cNvPicPr>
            <a:picLocks noChangeAspect="1" noChangeArrowheads="1"/>
          </p:cNvPicPr>
          <p:nvPr/>
        </p:nvPicPr>
        <p:blipFill>
          <a:blip r:embed="rId2" cstate="print"/>
          <a:srcRect/>
          <a:stretch>
            <a:fillRect/>
          </a:stretch>
        </p:blipFill>
        <p:spPr bwMode="auto">
          <a:xfrm>
            <a:off x="437215" y="20241"/>
            <a:ext cx="9734021" cy="2392238"/>
          </a:xfrm>
          <a:prstGeom prst="rect">
            <a:avLst/>
          </a:prstGeom>
          <a:noFill/>
          <a:ln w="9525">
            <a:noFill/>
            <a:miter lim="800000"/>
            <a:headEnd/>
            <a:tailEnd/>
          </a:ln>
          <a:effectLst/>
        </p:spPr>
      </p:pic>
      <p:pic>
        <p:nvPicPr>
          <p:cNvPr id="744451" name="Picture 3"/>
          <p:cNvPicPr>
            <a:picLocks noChangeAspect="1" noChangeArrowheads="1"/>
          </p:cNvPicPr>
          <p:nvPr/>
        </p:nvPicPr>
        <p:blipFill>
          <a:blip r:embed="rId3" cstate="print"/>
          <a:srcRect/>
          <a:stretch>
            <a:fillRect/>
          </a:stretch>
        </p:blipFill>
        <p:spPr bwMode="auto">
          <a:xfrm>
            <a:off x="40858" y="5436816"/>
            <a:ext cx="10652543" cy="1091485"/>
          </a:xfrm>
          <a:prstGeom prst="rect">
            <a:avLst/>
          </a:prstGeom>
          <a:noFill/>
          <a:ln w="9525">
            <a:noFill/>
            <a:miter lim="800000"/>
            <a:headEnd/>
            <a:tailEnd/>
          </a:ln>
          <a:effectLst/>
        </p:spPr>
      </p:pic>
      <p:pic>
        <p:nvPicPr>
          <p:cNvPr id="744452" name="Picture 4"/>
          <p:cNvPicPr>
            <a:picLocks noChangeAspect="1" noChangeArrowheads="1"/>
          </p:cNvPicPr>
          <p:nvPr/>
        </p:nvPicPr>
        <p:blipFill>
          <a:blip r:embed="rId4" cstate="print"/>
          <a:srcRect/>
          <a:stretch>
            <a:fillRect/>
          </a:stretch>
        </p:blipFill>
        <p:spPr bwMode="auto">
          <a:xfrm>
            <a:off x="3474492" y="1260351"/>
            <a:ext cx="3188742" cy="504056"/>
          </a:xfrm>
          <a:prstGeom prst="rect">
            <a:avLst/>
          </a:prstGeom>
          <a:noFill/>
          <a:ln w="9525">
            <a:noFill/>
            <a:miter lim="800000"/>
            <a:headEnd/>
            <a:tailEnd/>
          </a:ln>
          <a:effectLst/>
        </p:spPr>
      </p:pic>
      <p:pic>
        <p:nvPicPr>
          <p:cNvPr id="1065986" name="Picture 2" descr="http://upload.wikimedia.org/wikipedia/commons/thumb/e/e6/US-DeptOfHHS-Seal.svg/300px-US-DeptOfHHS-Seal.svg.png"/>
          <p:cNvPicPr>
            <a:picLocks noChangeAspect="1" noChangeArrowheads="1"/>
          </p:cNvPicPr>
          <p:nvPr/>
        </p:nvPicPr>
        <p:blipFill>
          <a:blip r:embed="rId5" cstate="print"/>
          <a:srcRect/>
          <a:stretch>
            <a:fillRect/>
          </a:stretch>
        </p:blipFill>
        <p:spPr bwMode="auto">
          <a:xfrm>
            <a:off x="8371037" y="2412479"/>
            <a:ext cx="1993403" cy="1993404"/>
          </a:xfrm>
          <a:prstGeom prst="rect">
            <a:avLst/>
          </a:prstGeom>
          <a:noFill/>
        </p:spPr>
      </p:pic>
    </p:spTree>
    <p:extLst>
      <p:ext uri="{BB962C8B-B14F-4D97-AF65-F5344CB8AC3E}">
        <p14:creationId xmlns:p14="http://schemas.microsoft.com/office/powerpoint/2010/main" val="220124676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287" tIns="52144" rIns="104287" bIns="52144"/>
          <a:lstStyle/>
          <a:p>
            <a:endParaRPr lang="en-US"/>
          </a:p>
        </p:txBody>
      </p:sp>
      <p:graphicFrame>
        <p:nvGraphicFramePr>
          <p:cNvPr id="4" name="Espaço Reservado para Conteúdo 3"/>
          <p:cNvGraphicFramePr>
            <a:graphicFrameLocks noGrp="1"/>
          </p:cNvGraphicFramePr>
          <p:nvPr>
            <p:ph idx="1"/>
          </p:nvPr>
        </p:nvGraphicFramePr>
        <p:xfrm>
          <a:off x="167049" y="157501"/>
          <a:ext cx="10221888" cy="3822288"/>
        </p:xfrm>
        <a:graphic>
          <a:graphicData uri="http://schemas.openxmlformats.org/drawingml/2006/table">
            <a:tbl>
              <a:tblPr firstRow="1" bandRow="1">
                <a:tableStyleId>{5C22544A-7EE6-4342-B048-85BDC9FD1C3A}</a:tableStyleId>
              </a:tblPr>
              <a:tblGrid>
                <a:gridCol w="3407296"/>
                <a:gridCol w="3407296"/>
                <a:gridCol w="3407296"/>
              </a:tblGrid>
              <a:tr h="477786">
                <a:tc>
                  <a:txBody>
                    <a:bodyPr/>
                    <a:lstStyle/>
                    <a:p>
                      <a:r>
                        <a:rPr lang="pt-BR" sz="2000" dirty="0" smtClean="0"/>
                        <a:t>(%)</a:t>
                      </a:r>
                      <a:endParaRPr lang="en-US" sz="2000" dirty="0"/>
                    </a:p>
                  </a:txBody>
                  <a:tcPr marL="106934" marR="106934" marT="50408" marB="50408"/>
                </a:tc>
                <a:tc>
                  <a:txBody>
                    <a:bodyPr/>
                    <a:lstStyle/>
                    <a:p>
                      <a:r>
                        <a:rPr lang="pt-BR" sz="2000" dirty="0" smtClean="0"/>
                        <a:t>Modelo Colaborativo</a:t>
                      </a:r>
                      <a:endParaRPr lang="en-US" sz="2000" dirty="0"/>
                    </a:p>
                  </a:txBody>
                  <a:tcPr marL="106934" marR="106934" marT="50408" marB="50408"/>
                </a:tc>
                <a:tc>
                  <a:txBody>
                    <a:bodyPr/>
                    <a:lstStyle/>
                    <a:p>
                      <a:r>
                        <a:rPr lang="pt-BR" sz="2000" dirty="0" smtClean="0"/>
                        <a:t>Modelo Medico</a:t>
                      </a:r>
                      <a:endParaRPr lang="en-US" sz="2000" dirty="0"/>
                    </a:p>
                  </a:txBody>
                  <a:tcPr marL="106934" marR="106934" marT="50408" marB="50408"/>
                </a:tc>
              </a:tr>
              <a:tr h="477786">
                <a:tc>
                  <a:txBody>
                    <a:bodyPr/>
                    <a:lstStyle/>
                    <a:p>
                      <a:r>
                        <a:rPr lang="pt-BR" sz="2000" dirty="0" err="1" smtClean="0"/>
                        <a:t>Ocitocina</a:t>
                      </a:r>
                      <a:r>
                        <a:rPr lang="pt-BR" sz="2000" dirty="0" smtClean="0"/>
                        <a:t> EV no TP </a:t>
                      </a:r>
                      <a:endParaRPr lang="en-US" sz="2000" dirty="0"/>
                    </a:p>
                  </a:txBody>
                  <a:tcPr marL="106934" marR="106934" marT="50408" marB="50408"/>
                </a:tc>
                <a:tc>
                  <a:txBody>
                    <a:bodyPr/>
                    <a:lstStyle/>
                    <a:p>
                      <a:r>
                        <a:rPr lang="pt-BR" sz="2000" dirty="0" smtClean="0"/>
                        <a:t>24</a:t>
                      </a:r>
                      <a:endParaRPr lang="en-US" sz="2000" dirty="0"/>
                    </a:p>
                  </a:txBody>
                  <a:tcPr marL="106934" marR="106934" marT="50408" marB="50408"/>
                </a:tc>
                <a:tc>
                  <a:txBody>
                    <a:bodyPr/>
                    <a:lstStyle/>
                    <a:p>
                      <a:r>
                        <a:rPr lang="pt-BR" sz="2000" dirty="0" smtClean="0"/>
                        <a:t>41</a:t>
                      </a:r>
                      <a:endParaRPr lang="en-US" sz="2000" dirty="0"/>
                    </a:p>
                  </a:txBody>
                  <a:tcPr marL="106934" marR="106934" marT="50408" marB="50408"/>
                </a:tc>
              </a:tr>
              <a:tr h="477786">
                <a:tc>
                  <a:txBody>
                    <a:bodyPr/>
                    <a:lstStyle/>
                    <a:p>
                      <a:r>
                        <a:rPr lang="pt-BR" sz="2000" dirty="0" smtClean="0"/>
                        <a:t>Anestesia </a:t>
                      </a:r>
                      <a:r>
                        <a:rPr lang="pt-BR" sz="2000" dirty="0" err="1" smtClean="0"/>
                        <a:t>epidural</a:t>
                      </a:r>
                      <a:r>
                        <a:rPr lang="pt-BR" sz="2000" dirty="0" smtClean="0"/>
                        <a:t> </a:t>
                      </a:r>
                      <a:endParaRPr lang="en-US" sz="2000" dirty="0"/>
                    </a:p>
                  </a:txBody>
                  <a:tcPr marL="106934" marR="106934" marT="50408" marB="50408"/>
                </a:tc>
                <a:tc>
                  <a:txBody>
                    <a:bodyPr/>
                    <a:lstStyle/>
                    <a:p>
                      <a:r>
                        <a:rPr lang="pt-BR" sz="2000" dirty="0" smtClean="0"/>
                        <a:t>30</a:t>
                      </a:r>
                      <a:endParaRPr lang="en-US" sz="2000" dirty="0"/>
                    </a:p>
                  </a:txBody>
                  <a:tcPr marL="106934" marR="106934" marT="50408" marB="50408"/>
                </a:tc>
                <a:tc>
                  <a:txBody>
                    <a:bodyPr/>
                    <a:lstStyle/>
                    <a:p>
                      <a:r>
                        <a:rPr lang="pt-BR" sz="2000" dirty="0" smtClean="0"/>
                        <a:t>69</a:t>
                      </a:r>
                      <a:endParaRPr lang="en-US" sz="2000" dirty="0"/>
                    </a:p>
                  </a:txBody>
                  <a:tcPr marL="106934" marR="106934" marT="50408" marB="50408"/>
                </a:tc>
              </a:tr>
              <a:tr h="477786">
                <a:tc>
                  <a:txBody>
                    <a:bodyPr/>
                    <a:lstStyle/>
                    <a:p>
                      <a:r>
                        <a:rPr lang="pt-BR" sz="2000" dirty="0" smtClean="0"/>
                        <a:t>MFEC </a:t>
                      </a:r>
                      <a:endParaRPr lang="en-US" sz="2000" dirty="0"/>
                    </a:p>
                  </a:txBody>
                  <a:tcPr marL="106934" marR="106934" marT="50408" marB="50408"/>
                </a:tc>
                <a:tc>
                  <a:txBody>
                    <a:bodyPr/>
                    <a:lstStyle/>
                    <a:p>
                      <a:r>
                        <a:rPr lang="pt-BR" sz="2000" dirty="0" smtClean="0"/>
                        <a:t>48</a:t>
                      </a:r>
                      <a:endParaRPr lang="en-US" sz="2000" dirty="0"/>
                    </a:p>
                  </a:txBody>
                  <a:tcPr marL="106934" marR="106934" marT="50408" marB="50408"/>
                </a:tc>
                <a:tc>
                  <a:txBody>
                    <a:bodyPr/>
                    <a:lstStyle/>
                    <a:p>
                      <a:r>
                        <a:rPr lang="pt-BR" sz="2000" dirty="0" smtClean="0"/>
                        <a:t>94</a:t>
                      </a:r>
                      <a:endParaRPr lang="en-US" sz="2000" dirty="0"/>
                    </a:p>
                  </a:txBody>
                  <a:tcPr marL="106934" marR="106934" marT="50408" marB="50408"/>
                </a:tc>
              </a:tr>
              <a:tr h="477786">
                <a:tc>
                  <a:txBody>
                    <a:bodyPr/>
                    <a:lstStyle/>
                    <a:p>
                      <a:r>
                        <a:rPr lang="pt-BR" sz="2000" dirty="0" err="1" smtClean="0"/>
                        <a:t>episiotomia</a:t>
                      </a:r>
                      <a:endParaRPr lang="en-US" sz="2000" dirty="0"/>
                    </a:p>
                  </a:txBody>
                  <a:tcPr marL="106934" marR="106934" marT="50408" marB="50408"/>
                </a:tc>
                <a:tc>
                  <a:txBody>
                    <a:bodyPr/>
                    <a:lstStyle/>
                    <a:p>
                      <a:r>
                        <a:rPr lang="pt-BR" sz="2000" dirty="0" smtClean="0"/>
                        <a:t>13</a:t>
                      </a:r>
                      <a:endParaRPr lang="en-US" sz="2000" dirty="0"/>
                    </a:p>
                  </a:txBody>
                  <a:tcPr marL="106934" marR="106934" marT="50408" marB="50408"/>
                </a:tc>
                <a:tc>
                  <a:txBody>
                    <a:bodyPr/>
                    <a:lstStyle/>
                    <a:p>
                      <a:r>
                        <a:rPr lang="pt-BR" sz="2000" dirty="0" smtClean="0"/>
                        <a:t>39</a:t>
                      </a:r>
                      <a:endParaRPr lang="en-US" sz="2000" dirty="0"/>
                    </a:p>
                  </a:txBody>
                  <a:tcPr marL="106934" marR="106934" marT="50408" marB="50408"/>
                </a:tc>
              </a:tr>
              <a:tr h="477786">
                <a:tc>
                  <a:txBody>
                    <a:bodyPr/>
                    <a:lstStyle/>
                    <a:p>
                      <a:r>
                        <a:rPr lang="pt-BR" sz="2000" dirty="0" smtClean="0"/>
                        <a:t>P </a:t>
                      </a:r>
                      <a:r>
                        <a:rPr lang="pt-BR" sz="2000" dirty="0" err="1" smtClean="0"/>
                        <a:t>vag</a:t>
                      </a:r>
                      <a:r>
                        <a:rPr lang="pt-BR" sz="2000" dirty="0" smtClean="0"/>
                        <a:t> espontâneo</a:t>
                      </a:r>
                      <a:endParaRPr lang="en-US" sz="2000" dirty="0"/>
                    </a:p>
                  </a:txBody>
                  <a:tcPr marL="106934" marR="106934" marT="50408" marB="50408"/>
                </a:tc>
                <a:tc>
                  <a:txBody>
                    <a:bodyPr/>
                    <a:lstStyle/>
                    <a:p>
                      <a:r>
                        <a:rPr lang="pt-BR" sz="2000" dirty="0" smtClean="0"/>
                        <a:t>81</a:t>
                      </a:r>
                      <a:endParaRPr lang="en-US" sz="2000" dirty="0"/>
                    </a:p>
                  </a:txBody>
                  <a:tcPr marL="106934" marR="106934" marT="50408" marB="50408"/>
                </a:tc>
                <a:tc>
                  <a:txBody>
                    <a:bodyPr/>
                    <a:lstStyle/>
                    <a:p>
                      <a:r>
                        <a:rPr lang="pt-BR" sz="2000" dirty="0" smtClean="0"/>
                        <a:t>63</a:t>
                      </a:r>
                      <a:endParaRPr lang="en-US" sz="2000" dirty="0"/>
                    </a:p>
                  </a:txBody>
                  <a:tcPr marL="106934" marR="106934" marT="50408" marB="50408"/>
                </a:tc>
              </a:tr>
              <a:tr h="477786">
                <a:tc>
                  <a:txBody>
                    <a:bodyPr/>
                    <a:lstStyle/>
                    <a:p>
                      <a:r>
                        <a:rPr lang="pt-BR" sz="2000" dirty="0" smtClean="0"/>
                        <a:t>Complicações maternas</a:t>
                      </a:r>
                      <a:endParaRPr lang="en-US" sz="2000" dirty="0"/>
                    </a:p>
                  </a:txBody>
                  <a:tcPr marL="106934" marR="106934" marT="50408" marB="50408"/>
                </a:tc>
                <a:tc>
                  <a:txBody>
                    <a:bodyPr/>
                    <a:lstStyle/>
                    <a:p>
                      <a:r>
                        <a:rPr lang="pt-BR" sz="2000" dirty="0" smtClean="0"/>
                        <a:t>26</a:t>
                      </a:r>
                      <a:endParaRPr lang="en-US" sz="2000" dirty="0"/>
                    </a:p>
                  </a:txBody>
                  <a:tcPr marL="106934" marR="106934" marT="50408" marB="50408"/>
                </a:tc>
                <a:tc>
                  <a:txBody>
                    <a:bodyPr/>
                    <a:lstStyle/>
                    <a:p>
                      <a:r>
                        <a:rPr lang="pt-BR" sz="2000" dirty="0" smtClean="0"/>
                        <a:t>27</a:t>
                      </a:r>
                      <a:endParaRPr lang="en-US" sz="2000" dirty="0"/>
                    </a:p>
                  </a:txBody>
                  <a:tcPr marL="106934" marR="106934" marT="50408" marB="50408"/>
                </a:tc>
              </a:tr>
              <a:tr h="477786">
                <a:tc>
                  <a:txBody>
                    <a:bodyPr/>
                    <a:lstStyle/>
                    <a:p>
                      <a:r>
                        <a:rPr lang="pt-BR" sz="2000" dirty="0" smtClean="0"/>
                        <a:t>Complicações neonatais</a:t>
                      </a:r>
                      <a:endParaRPr lang="en-US" sz="2000" dirty="0"/>
                    </a:p>
                  </a:txBody>
                  <a:tcPr marL="106934" marR="106934" marT="50408" marB="50408"/>
                </a:tc>
                <a:tc>
                  <a:txBody>
                    <a:bodyPr/>
                    <a:lstStyle/>
                    <a:p>
                      <a:r>
                        <a:rPr lang="pt-BR" sz="2000" dirty="0" smtClean="0"/>
                        <a:t>4,5</a:t>
                      </a:r>
                      <a:endParaRPr lang="en-US" sz="2000" dirty="0"/>
                    </a:p>
                  </a:txBody>
                  <a:tcPr marL="106934" marR="106934" marT="50408" marB="50408"/>
                </a:tc>
                <a:tc>
                  <a:txBody>
                    <a:bodyPr/>
                    <a:lstStyle/>
                    <a:p>
                      <a:r>
                        <a:rPr lang="pt-BR" sz="2000" dirty="0" smtClean="0"/>
                        <a:t>6,4</a:t>
                      </a:r>
                      <a:endParaRPr lang="en-US" sz="2000" dirty="0"/>
                    </a:p>
                  </a:txBody>
                  <a:tcPr marL="106934" marR="106934" marT="50408" marB="50408"/>
                </a:tc>
              </a:tr>
            </a:tbl>
          </a:graphicData>
        </a:graphic>
      </p:graphicFrame>
      <p:pic>
        <p:nvPicPr>
          <p:cNvPr id="745474" name="Picture 2"/>
          <p:cNvPicPr>
            <a:picLocks noChangeAspect="1" noChangeArrowheads="1"/>
          </p:cNvPicPr>
          <p:nvPr/>
        </p:nvPicPr>
        <p:blipFill>
          <a:blip r:embed="rId2" cstate="print"/>
          <a:srcRect/>
          <a:stretch>
            <a:fillRect/>
          </a:stretch>
        </p:blipFill>
        <p:spPr bwMode="auto">
          <a:xfrm>
            <a:off x="738188" y="4140672"/>
            <a:ext cx="6182165" cy="3325967"/>
          </a:xfrm>
          <a:prstGeom prst="rect">
            <a:avLst/>
          </a:prstGeom>
          <a:noFill/>
          <a:ln w="9525">
            <a:noFill/>
            <a:miter lim="800000"/>
            <a:headEnd/>
            <a:tailEnd/>
          </a:ln>
          <a:effectLst/>
        </p:spPr>
      </p:pic>
    </p:spTree>
    <p:extLst>
      <p:ext uri="{BB962C8B-B14F-4D97-AF65-F5344CB8AC3E}">
        <p14:creationId xmlns:p14="http://schemas.microsoft.com/office/powerpoint/2010/main" val="694584615"/>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3474" name="Picture 2"/>
          <p:cNvPicPr>
            <a:picLocks noChangeAspect="1" noChangeArrowheads="1"/>
          </p:cNvPicPr>
          <p:nvPr/>
        </p:nvPicPr>
        <p:blipFill>
          <a:blip r:embed="rId2" cstate="print"/>
          <a:srcRect/>
          <a:stretch>
            <a:fillRect/>
          </a:stretch>
        </p:blipFill>
        <p:spPr bwMode="auto">
          <a:xfrm>
            <a:off x="11448" y="2"/>
            <a:ext cx="10726532" cy="75612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Conteúdo 2"/>
          <p:cNvSpPr txBox="1">
            <a:spLocks/>
          </p:cNvSpPr>
          <p:nvPr/>
        </p:nvSpPr>
        <p:spPr>
          <a:xfrm>
            <a:off x="129956" y="1732791"/>
            <a:ext cx="10229277" cy="5765463"/>
          </a:xfrm>
          <a:prstGeom prst="rect">
            <a:avLst/>
          </a:prstGeom>
        </p:spPr>
        <p:txBody>
          <a:bodyPr lIns="104160" tIns="52080" rIns="104160" bIns="52080">
            <a:normAutofit lnSpcReduction="10000"/>
          </a:bodyPr>
          <a:lstStyle/>
          <a:p>
            <a:pPr algn="just" eaLnBrk="1" fontAlgn="auto" hangingPunct="1">
              <a:spcBef>
                <a:spcPct val="20000"/>
              </a:spcBef>
              <a:spcAft>
                <a:spcPts val="0"/>
              </a:spcAft>
              <a:defRPr/>
            </a:pPr>
            <a:r>
              <a:rPr kumimoji="0" lang="en-US" sz="2700" b="1" kern="0" dirty="0">
                <a:solidFill>
                  <a:srgbClr val="004B00"/>
                </a:solidFill>
                <a:latin typeface="Calibri"/>
              </a:rPr>
              <a:t>Midwife-led versus other models of care for childbearing women. </a:t>
            </a:r>
          </a:p>
          <a:p>
            <a:pPr algn="just" eaLnBrk="1" fontAlgn="auto" hangingPunct="1">
              <a:spcBef>
                <a:spcPct val="20000"/>
              </a:spcBef>
              <a:spcAft>
                <a:spcPts val="0"/>
              </a:spcAft>
              <a:defRPr/>
            </a:pPr>
            <a:r>
              <a:rPr kumimoji="0" lang="en-US" sz="2700" kern="0" dirty="0" err="1">
                <a:solidFill>
                  <a:srgbClr val="004B00"/>
                </a:solidFill>
                <a:latin typeface="Calibri"/>
              </a:rPr>
              <a:t>Hatem</a:t>
            </a:r>
            <a:r>
              <a:rPr kumimoji="0" lang="en-US" sz="2700" kern="0" dirty="0">
                <a:solidFill>
                  <a:srgbClr val="004B00"/>
                </a:solidFill>
                <a:latin typeface="Calibri"/>
              </a:rPr>
              <a:t> M, </a:t>
            </a:r>
            <a:r>
              <a:rPr kumimoji="0" lang="en-US" sz="2700" kern="0" dirty="0" err="1">
                <a:solidFill>
                  <a:srgbClr val="004B00"/>
                </a:solidFill>
                <a:latin typeface="Calibri"/>
              </a:rPr>
              <a:t>Sandall</a:t>
            </a:r>
            <a:r>
              <a:rPr kumimoji="0" lang="en-US" sz="2700" kern="0" dirty="0">
                <a:solidFill>
                  <a:srgbClr val="004B00"/>
                </a:solidFill>
                <a:latin typeface="Calibri"/>
              </a:rPr>
              <a:t> J, </a:t>
            </a:r>
            <a:r>
              <a:rPr kumimoji="0" lang="en-US" sz="2700" kern="0" dirty="0" err="1">
                <a:solidFill>
                  <a:srgbClr val="004B00"/>
                </a:solidFill>
                <a:latin typeface="Calibri"/>
              </a:rPr>
              <a:t>Devane</a:t>
            </a:r>
            <a:r>
              <a:rPr kumimoji="0" lang="en-US" sz="2700" kern="0" dirty="0">
                <a:solidFill>
                  <a:srgbClr val="004B00"/>
                </a:solidFill>
                <a:latin typeface="Calibri"/>
              </a:rPr>
              <a:t> D, </a:t>
            </a:r>
            <a:r>
              <a:rPr kumimoji="0" lang="en-US" sz="2700" kern="0" dirty="0" err="1">
                <a:solidFill>
                  <a:srgbClr val="004B00"/>
                </a:solidFill>
                <a:latin typeface="Calibri"/>
              </a:rPr>
              <a:t>Soltani</a:t>
            </a:r>
            <a:r>
              <a:rPr kumimoji="0" lang="en-US" sz="2700" kern="0" dirty="0">
                <a:solidFill>
                  <a:srgbClr val="004B00"/>
                </a:solidFill>
                <a:latin typeface="Calibri"/>
              </a:rPr>
              <a:t> H, Gates S: Cochrane Database of Systematic </a:t>
            </a:r>
            <a:r>
              <a:rPr kumimoji="0" lang="pt-BR" sz="2700" kern="0" dirty="0" err="1">
                <a:solidFill>
                  <a:srgbClr val="004B00"/>
                </a:solidFill>
                <a:latin typeface="Calibri"/>
              </a:rPr>
              <a:t>Reviews</a:t>
            </a:r>
            <a:r>
              <a:rPr kumimoji="0" lang="pt-BR" sz="2700" kern="0" dirty="0">
                <a:solidFill>
                  <a:srgbClr val="004B00"/>
                </a:solidFill>
                <a:latin typeface="Calibri"/>
              </a:rPr>
              <a:t> 2012 .</a:t>
            </a:r>
          </a:p>
          <a:p>
            <a:pPr marL="390593" indent="-390593" algn="l" eaLnBrk="1" fontAlgn="auto" hangingPunct="1">
              <a:spcBef>
                <a:spcPct val="20000"/>
              </a:spcBef>
              <a:spcAft>
                <a:spcPts val="0"/>
              </a:spcAft>
              <a:buFontTx/>
              <a:buChar char="•"/>
              <a:defRPr/>
            </a:pPr>
            <a:r>
              <a:rPr kumimoji="0" lang="en-US" sz="2700" kern="0" dirty="0" err="1">
                <a:solidFill>
                  <a:srgbClr val="004B00"/>
                </a:solidFill>
                <a:latin typeface="Calibri"/>
              </a:rPr>
              <a:t>Comparação</a:t>
            </a:r>
            <a:r>
              <a:rPr kumimoji="0" lang="en-US" sz="2700" kern="0" dirty="0">
                <a:solidFill>
                  <a:srgbClr val="004B00"/>
                </a:solidFill>
                <a:latin typeface="Calibri"/>
              </a:rPr>
              <a:t> entre </a:t>
            </a:r>
            <a:r>
              <a:rPr kumimoji="0" lang="en-US" sz="2700" kern="0" dirty="0" err="1">
                <a:solidFill>
                  <a:srgbClr val="004B00"/>
                </a:solidFill>
                <a:latin typeface="Calibri"/>
              </a:rPr>
              <a:t>assistência</a:t>
            </a:r>
            <a:r>
              <a:rPr kumimoji="0" lang="en-US" sz="2700" kern="0" dirty="0">
                <a:solidFill>
                  <a:srgbClr val="004B00"/>
                </a:solidFill>
                <a:latin typeface="Calibri"/>
              </a:rPr>
              <a:t> </a:t>
            </a:r>
            <a:r>
              <a:rPr kumimoji="0" lang="en-US" sz="2700" kern="0" dirty="0" err="1">
                <a:solidFill>
                  <a:srgbClr val="004B00"/>
                </a:solidFill>
                <a:latin typeface="Calibri"/>
              </a:rPr>
              <a:t>prestada</a:t>
            </a:r>
            <a:r>
              <a:rPr kumimoji="0" lang="en-US" sz="2700" kern="0" dirty="0">
                <a:solidFill>
                  <a:srgbClr val="004B00"/>
                </a:solidFill>
                <a:latin typeface="Calibri"/>
              </a:rPr>
              <a:t> </a:t>
            </a:r>
            <a:r>
              <a:rPr kumimoji="0" lang="en-US" sz="2700" kern="0" dirty="0" err="1">
                <a:solidFill>
                  <a:srgbClr val="004B00"/>
                </a:solidFill>
                <a:latin typeface="Calibri"/>
              </a:rPr>
              <a:t>por</a:t>
            </a:r>
            <a:r>
              <a:rPr kumimoji="0" lang="en-US" sz="2700" kern="0" dirty="0">
                <a:solidFill>
                  <a:srgbClr val="004B00"/>
                </a:solidFill>
                <a:latin typeface="Calibri"/>
              </a:rPr>
              <a:t> </a:t>
            </a:r>
            <a:r>
              <a:rPr kumimoji="0" lang="en-US" sz="2700" kern="0" dirty="0" err="1">
                <a:solidFill>
                  <a:srgbClr val="004B00"/>
                </a:solidFill>
                <a:latin typeface="Calibri"/>
              </a:rPr>
              <a:t>Enf</a:t>
            </a:r>
            <a:r>
              <a:rPr kumimoji="0" lang="en-US" sz="2700" kern="0" dirty="0">
                <a:solidFill>
                  <a:srgbClr val="004B00"/>
                </a:solidFill>
                <a:latin typeface="Calibri"/>
              </a:rPr>
              <a:t> </a:t>
            </a:r>
            <a:r>
              <a:rPr kumimoji="0" lang="en-US" sz="2700" kern="0" dirty="0" err="1">
                <a:solidFill>
                  <a:srgbClr val="004B00"/>
                </a:solidFill>
                <a:latin typeface="Calibri"/>
              </a:rPr>
              <a:t>Obstetra</a:t>
            </a:r>
            <a:r>
              <a:rPr kumimoji="0" lang="en-US" sz="2700" kern="0" dirty="0">
                <a:solidFill>
                  <a:srgbClr val="004B00"/>
                </a:solidFill>
                <a:latin typeface="Calibri"/>
              </a:rPr>
              <a:t> </a:t>
            </a:r>
            <a:r>
              <a:rPr kumimoji="0" lang="en-US" sz="2700" kern="0" dirty="0" err="1">
                <a:solidFill>
                  <a:srgbClr val="004B00"/>
                </a:solidFill>
                <a:latin typeface="Calibri"/>
              </a:rPr>
              <a:t>em</a:t>
            </a:r>
            <a:r>
              <a:rPr kumimoji="0" lang="en-US" sz="2700" kern="0" dirty="0">
                <a:solidFill>
                  <a:srgbClr val="004B00"/>
                </a:solidFill>
                <a:latin typeface="Calibri"/>
              </a:rPr>
              <a:t> CPNs (intra, extra e </a:t>
            </a:r>
            <a:r>
              <a:rPr kumimoji="0" lang="en-US" sz="2700" kern="0" dirty="0" err="1">
                <a:solidFill>
                  <a:srgbClr val="004B00"/>
                </a:solidFill>
                <a:latin typeface="Calibri"/>
              </a:rPr>
              <a:t>perihospitalares</a:t>
            </a:r>
            <a:r>
              <a:rPr kumimoji="0" lang="en-US" sz="2700" kern="0" dirty="0">
                <a:solidFill>
                  <a:srgbClr val="004B00"/>
                </a:solidFill>
                <a:latin typeface="Calibri"/>
              </a:rPr>
              <a:t>) </a:t>
            </a:r>
            <a:r>
              <a:rPr kumimoji="0" lang="en-US" sz="2700" kern="0" dirty="0" err="1">
                <a:solidFill>
                  <a:srgbClr val="004B00"/>
                </a:solidFill>
                <a:latin typeface="Calibri"/>
              </a:rPr>
              <a:t>vs</a:t>
            </a:r>
            <a:r>
              <a:rPr kumimoji="0" lang="en-US" sz="2700" kern="0" dirty="0">
                <a:solidFill>
                  <a:srgbClr val="004B00"/>
                </a:solidFill>
                <a:latin typeface="Calibri"/>
              </a:rPr>
              <a:t> hospital com </a:t>
            </a:r>
            <a:r>
              <a:rPr kumimoji="0" lang="en-US" sz="2700" kern="0" dirty="0" err="1">
                <a:solidFill>
                  <a:srgbClr val="004B00"/>
                </a:solidFill>
                <a:latin typeface="Calibri"/>
              </a:rPr>
              <a:t>equipe</a:t>
            </a:r>
            <a:r>
              <a:rPr kumimoji="0" lang="en-US" sz="2700" kern="0" dirty="0">
                <a:solidFill>
                  <a:srgbClr val="004B00"/>
                </a:solidFill>
                <a:latin typeface="Calibri"/>
              </a:rPr>
              <a:t> </a:t>
            </a:r>
            <a:r>
              <a:rPr kumimoji="0" lang="en-US" sz="2700" kern="0" dirty="0" err="1">
                <a:solidFill>
                  <a:srgbClr val="004B00"/>
                </a:solidFill>
                <a:latin typeface="Calibri"/>
              </a:rPr>
              <a:t>mista</a:t>
            </a:r>
            <a:r>
              <a:rPr kumimoji="0" lang="en-US" sz="2700" kern="0" dirty="0">
                <a:solidFill>
                  <a:srgbClr val="004B00"/>
                </a:solidFill>
                <a:latin typeface="Calibri"/>
              </a:rPr>
              <a:t> </a:t>
            </a:r>
            <a:r>
              <a:rPr kumimoji="0" lang="en-US" sz="2700" kern="0" dirty="0" err="1">
                <a:solidFill>
                  <a:srgbClr val="004B00"/>
                </a:solidFill>
                <a:latin typeface="Calibri"/>
              </a:rPr>
              <a:t>ou</a:t>
            </a:r>
            <a:r>
              <a:rPr kumimoji="0" lang="en-US" sz="2700" kern="0" dirty="0">
                <a:solidFill>
                  <a:srgbClr val="004B00"/>
                </a:solidFill>
                <a:latin typeface="Calibri"/>
              </a:rPr>
              <a:t> </a:t>
            </a:r>
            <a:r>
              <a:rPr kumimoji="0" lang="en-US" sz="2700" kern="0" dirty="0" err="1">
                <a:solidFill>
                  <a:srgbClr val="004B00"/>
                </a:solidFill>
                <a:latin typeface="Calibri"/>
              </a:rPr>
              <a:t>exclusiva</a:t>
            </a:r>
            <a:r>
              <a:rPr kumimoji="0" lang="en-US" sz="2700" kern="0" dirty="0">
                <a:solidFill>
                  <a:srgbClr val="004B00"/>
                </a:solidFill>
                <a:latin typeface="Calibri"/>
              </a:rPr>
              <a:t> de </a:t>
            </a:r>
            <a:r>
              <a:rPr kumimoji="0" lang="en-US" sz="2700" kern="0" dirty="0" err="1">
                <a:solidFill>
                  <a:srgbClr val="004B00"/>
                </a:solidFill>
                <a:latin typeface="Calibri"/>
              </a:rPr>
              <a:t>médico</a:t>
            </a:r>
            <a:r>
              <a:rPr kumimoji="0" lang="en-US" sz="2700" kern="0" dirty="0">
                <a:solidFill>
                  <a:srgbClr val="004B00"/>
                </a:solidFill>
                <a:latin typeface="Calibri"/>
              </a:rPr>
              <a:t>;  </a:t>
            </a:r>
            <a:r>
              <a:rPr kumimoji="0" lang="pt-BR" sz="2700" kern="0" dirty="0" err="1">
                <a:solidFill>
                  <a:srgbClr val="004B00"/>
                </a:solidFill>
                <a:latin typeface="Calibri"/>
              </a:rPr>
              <a:t>Metaanálise</a:t>
            </a:r>
            <a:r>
              <a:rPr kumimoji="0" lang="pt-BR" sz="2700" kern="0" dirty="0">
                <a:solidFill>
                  <a:srgbClr val="004B00"/>
                </a:solidFill>
                <a:latin typeface="Calibri"/>
              </a:rPr>
              <a:t> de </a:t>
            </a:r>
            <a:r>
              <a:rPr kumimoji="0" lang="en-US" sz="2700" kern="0" dirty="0">
                <a:solidFill>
                  <a:srgbClr val="004B00"/>
                </a:solidFill>
                <a:latin typeface="Calibri"/>
              </a:rPr>
              <a:t>11 </a:t>
            </a:r>
            <a:r>
              <a:rPr kumimoji="0" lang="en-US" sz="2700" kern="0" dirty="0" err="1">
                <a:solidFill>
                  <a:srgbClr val="004B00"/>
                </a:solidFill>
                <a:latin typeface="Calibri"/>
              </a:rPr>
              <a:t>estudos</a:t>
            </a:r>
            <a:r>
              <a:rPr kumimoji="0" lang="en-US" sz="2700" kern="0" dirty="0">
                <a:solidFill>
                  <a:srgbClr val="004B00"/>
                </a:solidFill>
                <a:latin typeface="Calibri"/>
              </a:rPr>
              <a:t> com 12,276 </a:t>
            </a:r>
            <a:r>
              <a:rPr kumimoji="0" lang="en-US" sz="2700" kern="0" dirty="0" err="1">
                <a:solidFill>
                  <a:srgbClr val="004B00"/>
                </a:solidFill>
                <a:latin typeface="Calibri"/>
              </a:rPr>
              <a:t>mulheres</a:t>
            </a:r>
            <a:r>
              <a:rPr kumimoji="0" lang="en-US" sz="2700" kern="0" dirty="0">
                <a:solidFill>
                  <a:srgbClr val="004B00"/>
                </a:solidFill>
                <a:latin typeface="Calibri"/>
              </a:rPr>
              <a:t>. 6 </a:t>
            </a:r>
            <a:r>
              <a:rPr kumimoji="0" lang="en-US" sz="2700" kern="0" dirty="0" err="1">
                <a:solidFill>
                  <a:srgbClr val="004B00"/>
                </a:solidFill>
                <a:latin typeface="Calibri"/>
              </a:rPr>
              <a:t>estudos</a:t>
            </a:r>
            <a:r>
              <a:rPr kumimoji="0" lang="en-US" sz="2700" kern="0" dirty="0">
                <a:solidFill>
                  <a:srgbClr val="004B00"/>
                </a:solidFill>
                <a:latin typeface="Calibri"/>
              </a:rPr>
              <a:t> com </a:t>
            </a:r>
            <a:r>
              <a:rPr kumimoji="0" lang="en-US" sz="2700" kern="0" dirty="0" err="1">
                <a:solidFill>
                  <a:srgbClr val="004B00"/>
                </a:solidFill>
                <a:latin typeface="Calibri"/>
              </a:rPr>
              <a:t>mulheres</a:t>
            </a:r>
            <a:r>
              <a:rPr kumimoji="0" lang="en-US" sz="2700" kern="0" dirty="0">
                <a:solidFill>
                  <a:srgbClr val="004B00"/>
                </a:solidFill>
                <a:latin typeface="Calibri"/>
              </a:rPr>
              <a:t> de </a:t>
            </a:r>
            <a:r>
              <a:rPr kumimoji="0" lang="en-US" sz="2700" kern="0" dirty="0" err="1">
                <a:solidFill>
                  <a:srgbClr val="004B00"/>
                </a:solidFill>
                <a:latin typeface="Calibri"/>
              </a:rPr>
              <a:t>risco</a:t>
            </a:r>
            <a:r>
              <a:rPr kumimoji="0" lang="en-US" sz="2700" kern="0" dirty="0">
                <a:solidFill>
                  <a:srgbClr val="004B00"/>
                </a:solidFill>
                <a:latin typeface="Calibri"/>
              </a:rPr>
              <a:t> habitual e 5 com </a:t>
            </a:r>
            <a:r>
              <a:rPr kumimoji="0" lang="en-US" sz="2700" kern="0" dirty="0" err="1">
                <a:solidFill>
                  <a:srgbClr val="004B00"/>
                </a:solidFill>
                <a:latin typeface="Calibri"/>
              </a:rPr>
              <a:t>mulheres</a:t>
            </a:r>
            <a:r>
              <a:rPr kumimoji="0" lang="en-US" sz="2700" kern="0" dirty="0">
                <a:solidFill>
                  <a:srgbClr val="004B00"/>
                </a:solidFill>
                <a:latin typeface="Calibri"/>
              </a:rPr>
              <a:t> </a:t>
            </a:r>
            <a:r>
              <a:rPr kumimoji="0" lang="en-US" sz="2700" kern="0" dirty="0" err="1">
                <a:solidFill>
                  <a:srgbClr val="004B00"/>
                </a:solidFill>
                <a:latin typeface="Calibri"/>
              </a:rPr>
              <a:t>incluindo</a:t>
            </a:r>
            <a:r>
              <a:rPr kumimoji="0" lang="en-US" sz="2700" kern="0" dirty="0">
                <a:solidFill>
                  <a:srgbClr val="004B00"/>
                </a:solidFill>
                <a:latin typeface="Calibri"/>
              </a:rPr>
              <a:t> </a:t>
            </a:r>
            <a:r>
              <a:rPr kumimoji="0" lang="en-US" sz="2700" kern="0" dirty="0" err="1">
                <a:solidFill>
                  <a:srgbClr val="004B00"/>
                </a:solidFill>
                <a:latin typeface="Calibri"/>
              </a:rPr>
              <a:t>condições</a:t>
            </a:r>
            <a:r>
              <a:rPr kumimoji="0" lang="en-US" sz="2700" kern="0" dirty="0">
                <a:solidFill>
                  <a:srgbClr val="004B00"/>
                </a:solidFill>
                <a:latin typeface="Calibri"/>
              </a:rPr>
              <a:t> de </a:t>
            </a:r>
            <a:r>
              <a:rPr kumimoji="0" lang="en-US" sz="2700" kern="0" dirty="0" err="1">
                <a:solidFill>
                  <a:srgbClr val="004B00"/>
                </a:solidFill>
                <a:latin typeface="Calibri"/>
              </a:rPr>
              <a:t>risco</a:t>
            </a:r>
            <a:endParaRPr kumimoji="0" lang="en-US" sz="2700" kern="0" dirty="0">
              <a:solidFill>
                <a:srgbClr val="004B00"/>
              </a:solidFill>
              <a:latin typeface="Calibri"/>
            </a:endParaRPr>
          </a:p>
          <a:p>
            <a:pPr marL="390593" indent="-390593" algn="l" eaLnBrk="1" fontAlgn="auto" hangingPunct="1">
              <a:spcBef>
                <a:spcPct val="20000"/>
              </a:spcBef>
              <a:spcAft>
                <a:spcPts val="0"/>
              </a:spcAft>
              <a:buFontTx/>
              <a:buChar char="•"/>
              <a:defRPr/>
            </a:pPr>
            <a:r>
              <a:rPr kumimoji="0" lang="en-US" sz="2700" kern="0" dirty="0" err="1">
                <a:solidFill>
                  <a:srgbClr val="004B00"/>
                </a:solidFill>
                <a:latin typeface="Calibri"/>
              </a:rPr>
              <a:t>Resultados</a:t>
            </a:r>
            <a:r>
              <a:rPr kumimoji="0" lang="en-US" sz="2700" kern="0" dirty="0">
                <a:solidFill>
                  <a:srgbClr val="004B00"/>
                </a:solidFill>
                <a:latin typeface="Calibri"/>
              </a:rPr>
              <a:t>: </a:t>
            </a:r>
          </a:p>
          <a:p>
            <a:pPr marL="390593" indent="23510" algn="l" eaLnBrk="1" fontAlgn="auto" hangingPunct="1">
              <a:spcBef>
                <a:spcPct val="20000"/>
              </a:spcBef>
              <a:spcAft>
                <a:spcPts val="0"/>
              </a:spcAft>
              <a:defRPr/>
            </a:pPr>
            <a:r>
              <a:rPr kumimoji="0" lang="en-US" sz="2700" kern="0" dirty="0" err="1">
                <a:solidFill>
                  <a:srgbClr val="004B00"/>
                </a:solidFill>
                <a:latin typeface="Calibri"/>
              </a:rPr>
              <a:t>Sem</a:t>
            </a:r>
            <a:r>
              <a:rPr kumimoji="0" lang="en-US" sz="2700" kern="0" dirty="0">
                <a:solidFill>
                  <a:srgbClr val="004B00"/>
                </a:solidFill>
                <a:latin typeface="Calibri"/>
              </a:rPr>
              <a:t> </a:t>
            </a:r>
            <a:r>
              <a:rPr kumimoji="0" lang="en-US" sz="2700" kern="0" dirty="0" err="1">
                <a:solidFill>
                  <a:srgbClr val="004B00"/>
                </a:solidFill>
                <a:latin typeface="Calibri"/>
              </a:rPr>
              <a:t>diferença</a:t>
            </a:r>
            <a:r>
              <a:rPr kumimoji="0" lang="pt-BR" sz="2700" kern="0" dirty="0">
                <a:solidFill>
                  <a:srgbClr val="004B00"/>
                </a:solidFill>
                <a:latin typeface="Calibri"/>
              </a:rPr>
              <a:t>: cesárea e mortalidade perinatal. </a:t>
            </a:r>
            <a:endParaRPr kumimoji="0" lang="en-US" sz="2700" kern="0" dirty="0">
              <a:solidFill>
                <a:srgbClr val="004B00"/>
              </a:solidFill>
              <a:latin typeface="Calibri"/>
            </a:endParaRPr>
          </a:p>
          <a:p>
            <a:pPr marL="390593" indent="23510" algn="l" eaLnBrk="1" fontAlgn="auto" hangingPunct="1">
              <a:spcBef>
                <a:spcPct val="20000"/>
              </a:spcBef>
              <a:spcAft>
                <a:spcPts val="0"/>
              </a:spcAft>
              <a:defRPr/>
            </a:pPr>
            <a:r>
              <a:rPr kumimoji="0" lang="en-US" sz="2700" kern="0" dirty="0" err="1">
                <a:solidFill>
                  <a:srgbClr val="004B00"/>
                </a:solidFill>
                <a:latin typeface="Calibri"/>
              </a:rPr>
              <a:t>Menor</a:t>
            </a:r>
            <a:r>
              <a:rPr kumimoji="0" lang="en-US" sz="2700" kern="0" dirty="0">
                <a:solidFill>
                  <a:srgbClr val="004B00"/>
                </a:solidFill>
                <a:latin typeface="Calibri"/>
              </a:rPr>
              <a:t> </a:t>
            </a:r>
            <a:r>
              <a:rPr kumimoji="0" lang="en-US" sz="2700" kern="0" dirty="0" err="1">
                <a:solidFill>
                  <a:srgbClr val="004B00"/>
                </a:solidFill>
                <a:latin typeface="Calibri"/>
              </a:rPr>
              <a:t>risco</a:t>
            </a:r>
            <a:r>
              <a:rPr kumimoji="0" lang="en-US" sz="2700" kern="0" dirty="0">
                <a:solidFill>
                  <a:srgbClr val="004B00"/>
                </a:solidFill>
                <a:latin typeface="Calibri"/>
              </a:rPr>
              <a:t>: </a:t>
            </a:r>
            <a:r>
              <a:rPr kumimoji="0" lang="en-US" sz="2700" kern="0" dirty="0" err="1">
                <a:solidFill>
                  <a:srgbClr val="004B00"/>
                </a:solidFill>
                <a:latin typeface="Calibri"/>
              </a:rPr>
              <a:t>ausência</a:t>
            </a:r>
            <a:r>
              <a:rPr kumimoji="0" lang="en-US" sz="2700" kern="0" dirty="0">
                <a:solidFill>
                  <a:srgbClr val="004B00"/>
                </a:solidFill>
                <a:latin typeface="Calibri"/>
              </a:rPr>
              <a:t> </a:t>
            </a:r>
            <a:r>
              <a:rPr kumimoji="0" lang="en-US" sz="2700" kern="0" dirty="0" err="1">
                <a:solidFill>
                  <a:srgbClr val="004B00"/>
                </a:solidFill>
                <a:latin typeface="Calibri"/>
              </a:rPr>
              <a:t>da</a:t>
            </a:r>
            <a:r>
              <a:rPr kumimoji="0" lang="en-US" sz="2700" kern="0" dirty="0">
                <a:solidFill>
                  <a:srgbClr val="004B00"/>
                </a:solidFill>
                <a:latin typeface="Calibri"/>
              </a:rPr>
              <a:t> </a:t>
            </a:r>
            <a:r>
              <a:rPr kumimoji="0" lang="en-US" sz="2700" kern="0" dirty="0" err="1">
                <a:solidFill>
                  <a:srgbClr val="004B00"/>
                </a:solidFill>
                <a:latin typeface="Calibri"/>
              </a:rPr>
              <a:t>peridural</a:t>
            </a:r>
            <a:r>
              <a:rPr kumimoji="0" lang="en-US" sz="2700" kern="0" dirty="0">
                <a:solidFill>
                  <a:srgbClr val="004B00"/>
                </a:solidFill>
                <a:latin typeface="Calibri"/>
              </a:rPr>
              <a:t> </a:t>
            </a:r>
            <a:r>
              <a:rPr kumimoji="0" lang="en-US" sz="2700" b="1" kern="0" dirty="0">
                <a:solidFill>
                  <a:srgbClr val="004B00"/>
                </a:solidFill>
                <a:latin typeface="Calibri"/>
              </a:rPr>
              <a:t>RR</a:t>
            </a:r>
            <a:r>
              <a:rPr kumimoji="0" lang="pl-PL" sz="2700" b="1" kern="0" dirty="0">
                <a:solidFill>
                  <a:srgbClr val="004B00"/>
                </a:solidFill>
                <a:latin typeface="Calibri"/>
              </a:rPr>
              <a:t>1.16</a:t>
            </a:r>
            <a:r>
              <a:rPr kumimoji="0" lang="pt-BR" sz="2700" b="1" kern="0" dirty="0">
                <a:solidFill>
                  <a:srgbClr val="004B00"/>
                </a:solidFill>
                <a:latin typeface="Calibri"/>
              </a:rPr>
              <a:t> (</a:t>
            </a:r>
            <a:r>
              <a:rPr kumimoji="0" lang="pl-PL" sz="2700" b="1" kern="0" dirty="0">
                <a:solidFill>
                  <a:srgbClr val="004B00"/>
                </a:solidFill>
                <a:latin typeface="Calibri"/>
              </a:rPr>
              <a:t>1.05 to 1.29),</a:t>
            </a:r>
            <a:r>
              <a:rPr kumimoji="0" lang="en-US" sz="2700" b="1" kern="0" dirty="0">
                <a:solidFill>
                  <a:srgbClr val="004B00"/>
                </a:solidFill>
                <a:latin typeface="Calibri"/>
              </a:rPr>
              <a:t> </a:t>
            </a:r>
            <a:r>
              <a:rPr kumimoji="0" lang="pt-BR" sz="2700" kern="0" dirty="0" err="1">
                <a:solidFill>
                  <a:srgbClr val="004B00"/>
                </a:solidFill>
                <a:latin typeface="Calibri"/>
              </a:rPr>
              <a:t>episiotomia</a:t>
            </a:r>
            <a:r>
              <a:rPr kumimoji="0" lang="pt-BR" sz="2700" kern="0" dirty="0">
                <a:solidFill>
                  <a:srgbClr val="004B00"/>
                </a:solidFill>
                <a:latin typeface="Calibri"/>
              </a:rPr>
              <a:t> </a:t>
            </a:r>
            <a:r>
              <a:rPr kumimoji="0" lang="pt-BR" sz="2700" b="1" kern="0" dirty="0">
                <a:solidFill>
                  <a:srgbClr val="004B00"/>
                </a:solidFill>
                <a:latin typeface="Calibri"/>
              </a:rPr>
              <a:t>RR 0.82, (0.77- 0.88</a:t>
            </a:r>
            <a:r>
              <a:rPr kumimoji="0" lang="pt-BR" sz="2700" kern="0" dirty="0">
                <a:solidFill>
                  <a:srgbClr val="004B00"/>
                </a:solidFill>
                <a:latin typeface="Calibri"/>
              </a:rPr>
              <a:t>),  parto vaginal assistido </a:t>
            </a:r>
            <a:r>
              <a:rPr kumimoji="0" lang="pt-BR" sz="2700" b="1" kern="0" dirty="0">
                <a:solidFill>
                  <a:srgbClr val="004B00"/>
                </a:solidFill>
                <a:latin typeface="Calibri"/>
              </a:rPr>
              <a:t>RR 0.86, (0.78-0.96)</a:t>
            </a:r>
          </a:p>
          <a:p>
            <a:pPr marL="390593" indent="-390593" algn="just" eaLnBrk="1" fontAlgn="auto" hangingPunct="1">
              <a:spcBef>
                <a:spcPct val="20000"/>
              </a:spcBef>
              <a:spcAft>
                <a:spcPts val="0"/>
              </a:spcAft>
              <a:buFontTx/>
              <a:buChar char="•"/>
              <a:defRPr/>
            </a:pPr>
            <a:endParaRPr kumimoji="0" lang="pt-BR" sz="2700" kern="0" dirty="0">
              <a:solidFill>
                <a:srgbClr val="004B00"/>
              </a:solidFill>
              <a:latin typeface="Calibri"/>
            </a:endParaRPr>
          </a:p>
        </p:txBody>
      </p:sp>
      <p:sp>
        <p:nvSpPr>
          <p:cNvPr id="3" name="Título 1"/>
          <p:cNvSpPr txBox="1">
            <a:spLocks/>
          </p:cNvSpPr>
          <p:nvPr/>
        </p:nvSpPr>
        <p:spPr>
          <a:xfrm>
            <a:off x="2840434" y="446327"/>
            <a:ext cx="5081222" cy="661611"/>
          </a:xfrm>
          <a:prstGeom prst="rect">
            <a:avLst/>
          </a:prstGeom>
        </p:spPr>
        <p:txBody>
          <a:bodyPr lIns="104160" tIns="52080" rIns="104160" bIns="52080"/>
          <a:lstStyle/>
          <a:p>
            <a:pPr algn="l" eaLnBrk="1" hangingPunct="1">
              <a:defRPr/>
            </a:pPr>
            <a:r>
              <a:rPr kumimoji="0" lang="pt-BR" sz="5000" b="1" kern="0" dirty="0">
                <a:solidFill>
                  <a:srgbClr val="1F497D"/>
                </a:solidFill>
                <a:latin typeface="Calibri"/>
              </a:rPr>
              <a:t>Revisão </a:t>
            </a:r>
            <a:r>
              <a:rPr kumimoji="0" lang="pt-BR" sz="5000" b="1" kern="0" dirty="0" err="1">
                <a:solidFill>
                  <a:srgbClr val="1F497D"/>
                </a:solidFill>
                <a:latin typeface="Calibri"/>
              </a:rPr>
              <a:t>Cochrane</a:t>
            </a:r>
            <a:endParaRPr kumimoji="0" lang="pt-BR" sz="5000" b="1" kern="0" dirty="0">
              <a:solidFill>
                <a:srgbClr val="1F497D"/>
              </a:solidFill>
              <a:latin typeface="Calibri"/>
            </a:endParaRPr>
          </a:p>
        </p:txBody>
      </p:sp>
      <p:pic>
        <p:nvPicPr>
          <p:cNvPr id="52228" name="Picture 5"/>
          <p:cNvPicPr>
            <a:picLocks noChangeAspect="1" noChangeArrowheads="1"/>
          </p:cNvPicPr>
          <p:nvPr/>
        </p:nvPicPr>
        <p:blipFill>
          <a:blip r:embed="rId2" cstate="print"/>
          <a:srcRect/>
          <a:stretch>
            <a:fillRect/>
          </a:stretch>
        </p:blipFill>
        <p:spPr bwMode="auto">
          <a:xfrm>
            <a:off x="8978000" y="0"/>
            <a:ext cx="1715400" cy="1790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a:p>
        </p:txBody>
      </p:sp>
      <p:pic>
        <p:nvPicPr>
          <p:cNvPr id="1106947" name="Picture 3"/>
          <p:cNvPicPr>
            <a:picLocks noGrp="1" noChangeAspect="1" noChangeArrowheads="1"/>
          </p:cNvPicPr>
          <p:nvPr>
            <p:ph idx="1"/>
          </p:nvPr>
        </p:nvPicPr>
        <p:blipFill>
          <a:blip r:embed="rId2" cstate="print"/>
          <a:srcRect/>
          <a:stretch>
            <a:fillRect/>
          </a:stretch>
        </p:blipFill>
        <p:spPr bwMode="auto">
          <a:xfrm>
            <a:off x="-53899" y="-107800"/>
            <a:ext cx="10654407" cy="6408712"/>
          </a:xfrm>
          <a:prstGeom prst="rect">
            <a:avLst/>
          </a:prstGeom>
          <a:noFill/>
          <a:ln w="9525">
            <a:noFill/>
            <a:miter lim="800000"/>
            <a:headEnd/>
            <a:tailEnd/>
          </a:ln>
        </p:spPr>
      </p:pic>
      <p:pic>
        <p:nvPicPr>
          <p:cNvPr id="1106949" name="Picture 5" descr="http://www.bobnews.com.br/arquivos/jpg_20091224124708_57.jpg"/>
          <p:cNvPicPr>
            <a:picLocks noChangeAspect="1" noChangeArrowheads="1"/>
          </p:cNvPicPr>
          <p:nvPr/>
        </p:nvPicPr>
        <p:blipFill>
          <a:blip r:embed="rId3" cstate="print"/>
          <a:srcRect/>
          <a:stretch>
            <a:fillRect/>
          </a:stretch>
        </p:blipFill>
        <p:spPr bwMode="auto">
          <a:xfrm>
            <a:off x="6642845" y="900311"/>
            <a:ext cx="2285556" cy="2436718"/>
          </a:xfrm>
          <a:prstGeom prst="rect">
            <a:avLst/>
          </a:prstGeom>
          <a:noFill/>
        </p:spPr>
      </p:pic>
      <p:pic>
        <p:nvPicPr>
          <p:cNvPr id="1106951" name="Picture 7" descr="http://www.galizacig.com/avantar/files/images/20100311_saude.eeuu.jpg"/>
          <p:cNvPicPr>
            <a:picLocks noChangeAspect="1" noChangeArrowheads="1"/>
          </p:cNvPicPr>
          <p:nvPr/>
        </p:nvPicPr>
        <p:blipFill>
          <a:blip r:embed="rId4" cstate="print"/>
          <a:srcRect/>
          <a:stretch>
            <a:fillRect/>
          </a:stretch>
        </p:blipFill>
        <p:spPr bwMode="auto">
          <a:xfrm>
            <a:off x="4554612" y="1044327"/>
            <a:ext cx="1393688" cy="2088232"/>
          </a:xfrm>
          <a:prstGeom prst="rect">
            <a:avLst/>
          </a:prstGeom>
          <a:noFill/>
        </p:spPr>
      </p:pic>
      <p:pic>
        <p:nvPicPr>
          <p:cNvPr id="1106955" name="Picture 11" descr="http://www.galizacig.com/avantar/files/images/20100405_eeuu.reforma.saude.mani.jpg"/>
          <p:cNvPicPr>
            <a:picLocks noChangeAspect="1" noChangeArrowheads="1"/>
          </p:cNvPicPr>
          <p:nvPr/>
        </p:nvPicPr>
        <p:blipFill>
          <a:blip r:embed="rId5" cstate="print"/>
          <a:srcRect/>
          <a:stretch>
            <a:fillRect/>
          </a:stretch>
        </p:blipFill>
        <p:spPr bwMode="auto">
          <a:xfrm>
            <a:off x="1674293" y="828304"/>
            <a:ext cx="2060873" cy="1704256"/>
          </a:xfrm>
          <a:prstGeom prst="rect">
            <a:avLst/>
          </a:prstGeom>
          <a:noFill/>
        </p:spPr>
      </p:pic>
    </p:spTree>
    <p:extLst>
      <p:ext uri="{BB962C8B-B14F-4D97-AF65-F5344CB8AC3E}">
        <p14:creationId xmlns:p14="http://schemas.microsoft.com/office/powerpoint/2010/main" val="2600586006"/>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1253106" y="157245"/>
            <a:ext cx="9573651" cy="1260475"/>
          </a:xfrm>
          <a:noFill/>
          <a:ln>
            <a:miter lim="800000"/>
            <a:headEnd/>
            <a:tailEnd/>
          </a:ln>
        </p:spPr>
        <p:txBody>
          <a:bodyPr vert="horz" wrap="square" lIns="97322" tIns="48660" rIns="97322" bIns="48660" numCol="1" anchor="t" anchorCtr="0" compatLnSpc="1">
            <a:prstTxWarp prst="textNoShape">
              <a:avLst/>
            </a:prstTxWarp>
          </a:bodyPr>
          <a:lstStyle/>
          <a:p>
            <a:pPr eaLnBrk="1" hangingPunct="1"/>
            <a:r>
              <a:rPr lang="en-US" sz="3700" dirty="0" err="1" smtClean="0"/>
              <a:t>Enfermeira</a:t>
            </a:r>
            <a:r>
              <a:rPr lang="en-US" sz="3700" dirty="0" smtClean="0"/>
              <a:t> </a:t>
            </a:r>
            <a:r>
              <a:rPr lang="en-US" sz="3700" dirty="0" err="1" smtClean="0"/>
              <a:t>obstetra</a:t>
            </a:r>
            <a:r>
              <a:rPr lang="en-US" sz="3700" dirty="0" smtClean="0"/>
              <a:t> (</a:t>
            </a:r>
            <a:r>
              <a:rPr lang="en-US" sz="3700" dirty="0" err="1" smtClean="0"/>
              <a:t>Cuidado</a:t>
            </a:r>
            <a:r>
              <a:rPr lang="en-US" sz="3700" dirty="0" smtClean="0"/>
              <a:t>- 70-80%) + </a:t>
            </a:r>
            <a:r>
              <a:rPr lang="en-US" sz="3700" dirty="0" err="1" smtClean="0"/>
              <a:t>Médico</a:t>
            </a:r>
            <a:r>
              <a:rPr lang="en-US" sz="3700" dirty="0" smtClean="0"/>
              <a:t> (</a:t>
            </a:r>
            <a:r>
              <a:rPr lang="en-US" sz="3700" dirty="0" err="1" smtClean="0"/>
              <a:t>Intervenção</a:t>
            </a:r>
            <a:r>
              <a:rPr lang="en-US" sz="3700" dirty="0" smtClean="0"/>
              <a:t> </a:t>
            </a:r>
            <a:r>
              <a:rPr lang="en-US" sz="3700" dirty="0" err="1" smtClean="0"/>
              <a:t>Curativa</a:t>
            </a:r>
            <a:r>
              <a:rPr lang="en-US" sz="3700" dirty="0" smtClean="0"/>
              <a:t>=20-30%)</a:t>
            </a:r>
            <a:endParaRPr lang="pt-BR" sz="3700" b="1" dirty="0" smtClean="0">
              <a:solidFill>
                <a:srgbClr val="006600"/>
              </a:solidFill>
            </a:endParaRPr>
          </a:p>
        </p:txBody>
      </p:sp>
      <p:sp>
        <p:nvSpPr>
          <p:cNvPr id="25603" name="Rectangle 3"/>
          <p:cNvSpPr>
            <a:spLocks noGrp="1" noChangeArrowheads="1"/>
          </p:cNvSpPr>
          <p:nvPr>
            <p:ph type="body" idx="1"/>
          </p:nvPr>
        </p:nvSpPr>
        <p:spPr bwMode="auto">
          <a:xfrm>
            <a:off x="519114" y="1958977"/>
            <a:ext cx="9877425" cy="4537075"/>
          </a:xfrm>
          <a:noFill/>
          <a:ln>
            <a:miter lim="800000"/>
            <a:headEnd/>
            <a:tailEnd/>
          </a:ln>
        </p:spPr>
        <p:txBody>
          <a:bodyPr vert="horz" wrap="square" lIns="97322" tIns="48660" rIns="97322" bIns="48660" numCol="1" anchor="t" anchorCtr="0" compatLnSpc="1">
            <a:prstTxWarp prst="textNoShape">
              <a:avLst/>
            </a:prstTxWarp>
          </a:bodyPr>
          <a:lstStyle/>
          <a:p>
            <a:pPr lvl="1" eaLnBrk="1" hangingPunct="1">
              <a:lnSpc>
                <a:spcPct val="90000"/>
              </a:lnSpc>
              <a:buFont typeface="Wingdings" pitchFamily="2" charset="2"/>
              <a:buNone/>
            </a:pPr>
            <a:endParaRPr lang="en-US" smtClean="0"/>
          </a:p>
          <a:p>
            <a:pPr lvl="1" eaLnBrk="1" hangingPunct="1">
              <a:lnSpc>
                <a:spcPct val="90000"/>
              </a:lnSpc>
            </a:pPr>
            <a:endParaRPr lang="en-US" smtClean="0"/>
          </a:p>
          <a:p>
            <a:pPr lvl="1" eaLnBrk="1" hangingPunct="1">
              <a:lnSpc>
                <a:spcPct val="90000"/>
              </a:lnSpc>
            </a:pPr>
            <a:endParaRPr lang="pt-BR" smtClean="0"/>
          </a:p>
        </p:txBody>
      </p:sp>
      <p:pic>
        <p:nvPicPr>
          <p:cNvPr id="25604" name="Picture 2" descr="C:\Users\Lucas\Pictures\Fotos Médicas\DSCF0022.JPG"/>
          <p:cNvPicPr>
            <a:picLocks noChangeAspect="1" noChangeArrowheads="1"/>
          </p:cNvPicPr>
          <p:nvPr/>
        </p:nvPicPr>
        <p:blipFill>
          <a:blip r:embed="rId2" cstate="print"/>
          <a:srcRect/>
          <a:stretch>
            <a:fillRect/>
          </a:stretch>
        </p:blipFill>
        <p:spPr bwMode="auto">
          <a:xfrm>
            <a:off x="5561016" y="2422527"/>
            <a:ext cx="4951787" cy="3715560"/>
          </a:xfrm>
          <a:prstGeom prst="rect">
            <a:avLst/>
          </a:prstGeom>
          <a:noFill/>
          <a:ln w="9525">
            <a:noFill/>
            <a:miter lim="800000"/>
            <a:headEnd/>
            <a:tailEnd/>
          </a:ln>
        </p:spPr>
      </p:pic>
      <p:pic>
        <p:nvPicPr>
          <p:cNvPr id="25605" name="Picture 3" descr="C:\Users\Lucas\Cursos\Documents\Aulas\Aula obstetrícia\Sofia Feldman- Experiência em RMM\Imagem1.jpg"/>
          <p:cNvPicPr>
            <a:picLocks noChangeAspect="1" noChangeArrowheads="1"/>
          </p:cNvPicPr>
          <p:nvPr/>
        </p:nvPicPr>
        <p:blipFill>
          <a:blip r:embed="rId3" cstate="print"/>
          <a:srcRect/>
          <a:stretch>
            <a:fillRect/>
          </a:stretch>
        </p:blipFill>
        <p:spPr bwMode="auto">
          <a:xfrm>
            <a:off x="346040" y="2423312"/>
            <a:ext cx="5000660" cy="3863729"/>
          </a:xfrm>
          <a:prstGeom prst="rect">
            <a:avLst/>
          </a:prstGeom>
          <a:noFill/>
          <a:ln w="9525">
            <a:noFill/>
            <a:miter lim="800000"/>
            <a:headEnd/>
            <a:tailEnd/>
          </a:ln>
        </p:spPr>
      </p:pic>
      <p:sp>
        <p:nvSpPr>
          <p:cNvPr id="6" name="CaixaDeTexto 5"/>
          <p:cNvSpPr txBox="1"/>
          <p:nvPr/>
        </p:nvSpPr>
        <p:spPr>
          <a:xfrm>
            <a:off x="442584" y="1780368"/>
            <a:ext cx="10103727" cy="461633"/>
          </a:xfrm>
          <a:prstGeom prst="rect">
            <a:avLst/>
          </a:prstGeom>
          <a:solidFill>
            <a:srgbClr val="92D050"/>
          </a:solidFill>
        </p:spPr>
        <p:txBody>
          <a:bodyPr wrap="none" lIns="91408" tIns="45704" rIns="91408" bIns="45704" rtlCol="0">
            <a:spAutoFit/>
          </a:bodyPr>
          <a:lstStyle/>
          <a:p>
            <a:r>
              <a:rPr lang="en-US" sz="2400" dirty="0" smtClean="0"/>
              <a:t>A </a:t>
            </a:r>
            <a:r>
              <a:rPr lang="en-US" sz="2400" dirty="0" err="1" smtClean="0"/>
              <a:t>enfermeira</a:t>
            </a:r>
            <a:r>
              <a:rPr lang="en-US" sz="2400" dirty="0" smtClean="0"/>
              <a:t> </a:t>
            </a:r>
            <a:r>
              <a:rPr lang="en-US" sz="2400" dirty="0" err="1" smtClean="0"/>
              <a:t>Obstetriz</a:t>
            </a:r>
            <a:r>
              <a:rPr lang="en-US" sz="2400" dirty="0" smtClean="0"/>
              <a:t> </a:t>
            </a:r>
            <a:r>
              <a:rPr lang="en-US" sz="2400" dirty="0" err="1" smtClean="0"/>
              <a:t>na</a:t>
            </a:r>
            <a:r>
              <a:rPr lang="en-US" sz="2400" dirty="0" smtClean="0"/>
              <a:t> </a:t>
            </a:r>
            <a:r>
              <a:rPr lang="en-US" sz="2400" dirty="0" err="1" smtClean="0"/>
              <a:t>assistência</a:t>
            </a:r>
            <a:r>
              <a:rPr lang="en-US" sz="2400" dirty="0" smtClean="0"/>
              <a:t> </a:t>
            </a:r>
            <a:r>
              <a:rPr lang="en-US" sz="2400" dirty="0" err="1" smtClean="0"/>
              <a:t>obstétrica</a:t>
            </a:r>
            <a:r>
              <a:rPr lang="en-US" sz="2400" dirty="0" smtClean="0"/>
              <a:t>: </a:t>
            </a:r>
            <a:r>
              <a:rPr lang="en-US" sz="2400" dirty="0" err="1" smtClean="0"/>
              <a:t>cuidando</a:t>
            </a:r>
            <a:r>
              <a:rPr lang="en-US" sz="2400" dirty="0" smtClean="0"/>
              <a:t> com o </a:t>
            </a:r>
            <a:r>
              <a:rPr lang="en-US" sz="2400" dirty="0" err="1" smtClean="0"/>
              <a:t>contato</a:t>
            </a:r>
            <a:endParaRPr lang="pt-BR" sz="2400" dirty="0"/>
          </a:p>
        </p:txBody>
      </p:sp>
      <p:sp>
        <p:nvSpPr>
          <p:cNvPr id="7" name="CaixaDeTexto 6"/>
          <p:cNvSpPr txBox="1"/>
          <p:nvPr/>
        </p:nvSpPr>
        <p:spPr>
          <a:xfrm>
            <a:off x="322031" y="6439100"/>
            <a:ext cx="10239645" cy="984853"/>
          </a:xfrm>
          <a:prstGeom prst="rect">
            <a:avLst/>
          </a:prstGeom>
          <a:solidFill>
            <a:srgbClr val="00B050"/>
          </a:solidFill>
        </p:spPr>
        <p:txBody>
          <a:bodyPr wrap="square" lIns="91408" tIns="45704" rIns="91408" bIns="45704" rtlCol="0">
            <a:spAutoFit/>
          </a:bodyPr>
          <a:lstStyle/>
          <a:p>
            <a:pPr algn="l"/>
            <a:r>
              <a:rPr lang="en-US" sz="2900" dirty="0" smtClean="0"/>
              <a:t>A </a:t>
            </a:r>
            <a:r>
              <a:rPr lang="en-US" sz="2900" dirty="0" err="1" smtClean="0"/>
              <a:t>enfermeira</a:t>
            </a:r>
            <a:r>
              <a:rPr lang="en-US" sz="2900" dirty="0" smtClean="0"/>
              <a:t>  </a:t>
            </a:r>
            <a:r>
              <a:rPr lang="en-US" sz="2900" dirty="0" err="1" smtClean="0"/>
              <a:t>obstetriz</a:t>
            </a:r>
            <a:r>
              <a:rPr lang="en-US" sz="2900" dirty="0" smtClean="0"/>
              <a:t> é a </a:t>
            </a:r>
            <a:r>
              <a:rPr lang="en-US" sz="2900" dirty="0" err="1" smtClean="0"/>
              <a:t>parteira</a:t>
            </a:r>
            <a:r>
              <a:rPr lang="en-US" sz="2900" dirty="0" smtClean="0"/>
              <a:t> das </a:t>
            </a:r>
            <a:r>
              <a:rPr lang="en-US" sz="2900" dirty="0" err="1" smtClean="0"/>
              <a:t>nossas</a:t>
            </a:r>
            <a:r>
              <a:rPr lang="en-US" sz="2900" dirty="0" smtClean="0"/>
              <a:t> </a:t>
            </a:r>
            <a:r>
              <a:rPr lang="en-US" sz="2900" dirty="0" err="1" smtClean="0"/>
              <a:t>bisavós</a:t>
            </a:r>
            <a:r>
              <a:rPr lang="en-US" sz="2900" dirty="0" smtClean="0"/>
              <a:t>, com o </a:t>
            </a:r>
            <a:r>
              <a:rPr lang="en-US" sz="2900" dirty="0" err="1" smtClean="0"/>
              <a:t>conhecimento</a:t>
            </a:r>
            <a:r>
              <a:rPr lang="en-US" sz="2900" dirty="0" smtClean="0"/>
              <a:t> </a:t>
            </a:r>
            <a:r>
              <a:rPr lang="en-US" sz="2900" dirty="0" err="1" smtClean="0"/>
              <a:t>científico</a:t>
            </a:r>
            <a:r>
              <a:rPr lang="en-US" sz="2900" dirty="0" smtClean="0"/>
              <a:t> e </a:t>
            </a:r>
            <a:r>
              <a:rPr lang="en-US" sz="2900" dirty="0" err="1" smtClean="0"/>
              <a:t>diplomada</a:t>
            </a:r>
            <a:r>
              <a:rPr lang="en-US" sz="2900" dirty="0" smtClean="0"/>
              <a:t>  </a:t>
            </a:r>
            <a:endParaRPr lang="pt-BR" sz="2900" dirty="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1"/>
          </p:nvPr>
        </p:nvSpPr>
        <p:spPr>
          <a:xfrm>
            <a:off x="346830" y="180231"/>
            <a:ext cx="10472478" cy="1905412"/>
          </a:xfrm>
          <a:noFill/>
        </p:spPr>
        <p:txBody>
          <a:bodyPr lIns="104287" tIns="52144" rIns="104287" bIns="52144"/>
          <a:lstStyle/>
          <a:p>
            <a:r>
              <a:rPr lang="pt-BR" sz="3200" dirty="0" smtClean="0"/>
              <a:t>A </a:t>
            </a:r>
            <a:r>
              <a:rPr lang="pt-BR" sz="3200" dirty="0" err="1" smtClean="0"/>
              <a:t>midwife</a:t>
            </a:r>
            <a:r>
              <a:rPr lang="pt-BR" sz="3200" dirty="0" smtClean="0"/>
              <a:t>/enf. Obstetra é o profissional mais adequado e custo-efetivo para a assistência aos partos de baixo risco, seja no </a:t>
            </a:r>
            <a:r>
              <a:rPr lang="pt-BR" sz="3200" dirty="0" err="1" smtClean="0"/>
              <a:t>domícilio</a:t>
            </a:r>
            <a:r>
              <a:rPr lang="pt-BR" sz="3200" dirty="0" smtClean="0"/>
              <a:t>, centros de parto normal, ou serviços de obstetrícia hospitalares.</a:t>
            </a:r>
            <a:endParaRPr lang="pt-BR" sz="3200" dirty="0"/>
          </a:p>
        </p:txBody>
      </p:sp>
      <p:pic>
        <p:nvPicPr>
          <p:cNvPr id="986114" name="Picture 2"/>
          <p:cNvPicPr>
            <a:picLocks noChangeAspect="1" noChangeArrowheads="1"/>
          </p:cNvPicPr>
          <p:nvPr/>
        </p:nvPicPr>
        <p:blipFill>
          <a:blip r:embed="rId2" cstate="print"/>
          <a:srcRect/>
          <a:stretch>
            <a:fillRect/>
          </a:stretch>
        </p:blipFill>
        <p:spPr bwMode="auto">
          <a:xfrm>
            <a:off x="41510" y="2351573"/>
            <a:ext cx="4344194" cy="3171530"/>
          </a:xfrm>
          <a:prstGeom prst="rect">
            <a:avLst/>
          </a:prstGeom>
          <a:noFill/>
          <a:ln w="9525">
            <a:noFill/>
            <a:miter lim="800000"/>
            <a:headEnd/>
            <a:tailEnd/>
          </a:ln>
        </p:spPr>
      </p:pic>
      <p:pic>
        <p:nvPicPr>
          <p:cNvPr id="986115" name="Picture 3"/>
          <p:cNvPicPr>
            <a:picLocks noChangeAspect="1" noChangeArrowheads="1"/>
          </p:cNvPicPr>
          <p:nvPr/>
        </p:nvPicPr>
        <p:blipFill>
          <a:blip r:embed="rId3" cstate="print"/>
          <a:srcRect/>
          <a:stretch>
            <a:fillRect/>
          </a:stretch>
        </p:blipFill>
        <p:spPr bwMode="auto">
          <a:xfrm>
            <a:off x="0" y="6003612"/>
            <a:ext cx="5557817" cy="1199857"/>
          </a:xfrm>
          <a:prstGeom prst="rect">
            <a:avLst/>
          </a:prstGeom>
          <a:noFill/>
          <a:ln w="9525">
            <a:noFill/>
            <a:miter lim="800000"/>
            <a:headEnd/>
            <a:tailEnd/>
          </a:ln>
        </p:spPr>
      </p:pic>
      <p:pic>
        <p:nvPicPr>
          <p:cNvPr id="986116" name="Picture 4"/>
          <p:cNvPicPr>
            <a:picLocks noChangeAspect="1" noChangeArrowheads="1"/>
          </p:cNvPicPr>
          <p:nvPr/>
        </p:nvPicPr>
        <p:blipFill>
          <a:blip r:embed="rId4" cstate="print"/>
          <a:srcRect/>
          <a:stretch>
            <a:fillRect/>
          </a:stretch>
        </p:blipFill>
        <p:spPr bwMode="auto">
          <a:xfrm>
            <a:off x="4420399" y="3112716"/>
            <a:ext cx="2356607" cy="3129074"/>
          </a:xfrm>
          <a:prstGeom prst="rect">
            <a:avLst/>
          </a:prstGeom>
          <a:noFill/>
          <a:ln w="9525">
            <a:noFill/>
            <a:miter lim="800000"/>
            <a:headEnd/>
            <a:tailEnd/>
          </a:ln>
        </p:spPr>
      </p:pic>
      <p:pic>
        <p:nvPicPr>
          <p:cNvPr id="986117" name="Picture 5"/>
          <p:cNvPicPr>
            <a:picLocks noChangeAspect="1" noChangeArrowheads="1"/>
          </p:cNvPicPr>
          <p:nvPr/>
        </p:nvPicPr>
        <p:blipFill>
          <a:blip r:embed="rId5" cstate="print"/>
          <a:srcRect/>
          <a:stretch>
            <a:fillRect/>
          </a:stretch>
        </p:blipFill>
        <p:spPr bwMode="auto">
          <a:xfrm>
            <a:off x="6862470" y="3304278"/>
            <a:ext cx="3800769" cy="293751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1"/>
          </p:nvPr>
        </p:nvSpPr>
        <p:spPr>
          <a:xfrm>
            <a:off x="202814" y="180231"/>
            <a:ext cx="10472478" cy="1905412"/>
          </a:xfrm>
          <a:noFill/>
        </p:spPr>
        <p:txBody>
          <a:bodyPr lIns="104287" tIns="52144" rIns="104287" bIns="52144"/>
          <a:lstStyle/>
          <a:p>
            <a:r>
              <a:rPr lang="pt-BR" sz="3200" dirty="0" smtClean="0"/>
              <a:t>O médico obstetra atua como consultor na assistência ao parto de baixo risco e atua nos partos de alto risco, partos operatórios e complicações ou urgências obstétricas.</a:t>
            </a:r>
            <a:endParaRPr lang="pt-BR" sz="3200" dirty="0"/>
          </a:p>
        </p:txBody>
      </p:sp>
      <p:pic>
        <p:nvPicPr>
          <p:cNvPr id="986114" name="Picture 2"/>
          <p:cNvPicPr>
            <a:picLocks noChangeAspect="1" noChangeArrowheads="1"/>
          </p:cNvPicPr>
          <p:nvPr/>
        </p:nvPicPr>
        <p:blipFill>
          <a:blip r:embed="rId2" cstate="print"/>
          <a:srcRect/>
          <a:stretch>
            <a:fillRect/>
          </a:stretch>
        </p:blipFill>
        <p:spPr bwMode="auto">
          <a:xfrm>
            <a:off x="41510" y="2351573"/>
            <a:ext cx="4344194" cy="3171530"/>
          </a:xfrm>
          <a:prstGeom prst="rect">
            <a:avLst/>
          </a:prstGeom>
          <a:noFill/>
          <a:ln w="9525">
            <a:noFill/>
            <a:miter lim="800000"/>
            <a:headEnd/>
            <a:tailEnd/>
          </a:ln>
        </p:spPr>
      </p:pic>
      <p:pic>
        <p:nvPicPr>
          <p:cNvPr id="986115" name="Picture 3"/>
          <p:cNvPicPr>
            <a:picLocks noChangeAspect="1" noChangeArrowheads="1"/>
          </p:cNvPicPr>
          <p:nvPr/>
        </p:nvPicPr>
        <p:blipFill>
          <a:blip r:embed="rId3" cstate="print"/>
          <a:srcRect/>
          <a:stretch>
            <a:fillRect/>
          </a:stretch>
        </p:blipFill>
        <p:spPr bwMode="auto">
          <a:xfrm>
            <a:off x="0" y="6003612"/>
            <a:ext cx="5557817" cy="1199857"/>
          </a:xfrm>
          <a:prstGeom prst="rect">
            <a:avLst/>
          </a:prstGeom>
          <a:noFill/>
          <a:ln w="9525">
            <a:noFill/>
            <a:miter lim="800000"/>
            <a:headEnd/>
            <a:tailEnd/>
          </a:ln>
        </p:spPr>
      </p:pic>
      <p:pic>
        <p:nvPicPr>
          <p:cNvPr id="986116" name="Picture 4"/>
          <p:cNvPicPr>
            <a:picLocks noChangeAspect="1" noChangeArrowheads="1"/>
          </p:cNvPicPr>
          <p:nvPr/>
        </p:nvPicPr>
        <p:blipFill>
          <a:blip r:embed="rId4" cstate="print"/>
          <a:srcRect/>
          <a:stretch>
            <a:fillRect/>
          </a:stretch>
        </p:blipFill>
        <p:spPr bwMode="auto">
          <a:xfrm>
            <a:off x="4420399" y="3112716"/>
            <a:ext cx="2356607" cy="3129074"/>
          </a:xfrm>
          <a:prstGeom prst="rect">
            <a:avLst/>
          </a:prstGeom>
          <a:noFill/>
          <a:ln w="9525">
            <a:noFill/>
            <a:miter lim="800000"/>
            <a:headEnd/>
            <a:tailEnd/>
          </a:ln>
        </p:spPr>
      </p:pic>
      <p:pic>
        <p:nvPicPr>
          <p:cNvPr id="986117" name="Picture 5"/>
          <p:cNvPicPr>
            <a:picLocks noChangeAspect="1" noChangeArrowheads="1"/>
          </p:cNvPicPr>
          <p:nvPr/>
        </p:nvPicPr>
        <p:blipFill>
          <a:blip r:embed="rId5" cstate="print"/>
          <a:srcRect/>
          <a:stretch>
            <a:fillRect/>
          </a:stretch>
        </p:blipFill>
        <p:spPr bwMode="auto">
          <a:xfrm>
            <a:off x="6862470" y="3304278"/>
            <a:ext cx="3800769" cy="293751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3378" name="Picture 2" descr="C:\Users\Lucas\Desktop\Documents\Aulas diversas\Aula Goiânia\Imagens\377119_328983320459914_323826294308950_1200870_1540508905_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117" y="612280"/>
            <a:ext cx="8928993" cy="6696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27253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4"/>
          <p:cNvSpPr txBox="1">
            <a:spLocks noChangeArrowheads="1"/>
          </p:cNvSpPr>
          <p:nvPr/>
        </p:nvSpPr>
        <p:spPr bwMode="auto">
          <a:xfrm rot="-5400000">
            <a:off x="-2921291" y="3183053"/>
            <a:ext cx="7431741" cy="1167154"/>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rgbClr val="FFFFFF"/>
                </a:solidFill>
              </a:rPr>
              <a:t>Pronto atendimento</a:t>
            </a:r>
          </a:p>
          <a:p>
            <a:pPr eaLnBrk="1" hangingPunct="1"/>
            <a:r>
              <a:rPr lang="pt-BR" altLang="pt-BR" sz="3200" b="1" dirty="0">
                <a:solidFill>
                  <a:srgbClr val="FFFFFF"/>
                </a:solidFill>
              </a:rPr>
              <a:t>Classificação de risco</a:t>
            </a:r>
          </a:p>
        </p:txBody>
      </p:sp>
      <p:pic>
        <p:nvPicPr>
          <p:cNvPr id="10243" name="Picture 2"/>
          <p:cNvPicPr>
            <a:picLocks noChangeAspect="1" noChangeArrowheads="1"/>
          </p:cNvPicPr>
          <p:nvPr/>
        </p:nvPicPr>
        <p:blipFill>
          <a:blip r:embed="rId3" cstate="print"/>
          <a:srcRect/>
          <a:stretch>
            <a:fillRect/>
          </a:stretch>
        </p:blipFill>
        <p:spPr bwMode="auto">
          <a:xfrm>
            <a:off x="-42700" y="-14003"/>
            <a:ext cx="1932610" cy="7589268"/>
          </a:xfrm>
          <a:prstGeom prst="rect">
            <a:avLst/>
          </a:prstGeom>
          <a:noFill/>
          <a:ln w="9525">
            <a:noFill/>
            <a:miter lim="800000"/>
            <a:headEnd/>
            <a:tailEnd/>
          </a:ln>
          <a:effectLst/>
        </p:spPr>
      </p:pic>
      <p:sp>
        <p:nvSpPr>
          <p:cNvPr id="10244" name="Text Box 4"/>
          <p:cNvSpPr txBox="1">
            <a:spLocks noChangeArrowheads="1"/>
          </p:cNvSpPr>
          <p:nvPr/>
        </p:nvSpPr>
        <p:spPr bwMode="auto">
          <a:xfrm rot="-5400000">
            <a:off x="-3164492" y="3344521"/>
            <a:ext cx="7431742" cy="683189"/>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chemeClr val="bg1"/>
                </a:solidFill>
              </a:rPr>
              <a:t>Equipe assistencial</a:t>
            </a:r>
            <a:endParaRPr lang="pt-BR" altLang="pt-BR" sz="3200" b="1" dirty="0">
              <a:solidFill>
                <a:schemeClr val="bg1"/>
              </a:solidFill>
            </a:endParaRPr>
          </a:p>
        </p:txBody>
      </p:sp>
      <p:sp>
        <p:nvSpPr>
          <p:cNvPr id="2" name="Retângulo 1"/>
          <p:cNvSpPr/>
          <p:nvPr/>
        </p:nvSpPr>
        <p:spPr>
          <a:xfrm>
            <a:off x="1891768" y="208285"/>
            <a:ext cx="8801633" cy="1875040"/>
          </a:xfrm>
          <a:prstGeom prst="rect">
            <a:avLst/>
          </a:prstGeom>
        </p:spPr>
        <p:txBody>
          <a:bodyPr lIns="104306" tIns="52153" rIns="104306" bIns="52153">
            <a:spAutoFit/>
          </a:bodyPr>
          <a:lstStyle/>
          <a:p>
            <a:pPr algn="r" eaLnBrk="1" hangingPunct="1">
              <a:defRPr/>
            </a:pPr>
            <a:r>
              <a:rPr lang="pt-BR" altLang="pt-BR" sz="3700" b="1" dirty="0">
                <a:effectLst>
                  <a:outerShdw blurRad="38100" dist="38100" dir="2700000" algn="tl">
                    <a:srgbClr val="000000">
                      <a:alpha val="43137"/>
                    </a:srgbClr>
                  </a:outerShdw>
                </a:effectLst>
                <a:latin typeface="Arial" charset="0"/>
              </a:rPr>
              <a:t>Assistência ao parto normal:</a:t>
            </a:r>
          </a:p>
          <a:p>
            <a:pPr algn="r" eaLnBrk="1" hangingPunct="1">
              <a:defRPr/>
            </a:pPr>
            <a:r>
              <a:rPr lang="pt-BR" altLang="pt-BR" sz="3700" b="1" dirty="0">
                <a:effectLst>
                  <a:outerShdw blurRad="38100" dist="38100" dir="2700000" algn="tl">
                    <a:srgbClr val="000000">
                      <a:alpha val="43137"/>
                    </a:srgbClr>
                  </a:outerShdw>
                </a:effectLst>
                <a:latin typeface="Arial" charset="0"/>
              </a:rPr>
              <a:t>base do cuidado realizada por </a:t>
            </a:r>
            <a:r>
              <a:rPr lang="pt-BR" altLang="pt-BR" sz="4100" b="1" dirty="0">
                <a:effectLst>
                  <a:outerShdw blurRad="38100" dist="38100" dir="2700000" algn="tl">
                    <a:srgbClr val="000000">
                      <a:alpha val="43137"/>
                    </a:srgbClr>
                  </a:outerShdw>
                </a:effectLst>
                <a:latin typeface="Arial" charset="0"/>
              </a:rPr>
              <a:t>enfermeiro obstetra</a:t>
            </a:r>
          </a:p>
        </p:txBody>
      </p:sp>
      <p:sp>
        <p:nvSpPr>
          <p:cNvPr id="10246" name="Retângulo 5"/>
          <p:cNvSpPr>
            <a:spLocks noChangeArrowheads="1"/>
          </p:cNvSpPr>
          <p:nvPr/>
        </p:nvSpPr>
        <p:spPr bwMode="auto">
          <a:xfrm>
            <a:off x="1891768" y="2052439"/>
            <a:ext cx="8801633" cy="1567263"/>
          </a:xfrm>
          <a:prstGeom prst="rect">
            <a:avLst/>
          </a:prstGeom>
          <a:noFill/>
          <a:ln w="9525">
            <a:noFill/>
            <a:miter lim="800000"/>
            <a:headEnd/>
            <a:tailEnd/>
          </a:ln>
        </p:spPr>
        <p:txBody>
          <a:bodyPr lIns="104306" tIns="52153" rIns="104306" bIns="52153">
            <a:spAutoFit/>
          </a:bodyPr>
          <a:lstStyle/>
          <a:p>
            <a:pPr algn="just" eaLnBrk="1" hangingPunct="1"/>
            <a:r>
              <a:rPr lang="pt-BR" altLang="pt-BR" sz="3200" b="1" dirty="0" smtClean="0"/>
              <a:t>. </a:t>
            </a:r>
            <a:r>
              <a:rPr lang="pt-BR" altLang="pt-BR" sz="3200" b="1" dirty="0"/>
              <a:t>Regulamentada por lei</a:t>
            </a:r>
          </a:p>
          <a:p>
            <a:pPr algn="just" eaLnBrk="1" hangingPunct="1"/>
            <a:r>
              <a:rPr lang="en-US" altLang="pt-BR" dirty="0"/>
              <a:t>   </a:t>
            </a:r>
            <a:r>
              <a:rPr lang="en-US" altLang="pt-BR" dirty="0" err="1"/>
              <a:t>Decreto</a:t>
            </a:r>
            <a:r>
              <a:rPr lang="en-US" altLang="pt-BR" dirty="0"/>
              <a:t> nº 94.406, de 8 de </a:t>
            </a:r>
            <a:r>
              <a:rPr lang="en-US" altLang="pt-BR" dirty="0" err="1"/>
              <a:t>junho</a:t>
            </a:r>
            <a:r>
              <a:rPr lang="en-US" altLang="pt-BR" dirty="0"/>
              <a:t> de 1987 </a:t>
            </a:r>
            <a:r>
              <a:rPr lang="en-US" altLang="pt-BR" dirty="0" err="1"/>
              <a:t>que</a:t>
            </a:r>
            <a:r>
              <a:rPr lang="en-US" altLang="pt-BR" dirty="0"/>
              <a:t> </a:t>
            </a:r>
            <a:r>
              <a:rPr lang="en-US" altLang="pt-BR" dirty="0" err="1"/>
              <a:t>regulamenta</a:t>
            </a:r>
            <a:r>
              <a:rPr lang="en-US" altLang="pt-BR" dirty="0"/>
              <a:t> a</a:t>
            </a:r>
          </a:p>
          <a:p>
            <a:pPr algn="just" eaLnBrk="1" hangingPunct="1"/>
            <a:r>
              <a:rPr lang="en-US" altLang="pt-BR" dirty="0"/>
              <a:t>   Lei nº 7.498, de 25 de </a:t>
            </a:r>
            <a:r>
              <a:rPr lang="en-US" altLang="pt-BR" dirty="0" err="1"/>
              <a:t>junho</a:t>
            </a:r>
            <a:r>
              <a:rPr lang="en-US" altLang="pt-BR" dirty="0"/>
              <a:t> de 1986</a:t>
            </a:r>
          </a:p>
          <a:p>
            <a:pPr algn="just" eaLnBrk="1" hangingPunct="1"/>
            <a:endParaRPr lang="en-US" altLang="pt-BR" dirty="0"/>
          </a:p>
        </p:txBody>
      </p:sp>
      <p:sp>
        <p:nvSpPr>
          <p:cNvPr id="10247" name="Retângulo 2"/>
          <p:cNvSpPr>
            <a:spLocks noChangeArrowheads="1"/>
          </p:cNvSpPr>
          <p:nvPr/>
        </p:nvSpPr>
        <p:spPr bwMode="auto">
          <a:xfrm>
            <a:off x="2250356" y="3564607"/>
            <a:ext cx="8020050" cy="2690648"/>
          </a:xfrm>
          <a:prstGeom prst="rect">
            <a:avLst/>
          </a:prstGeom>
          <a:noFill/>
          <a:ln w="9525">
            <a:noFill/>
            <a:miter lim="800000"/>
            <a:headEnd/>
            <a:tailEnd/>
          </a:ln>
        </p:spPr>
        <p:txBody>
          <a:bodyPr lIns="104306" tIns="52153" rIns="104306" bIns="52153">
            <a:spAutoFit/>
          </a:bodyPr>
          <a:lstStyle/>
          <a:p>
            <a:pPr algn="just"/>
            <a:r>
              <a:rPr lang="pt-BR" altLang="pt-BR"/>
              <a:t>Artigo 9º: Às profissionais titulares de diploma ou certificados de Obstetriz ou de Enfermeira Obstétrica, além das atividades de que trata o artigo precedente, incumbe:</a:t>
            </a:r>
          </a:p>
          <a:p>
            <a:pPr algn="just"/>
            <a:r>
              <a:rPr lang="pt-BR" altLang="pt-BR"/>
              <a:t>   I - prestação de assistência à parturiente e ao parto normal;</a:t>
            </a:r>
          </a:p>
          <a:p>
            <a:pPr algn="just"/>
            <a:r>
              <a:rPr lang="pt-BR" altLang="pt-BR"/>
              <a:t>   II - identificação das distócias obstétricas e tomada de providência até a chegada do médico;</a:t>
            </a:r>
          </a:p>
          <a:p>
            <a:pPr algn="just"/>
            <a:r>
              <a:rPr lang="pt-BR" altLang="pt-BR"/>
              <a:t>   III - realização de episiotomia e episiorrafia, com aplicação de anestesia local, quando necessária.</a:t>
            </a: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4"/>
          <p:cNvSpPr txBox="1">
            <a:spLocks noChangeArrowheads="1"/>
          </p:cNvSpPr>
          <p:nvPr/>
        </p:nvSpPr>
        <p:spPr bwMode="auto">
          <a:xfrm rot="-5400000">
            <a:off x="-2921291" y="3183053"/>
            <a:ext cx="7431741" cy="1167154"/>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rgbClr val="FFFFFF"/>
                </a:solidFill>
              </a:rPr>
              <a:t>Pronto atendimento</a:t>
            </a:r>
          </a:p>
          <a:p>
            <a:pPr eaLnBrk="1" hangingPunct="1"/>
            <a:r>
              <a:rPr lang="pt-BR" altLang="pt-BR" sz="3200" b="1" dirty="0">
                <a:solidFill>
                  <a:srgbClr val="FFFFFF"/>
                </a:solidFill>
              </a:rPr>
              <a:t>Classificação de risco</a:t>
            </a:r>
          </a:p>
        </p:txBody>
      </p:sp>
      <p:pic>
        <p:nvPicPr>
          <p:cNvPr id="10243" name="Picture 2"/>
          <p:cNvPicPr>
            <a:picLocks noChangeAspect="1" noChangeArrowheads="1"/>
          </p:cNvPicPr>
          <p:nvPr/>
        </p:nvPicPr>
        <p:blipFill>
          <a:blip r:embed="rId3" cstate="print"/>
          <a:srcRect/>
          <a:stretch>
            <a:fillRect/>
          </a:stretch>
        </p:blipFill>
        <p:spPr bwMode="auto">
          <a:xfrm>
            <a:off x="-42700" y="-14003"/>
            <a:ext cx="1932610" cy="7589268"/>
          </a:xfrm>
          <a:prstGeom prst="rect">
            <a:avLst/>
          </a:prstGeom>
          <a:noFill/>
          <a:ln w="9525">
            <a:noFill/>
            <a:miter lim="800000"/>
            <a:headEnd/>
            <a:tailEnd/>
          </a:ln>
          <a:effectLst/>
        </p:spPr>
      </p:pic>
      <p:sp>
        <p:nvSpPr>
          <p:cNvPr id="10244" name="Text Box 4"/>
          <p:cNvSpPr txBox="1">
            <a:spLocks noChangeArrowheads="1"/>
          </p:cNvSpPr>
          <p:nvPr/>
        </p:nvSpPr>
        <p:spPr bwMode="auto">
          <a:xfrm rot="-5400000">
            <a:off x="-3164492" y="3344521"/>
            <a:ext cx="7431742" cy="683189"/>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chemeClr val="bg1"/>
                </a:solidFill>
              </a:rPr>
              <a:t>Equipe assistencial</a:t>
            </a:r>
            <a:endParaRPr lang="pt-BR" altLang="pt-BR" sz="3200" b="1" dirty="0">
              <a:solidFill>
                <a:schemeClr val="bg1"/>
              </a:solidFill>
            </a:endParaRPr>
          </a:p>
        </p:txBody>
      </p:sp>
      <p:sp>
        <p:nvSpPr>
          <p:cNvPr id="2" name="Retângulo 1"/>
          <p:cNvSpPr/>
          <p:nvPr/>
        </p:nvSpPr>
        <p:spPr>
          <a:xfrm>
            <a:off x="1891768" y="208285"/>
            <a:ext cx="8801633" cy="1305653"/>
          </a:xfrm>
          <a:prstGeom prst="rect">
            <a:avLst/>
          </a:prstGeom>
        </p:spPr>
        <p:txBody>
          <a:bodyPr lIns="104306" tIns="52153" rIns="104306" bIns="52153">
            <a:spAutoFit/>
          </a:bodyPr>
          <a:lstStyle/>
          <a:p>
            <a:pPr algn="r" eaLnBrk="1" hangingPunct="1">
              <a:defRPr/>
            </a:pPr>
            <a:r>
              <a:rPr lang="pt-BR" altLang="pt-BR" sz="3700" b="1" dirty="0" smtClean="0">
                <a:effectLst>
                  <a:outerShdw blurRad="38100" dist="38100" dir="2700000" algn="tl">
                    <a:srgbClr val="000000">
                      <a:alpha val="43137"/>
                    </a:srgbClr>
                  </a:outerShdw>
                </a:effectLst>
                <a:latin typeface="Arial" charset="0"/>
              </a:rPr>
              <a:t>Lei do Ato Médico:</a:t>
            </a:r>
            <a:endParaRPr lang="pt-BR" altLang="pt-BR" sz="3700" b="1" dirty="0">
              <a:effectLst>
                <a:outerShdw blurRad="38100" dist="38100" dir="2700000" algn="tl">
                  <a:srgbClr val="000000">
                    <a:alpha val="43137"/>
                  </a:srgbClr>
                </a:outerShdw>
              </a:effectLst>
              <a:latin typeface="Arial" charset="0"/>
            </a:endParaRPr>
          </a:p>
          <a:p>
            <a:pPr algn="r" eaLnBrk="1" hangingPunct="1">
              <a:defRPr/>
            </a:pPr>
            <a:endParaRPr lang="pt-BR" altLang="pt-BR" sz="4100" b="1" dirty="0">
              <a:effectLst>
                <a:outerShdw blurRad="38100" dist="38100" dir="2700000" algn="tl">
                  <a:srgbClr val="000000">
                    <a:alpha val="43137"/>
                  </a:srgbClr>
                </a:outerShdw>
              </a:effectLst>
              <a:latin typeface="Arial" charset="0"/>
            </a:endParaRPr>
          </a:p>
        </p:txBody>
      </p:sp>
      <p:sp>
        <p:nvSpPr>
          <p:cNvPr id="10246" name="Retângulo 5"/>
          <p:cNvSpPr>
            <a:spLocks noChangeArrowheads="1"/>
          </p:cNvSpPr>
          <p:nvPr/>
        </p:nvSpPr>
        <p:spPr bwMode="auto">
          <a:xfrm>
            <a:off x="1891768" y="1044327"/>
            <a:ext cx="8801633" cy="1567263"/>
          </a:xfrm>
          <a:prstGeom prst="rect">
            <a:avLst/>
          </a:prstGeom>
          <a:noFill/>
          <a:ln w="9525">
            <a:noFill/>
            <a:miter lim="800000"/>
            <a:headEnd/>
            <a:tailEnd/>
          </a:ln>
        </p:spPr>
        <p:txBody>
          <a:bodyPr lIns="104306" tIns="52153" rIns="104306" bIns="52153">
            <a:spAutoFit/>
          </a:bodyPr>
          <a:lstStyle/>
          <a:p>
            <a:pPr algn="just" eaLnBrk="1" hangingPunct="1"/>
            <a:r>
              <a:rPr lang="pt-BR" altLang="pt-BR" sz="3200" b="1" dirty="0" smtClean="0"/>
              <a:t>. Lei n. 12842, de 10 de junho de 2013</a:t>
            </a:r>
            <a:endParaRPr lang="pt-BR" altLang="pt-BR" sz="3200" b="1" dirty="0"/>
          </a:p>
          <a:p>
            <a:pPr algn="just" eaLnBrk="1" hangingPunct="1"/>
            <a:r>
              <a:rPr lang="en-US" altLang="pt-BR" dirty="0"/>
              <a:t>   </a:t>
            </a:r>
            <a:r>
              <a:rPr lang="en-US" altLang="pt-BR" dirty="0" err="1"/>
              <a:t>Decreto</a:t>
            </a:r>
            <a:r>
              <a:rPr lang="en-US" altLang="pt-BR" dirty="0"/>
              <a:t> nº 94.406, de 8 de </a:t>
            </a:r>
            <a:r>
              <a:rPr lang="en-US" altLang="pt-BR" dirty="0" err="1"/>
              <a:t>junho</a:t>
            </a:r>
            <a:r>
              <a:rPr lang="en-US" altLang="pt-BR" dirty="0"/>
              <a:t> de 1987 </a:t>
            </a:r>
            <a:r>
              <a:rPr lang="en-US" altLang="pt-BR" dirty="0" err="1"/>
              <a:t>que</a:t>
            </a:r>
            <a:r>
              <a:rPr lang="en-US" altLang="pt-BR" dirty="0"/>
              <a:t> </a:t>
            </a:r>
            <a:r>
              <a:rPr lang="en-US" altLang="pt-BR" dirty="0" err="1"/>
              <a:t>regulamenta</a:t>
            </a:r>
            <a:r>
              <a:rPr lang="en-US" altLang="pt-BR" dirty="0"/>
              <a:t> a</a:t>
            </a:r>
          </a:p>
          <a:p>
            <a:pPr algn="just" eaLnBrk="1" hangingPunct="1"/>
            <a:r>
              <a:rPr lang="en-US" altLang="pt-BR" dirty="0"/>
              <a:t>   Lei nº 7.498, de 25 de </a:t>
            </a:r>
            <a:r>
              <a:rPr lang="en-US" altLang="pt-BR" dirty="0" err="1"/>
              <a:t>junho</a:t>
            </a:r>
            <a:r>
              <a:rPr lang="en-US" altLang="pt-BR" dirty="0"/>
              <a:t> de 1986</a:t>
            </a:r>
          </a:p>
          <a:p>
            <a:pPr algn="just" eaLnBrk="1" hangingPunct="1"/>
            <a:endParaRPr lang="en-US" altLang="pt-BR" dirty="0"/>
          </a:p>
        </p:txBody>
      </p:sp>
      <p:sp>
        <p:nvSpPr>
          <p:cNvPr id="10247" name="Retângulo 2"/>
          <p:cNvSpPr>
            <a:spLocks noChangeArrowheads="1"/>
          </p:cNvSpPr>
          <p:nvPr/>
        </p:nvSpPr>
        <p:spPr bwMode="auto">
          <a:xfrm>
            <a:off x="2250356" y="2412479"/>
            <a:ext cx="8020050" cy="3336979"/>
          </a:xfrm>
          <a:prstGeom prst="rect">
            <a:avLst/>
          </a:prstGeom>
          <a:noFill/>
          <a:ln w="9525">
            <a:noFill/>
            <a:miter lim="800000"/>
            <a:headEnd/>
            <a:tailEnd/>
          </a:ln>
        </p:spPr>
        <p:txBody>
          <a:bodyPr lIns="104306" tIns="52153" rIns="104306" bIns="52153">
            <a:spAutoFit/>
          </a:bodyPr>
          <a:lstStyle/>
          <a:p>
            <a:pPr algn="just"/>
            <a:r>
              <a:rPr lang="pt-BR" altLang="pt-BR" dirty="0"/>
              <a:t>Artigo </a:t>
            </a:r>
            <a:r>
              <a:rPr lang="pt-BR" altLang="pt-BR" dirty="0" smtClean="0"/>
              <a:t>4º</a:t>
            </a:r>
            <a:r>
              <a:rPr lang="pt-BR" altLang="pt-BR" dirty="0"/>
              <a:t>: </a:t>
            </a:r>
            <a:r>
              <a:rPr lang="pt-BR" altLang="pt-BR" dirty="0" smtClean="0"/>
              <a:t>São atividades privativas do médico:</a:t>
            </a:r>
            <a:endParaRPr lang="pt-BR" altLang="pt-BR" dirty="0"/>
          </a:p>
          <a:p>
            <a:pPr algn="just"/>
            <a:r>
              <a:rPr lang="pt-BR" altLang="pt-BR" dirty="0"/>
              <a:t>   II </a:t>
            </a:r>
            <a:r>
              <a:rPr lang="pt-BR" altLang="pt-BR" dirty="0" smtClean="0"/>
              <a:t>– indicação e execução da intervenção cirúrgica e prescrição de cuidados médicos pré e </a:t>
            </a:r>
            <a:r>
              <a:rPr lang="pt-BR" altLang="pt-BR" dirty="0" err="1" smtClean="0"/>
              <a:t>pós-operatóriosidentificação</a:t>
            </a:r>
            <a:r>
              <a:rPr lang="pt-BR" altLang="pt-BR" dirty="0" smtClean="0"/>
              <a:t> </a:t>
            </a:r>
            <a:r>
              <a:rPr lang="pt-BR" altLang="pt-BR" dirty="0"/>
              <a:t>das </a:t>
            </a:r>
            <a:r>
              <a:rPr lang="pt-BR" altLang="pt-BR" dirty="0" err="1"/>
              <a:t>distócias</a:t>
            </a:r>
            <a:r>
              <a:rPr lang="pt-BR" altLang="pt-BR" dirty="0"/>
              <a:t> obstétricas e tomada de providência até a chegada do médico;</a:t>
            </a:r>
          </a:p>
          <a:p>
            <a:pPr algn="just"/>
            <a:r>
              <a:rPr lang="pt-BR" altLang="pt-BR" dirty="0"/>
              <a:t>   III </a:t>
            </a:r>
            <a:r>
              <a:rPr lang="pt-BR" altLang="pt-BR" dirty="0" smtClean="0"/>
              <a:t>– indicação e execução de procedimentos invasivos, sejam diagnósticos, terapêutico ou estéticos, incluindo os acessos vasculares profundos, as biópsias e as endoscopias.</a:t>
            </a:r>
          </a:p>
          <a:p>
            <a:pPr algn="just"/>
            <a:r>
              <a:rPr lang="en-US" altLang="pt-BR" dirty="0" smtClean="0"/>
              <a:t>- </a:t>
            </a:r>
            <a:r>
              <a:rPr lang="en-US" altLang="pt-BR" dirty="0" err="1" smtClean="0"/>
              <a:t>Invasão</a:t>
            </a:r>
            <a:r>
              <a:rPr lang="en-US" altLang="pt-BR" dirty="0" smtClean="0"/>
              <a:t> dos </a:t>
            </a:r>
            <a:r>
              <a:rPr lang="en-US" altLang="pt-BR" dirty="0" err="1" smtClean="0"/>
              <a:t>orifícios</a:t>
            </a:r>
            <a:r>
              <a:rPr lang="en-US" altLang="pt-BR" dirty="0" smtClean="0"/>
              <a:t> </a:t>
            </a:r>
            <a:r>
              <a:rPr lang="en-US" altLang="pt-BR" dirty="0" err="1" smtClean="0"/>
              <a:t>naturais</a:t>
            </a:r>
            <a:r>
              <a:rPr lang="en-US" altLang="pt-BR" dirty="0" smtClean="0"/>
              <a:t> do </a:t>
            </a:r>
            <a:r>
              <a:rPr lang="en-US" altLang="pt-BR" dirty="0" err="1" smtClean="0"/>
              <a:t>corpo</a:t>
            </a:r>
            <a:r>
              <a:rPr lang="en-US" altLang="pt-BR" dirty="0" smtClean="0"/>
              <a:t>, </a:t>
            </a:r>
            <a:r>
              <a:rPr lang="en-US" altLang="pt-BR" dirty="0" err="1" smtClean="0"/>
              <a:t>atingindo</a:t>
            </a:r>
            <a:r>
              <a:rPr lang="en-US" altLang="pt-BR" dirty="0" smtClean="0"/>
              <a:t> </a:t>
            </a:r>
            <a:r>
              <a:rPr lang="en-US" altLang="pt-BR" dirty="0" err="1" smtClean="0"/>
              <a:t>órgãos</a:t>
            </a:r>
            <a:r>
              <a:rPr lang="en-US" altLang="pt-BR" dirty="0" smtClean="0"/>
              <a:t> </a:t>
            </a:r>
            <a:r>
              <a:rPr lang="en-US" altLang="pt-BR" dirty="0" err="1" smtClean="0"/>
              <a:t>internos</a:t>
            </a:r>
            <a:endParaRPr lang="pt-BR" altLang="pt-BR" dirty="0"/>
          </a:p>
        </p:txBody>
      </p:sp>
      <p:sp>
        <p:nvSpPr>
          <p:cNvPr id="9" name="CaixaDeTexto 8"/>
          <p:cNvSpPr txBox="1"/>
          <p:nvPr/>
        </p:nvSpPr>
        <p:spPr>
          <a:xfrm>
            <a:off x="2398979" y="5813405"/>
            <a:ext cx="7700249" cy="415498"/>
          </a:xfrm>
          <a:prstGeom prst="rect">
            <a:avLst/>
          </a:prstGeom>
          <a:solidFill>
            <a:srgbClr val="FFFF00"/>
          </a:solidFill>
        </p:spPr>
        <p:txBody>
          <a:bodyPr wrap="none" rtlCol="0">
            <a:spAutoFit/>
          </a:bodyPr>
          <a:lstStyle/>
          <a:p>
            <a:r>
              <a:rPr lang="en-US" dirty="0" smtClean="0"/>
              <a:t>FÓRCIPE, VÁCUO-EXTRATOR E CESÁREA SÃO ATOS MÉDICOS </a:t>
            </a:r>
            <a:endParaRPr lang="pt-BR" dirty="0"/>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Imagem 1"/>
          <p:cNvPicPr>
            <a:picLocks noChangeAspect="1"/>
          </p:cNvPicPr>
          <p:nvPr/>
        </p:nvPicPr>
        <p:blipFill>
          <a:blip r:embed="rId2" cstate="print"/>
          <a:srcRect r="1936"/>
          <a:stretch>
            <a:fillRect/>
          </a:stretch>
        </p:blipFill>
        <p:spPr bwMode="auto">
          <a:xfrm>
            <a:off x="0" y="1781798"/>
            <a:ext cx="10693400" cy="5779465"/>
          </a:xfrm>
          <a:prstGeom prst="rect">
            <a:avLst/>
          </a:prstGeom>
          <a:noFill/>
          <a:ln w="9525">
            <a:noFill/>
            <a:miter lim="800000"/>
            <a:headEnd/>
            <a:tailEnd/>
          </a:ln>
        </p:spPr>
      </p:pic>
      <p:sp>
        <p:nvSpPr>
          <p:cNvPr id="34819" name="Text Box 3"/>
          <p:cNvSpPr txBox="1">
            <a:spLocks noChangeArrowheads="1"/>
          </p:cNvSpPr>
          <p:nvPr/>
        </p:nvSpPr>
        <p:spPr bwMode="auto">
          <a:xfrm>
            <a:off x="10357376" y="6320307"/>
            <a:ext cx="336025" cy="674711"/>
          </a:xfrm>
          <a:prstGeom prst="rect">
            <a:avLst/>
          </a:prstGeom>
          <a:noFill/>
          <a:ln w="9525">
            <a:noFill/>
            <a:miter lim="800000"/>
            <a:headEnd/>
            <a:tailEnd/>
          </a:ln>
        </p:spPr>
        <p:txBody>
          <a:bodyPr lIns="104306" tIns="52153" rIns="104306" bIns="52153">
            <a:spAutoFit/>
          </a:bodyPr>
          <a:lstStyle/>
          <a:p>
            <a:pPr algn="ctr" eaLnBrk="1" hangingPunct="1"/>
            <a:r>
              <a:rPr lang="pt-BR" altLang="pt-BR" sz="3700" b="1" dirty="0">
                <a:solidFill>
                  <a:srgbClr val="006600"/>
                </a:solidFill>
                <a:hlinkClick r:id="rId3" action="ppaction://hlinkfile" tooltip="!"/>
              </a:rPr>
              <a:t>!</a:t>
            </a:r>
            <a:endParaRPr lang="pt-BR" altLang="pt-BR" sz="3700" b="1" dirty="0">
              <a:solidFill>
                <a:srgbClr val="006600"/>
              </a:solidFill>
            </a:endParaRPr>
          </a:p>
        </p:txBody>
      </p:sp>
      <p:sp>
        <p:nvSpPr>
          <p:cNvPr id="34820" name="Text Box 3"/>
          <p:cNvSpPr txBox="1">
            <a:spLocks noChangeArrowheads="1"/>
          </p:cNvSpPr>
          <p:nvPr/>
        </p:nvSpPr>
        <p:spPr bwMode="auto">
          <a:xfrm>
            <a:off x="0" y="290549"/>
            <a:ext cx="10693400" cy="1244098"/>
          </a:xfrm>
          <a:prstGeom prst="rect">
            <a:avLst/>
          </a:prstGeom>
          <a:noFill/>
          <a:ln w="9525">
            <a:noFill/>
            <a:miter lim="800000"/>
            <a:headEnd/>
            <a:tailEnd/>
          </a:ln>
        </p:spPr>
        <p:txBody>
          <a:bodyPr wrap="square" lIns="104306" tIns="52153" rIns="104306" bIns="52153">
            <a:spAutoFit/>
          </a:bodyPr>
          <a:lstStyle/>
          <a:p>
            <a:pPr eaLnBrk="1" hangingPunct="1"/>
            <a:r>
              <a:rPr lang="pt-BR" altLang="pt-BR" sz="3700" b="1" dirty="0" smtClean="0">
                <a:solidFill>
                  <a:srgbClr val="006600"/>
                </a:solidFill>
              </a:rPr>
              <a:t>“Parir, dar </a:t>
            </a:r>
            <a:r>
              <a:rPr lang="pt-BR" altLang="pt-BR" sz="3700" b="1" dirty="0">
                <a:solidFill>
                  <a:srgbClr val="006600"/>
                </a:solidFill>
              </a:rPr>
              <a:t>a luz” é um ato da mulher e não um procedimento do profissional da saúde.</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4498" name="Picture 2"/>
          <p:cNvPicPr>
            <a:picLocks noChangeAspect="1" noChangeArrowheads="1"/>
          </p:cNvPicPr>
          <p:nvPr/>
        </p:nvPicPr>
        <p:blipFill>
          <a:blip r:embed="rId2" cstate="print"/>
          <a:srcRect/>
          <a:stretch>
            <a:fillRect/>
          </a:stretch>
        </p:blipFill>
        <p:spPr bwMode="auto">
          <a:xfrm>
            <a:off x="738189" y="2"/>
            <a:ext cx="9372600" cy="1666875"/>
          </a:xfrm>
          <a:prstGeom prst="rect">
            <a:avLst/>
          </a:prstGeom>
          <a:noFill/>
          <a:ln w="9525">
            <a:noFill/>
            <a:miter lim="800000"/>
            <a:headEnd/>
            <a:tailEnd/>
          </a:ln>
        </p:spPr>
      </p:pic>
      <p:pic>
        <p:nvPicPr>
          <p:cNvPr id="1514499" name="Picture 3"/>
          <p:cNvPicPr>
            <a:picLocks noChangeAspect="1" noChangeArrowheads="1"/>
          </p:cNvPicPr>
          <p:nvPr/>
        </p:nvPicPr>
        <p:blipFill>
          <a:blip r:embed="rId3" cstate="print"/>
          <a:srcRect/>
          <a:stretch>
            <a:fillRect/>
          </a:stretch>
        </p:blipFill>
        <p:spPr bwMode="auto">
          <a:xfrm>
            <a:off x="738188" y="1620392"/>
            <a:ext cx="5811840" cy="522758"/>
          </a:xfrm>
          <a:prstGeom prst="rect">
            <a:avLst/>
          </a:prstGeom>
          <a:noFill/>
          <a:ln w="9525">
            <a:noFill/>
            <a:miter lim="800000"/>
            <a:headEnd/>
            <a:tailEnd/>
          </a:ln>
        </p:spPr>
      </p:pic>
      <p:pic>
        <p:nvPicPr>
          <p:cNvPr id="1514501" name="Picture 5"/>
          <p:cNvPicPr>
            <a:picLocks noChangeAspect="1" noChangeArrowheads="1"/>
          </p:cNvPicPr>
          <p:nvPr/>
        </p:nvPicPr>
        <p:blipFill>
          <a:blip r:embed="rId4" cstate="print"/>
          <a:srcRect/>
          <a:stretch>
            <a:fillRect/>
          </a:stretch>
        </p:blipFill>
        <p:spPr bwMode="auto">
          <a:xfrm>
            <a:off x="400703" y="2124448"/>
            <a:ext cx="10202583" cy="543681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4498" name="Picture 2"/>
          <p:cNvPicPr>
            <a:picLocks noChangeAspect="1" noChangeArrowheads="1"/>
          </p:cNvPicPr>
          <p:nvPr/>
        </p:nvPicPr>
        <p:blipFill>
          <a:blip r:embed="rId2" cstate="print"/>
          <a:srcRect/>
          <a:stretch>
            <a:fillRect/>
          </a:stretch>
        </p:blipFill>
        <p:spPr bwMode="auto">
          <a:xfrm>
            <a:off x="2034333" y="0"/>
            <a:ext cx="5904656" cy="1050116"/>
          </a:xfrm>
          <a:prstGeom prst="rect">
            <a:avLst/>
          </a:prstGeom>
          <a:noFill/>
          <a:ln w="9525">
            <a:noFill/>
            <a:miter lim="800000"/>
            <a:headEnd/>
            <a:tailEnd/>
          </a:ln>
        </p:spPr>
      </p:pic>
      <p:pic>
        <p:nvPicPr>
          <p:cNvPr id="1515522" name="Picture 2"/>
          <p:cNvPicPr>
            <a:picLocks noChangeAspect="1" noChangeArrowheads="1"/>
          </p:cNvPicPr>
          <p:nvPr/>
        </p:nvPicPr>
        <p:blipFill>
          <a:blip r:embed="rId3" cstate="print"/>
          <a:srcRect/>
          <a:stretch>
            <a:fillRect/>
          </a:stretch>
        </p:blipFill>
        <p:spPr bwMode="auto">
          <a:xfrm>
            <a:off x="0" y="1044327"/>
            <a:ext cx="10693400" cy="643157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6547" name="Picture 3"/>
          <p:cNvPicPr>
            <a:picLocks noChangeAspect="1" noChangeArrowheads="1"/>
          </p:cNvPicPr>
          <p:nvPr/>
        </p:nvPicPr>
        <p:blipFill>
          <a:blip r:embed="rId2" cstate="print"/>
          <a:srcRect/>
          <a:stretch>
            <a:fillRect/>
          </a:stretch>
        </p:blipFill>
        <p:spPr bwMode="auto">
          <a:xfrm>
            <a:off x="20220" y="1908423"/>
            <a:ext cx="10673180" cy="5652843"/>
          </a:xfrm>
          <a:prstGeom prst="rect">
            <a:avLst/>
          </a:prstGeom>
          <a:noFill/>
          <a:ln w="9525">
            <a:noFill/>
            <a:miter lim="800000"/>
            <a:headEnd/>
            <a:tailEnd/>
          </a:ln>
        </p:spPr>
      </p:pic>
      <p:pic>
        <p:nvPicPr>
          <p:cNvPr id="1516546" name="Picture 2"/>
          <p:cNvPicPr>
            <a:picLocks noChangeAspect="1" noChangeArrowheads="1"/>
          </p:cNvPicPr>
          <p:nvPr/>
        </p:nvPicPr>
        <p:blipFill>
          <a:blip r:embed="rId3" cstate="print"/>
          <a:srcRect/>
          <a:stretch>
            <a:fillRect/>
          </a:stretch>
        </p:blipFill>
        <p:spPr bwMode="auto">
          <a:xfrm>
            <a:off x="-47560" y="-35793"/>
            <a:ext cx="10722852" cy="252028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7570" name="Picture 2"/>
          <p:cNvPicPr>
            <a:picLocks noChangeAspect="1" noChangeArrowheads="1"/>
          </p:cNvPicPr>
          <p:nvPr/>
        </p:nvPicPr>
        <p:blipFill>
          <a:blip r:embed="rId2" cstate="print"/>
          <a:srcRect/>
          <a:stretch>
            <a:fillRect/>
          </a:stretch>
        </p:blipFill>
        <p:spPr bwMode="auto">
          <a:xfrm>
            <a:off x="18108" y="1"/>
            <a:ext cx="10675292" cy="75612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8595" name="Picture 3"/>
          <p:cNvPicPr>
            <a:picLocks noChangeAspect="1" noChangeArrowheads="1"/>
          </p:cNvPicPr>
          <p:nvPr/>
        </p:nvPicPr>
        <p:blipFill>
          <a:blip r:embed="rId2" cstate="print"/>
          <a:srcRect/>
          <a:stretch>
            <a:fillRect/>
          </a:stretch>
        </p:blipFill>
        <p:spPr bwMode="auto">
          <a:xfrm>
            <a:off x="0" y="2196455"/>
            <a:ext cx="10687211" cy="5364808"/>
          </a:xfrm>
          <a:prstGeom prst="rect">
            <a:avLst/>
          </a:prstGeom>
          <a:noFill/>
          <a:ln w="9525">
            <a:noFill/>
            <a:miter lim="800000"/>
            <a:headEnd/>
            <a:tailEnd/>
          </a:ln>
        </p:spPr>
      </p:pic>
      <p:pic>
        <p:nvPicPr>
          <p:cNvPr id="1518594" name="Picture 2"/>
          <p:cNvPicPr>
            <a:picLocks noChangeAspect="1" noChangeArrowheads="1"/>
          </p:cNvPicPr>
          <p:nvPr/>
        </p:nvPicPr>
        <p:blipFill>
          <a:blip r:embed="rId3" cstate="print"/>
          <a:srcRect/>
          <a:stretch>
            <a:fillRect/>
          </a:stretch>
        </p:blipFill>
        <p:spPr bwMode="auto">
          <a:xfrm>
            <a:off x="18107" y="-35793"/>
            <a:ext cx="10714790" cy="2592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9618" name="Picture 2"/>
          <p:cNvPicPr>
            <a:picLocks noChangeAspect="1" noChangeArrowheads="1"/>
          </p:cNvPicPr>
          <p:nvPr/>
        </p:nvPicPr>
        <p:blipFill>
          <a:blip r:embed="rId2" cstate="print"/>
          <a:srcRect/>
          <a:stretch>
            <a:fillRect/>
          </a:stretch>
        </p:blipFill>
        <p:spPr bwMode="auto">
          <a:xfrm>
            <a:off x="18109" y="-64034"/>
            <a:ext cx="10675291" cy="794912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9" y="108224"/>
            <a:ext cx="9623425" cy="1260475"/>
          </a:xfrm>
        </p:spPr>
        <p:txBody>
          <a:bodyPr lIns="104287" tIns="52144" rIns="104287" bIns="52144"/>
          <a:lstStyle/>
          <a:p>
            <a:pPr algn="ctr"/>
            <a:r>
              <a:rPr lang="en-US" dirty="0" err="1" smtClean="0"/>
              <a:t>Proporção</a:t>
            </a:r>
            <a:r>
              <a:rPr lang="en-US" dirty="0" smtClean="0"/>
              <a:t> de </a:t>
            </a:r>
            <a:r>
              <a:rPr lang="en-US" dirty="0" err="1" smtClean="0"/>
              <a:t>Profissionais</a:t>
            </a:r>
            <a:r>
              <a:rPr lang="en-US" dirty="0" smtClean="0"/>
              <a:t/>
            </a:r>
            <a:br>
              <a:rPr lang="en-US" dirty="0" smtClean="0"/>
            </a:br>
            <a:r>
              <a:rPr lang="en-US" sz="3700" dirty="0" err="1" smtClean="0">
                <a:solidFill>
                  <a:srgbClr val="FF0000"/>
                </a:solidFill>
              </a:rPr>
              <a:t>Plantão</a:t>
            </a:r>
            <a:r>
              <a:rPr lang="en-US" sz="3700" dirty="0" smtClean="0">
                <a:solidFill>
                  <a:srgbClr val="FF0000"/>
                </a:solidFill>
              </a:rPr>
              <a:t> 24h</a:t>
            </a:r>
            <a:endParaRPr lang="pt-BR" dirty="0"/>
          </a:p>
        </p:txBody>
      </p:sp>
      <p:sp>
        <p:nvSpPr>
          <p:cNvPr id="3" name="Espaço Reservado para Conteúdo 2"/>
          <p:cNvSpPr>
            <a:spLocks noGrp="1"/>
          </p:cNvSpPr>
          <p:nvPr>
            <p:ph idx="1"/>
          </p:nvPr>
        </p:nvSpPr>
        <p:spPr>
          <a:xfrm>
            <a:off x="334134" y="1620391"/>
            <a:ext cx="10138344" cy="4536758"/>
          </a:xfrm>
        </p:spPr>
        <p:txBody>
          <a:bodyPr lIns="104287" tIns="52144" rIns="104287" bIns="52144"/>
          <a:lstStyle/>
          <a:p>
            <a:r>
              <a:rPr lang="en-US" dirty="0" smtClean="0"/>
              <a:t>N. de </a:t>
            </a:r>
            <a:r>
              <a:rPr lang="en-US" dirty="0" err="1" smtClean="0"/>
              <a:t>enfermeiras</a:t>
            </a:r>
            <a:r>
              <a:rPr lang="en-US" dirty="0" smtClean="0"/>
              <a:t> </a:t>
            </a:r>
            <a:r>
              <a:rPr lang="en-US" dirty="0" err="1" smtClean="0"/>
              <a:t>obstetras</a:t>
            </a:r>
            <a:r>
              <a:rPr lang="en-US" dirty="0" smtClean="0"/>
              <a:t> / midwifes </a:t>
            </a:r>
            <a:r>
              <a:rPr lang="en-US" dirty="0" err="1" smtClean="0"/>
              <a:t>por</a:t>
            </a:r>
            <a:r>
              <a:rPr lang="en-US" dirty="0" smtClean="0"/>
              <a:t> </a:t>
            </a:r>
            <a:r>
              <a:rPr lang="en-US" dirty="0" err="1" smtClean="0"/>
              <a:t>gestante</a:t>
            </a:r>
            <a:r>
              <a:rPr lang="en-US" dirty="0" smtClean="0"/>
              <a:t>/ </a:t>
            </a:r>
            <a:r>
              <a:rPr lang="en-US" dirty="0" err="1" smtClean="0"/>
              <a:t>parto</a:t>
            </a:r>
            <a:r>
              <a:rPr lang="en-US" dirty="0" smtClean="0"/>
              <a:t> = 1:1-2 (</a:t>
            </a:r>
            <a:r>
              <a:rPr lang="en-US" dirty="0" err="1" smtClean="0"/>
              <a:t>Reino</a:t>
            </a:r>
            <a:r>
              <a:rPr lang="en-US" dirty="0" smtClean="0"/>
              <a:t> </a:t>
            </a:r>
            <a:r>
              <a:rPr lang="en-US" dirty="0" err="1" smtClean="0"/>
              <a:t>Unido</a:t>
            </a:r>
            <a:r>
              <a:rPr lang="en-US" dirty="0" smtClean="0"/>
              <a:t>), 1:3 (</a:t>
            </a:r>
            <a:r>
              <a:rPr lang="en-US" dirty="0" err="1" smtClean="0"/>
              <a:t>Alemanha</a:t>
            </a:r>
            <a:r>
              <a:rPr lang="en-US" dirty="0" smtClean="0"/>
              <a:t>)</a:t>
            </a:r>
          </a:p>
          <a:p>
            <a:r>
              <a:rPr lang="en-US" dirty="0" smtClean="0"/>
              <a:t>N. de </a:t>
            </a:r>
            <a:r>
              <a:rPr lang="en-US" dirty="0" err="1" smtClean="0"/>
              <a:t>médicos</a:t>
            </a:r>
            <a:r>
              <a:rPr lang="en-US" dirty="0" smtClean="0"/>
              <a:t> </a:t>
            </a:r>
            <a:r>
              <a:rPr lang="en-US" dirty="0" err="1" smtClean="0"/>
              <a:t>obstetras</a:t>
            </a:r>
            <a:r>
              <a:rPr lang="en-US" dirty="0" smtClean="0"/>
              <a:t> </a:t>
            </a:r>
            <a:r>
              <a:rPr lang="en-US" dirty="0" err="1" smtClean="0"/>
              <a:t>por</a:t>
            </a:r>
            <a:r>
              <a:rPr lang="en-US" dirty="0" smtClean="0"/>
              <a:t> </a:t>
            </a:r>
            <a:r>
              <a:rPr lang="en-US" dirty="0" err="1" smtClean="0"/>
              <a:t>gestante</a:t>
            </a:r>
            <a:r>
              <a:rPr lang="en-US" dirty="0" smtClean="0"/>
              <a:t>/</a:t>
            </a:r>
            <a:r>
              <a:rPr lang="en-US" dirty="0" err="1" smtClean="0"/>
              <a:t>parto</a:t>
            </a:r>
            <a:r>
              <a:rPr lang="en-US" dirty="0" smtClean="0"/>
              <a:t>= 1: 10-15 </a:t>
            </a:r>
          </a:p>
          <a:p>
            <a:r>
              <a:rPr lang="en-US" dirty="0" smtClean="0"/>
              <a:t> N. de </a:t>
            </a:r>
            <a:r>
              <a:rPr lang="en-US" dirty="0" err="1" smtClean="0"/>
              <a:t>médicos</a:t>
            </a:r>
            <a:r>
              <a:rPr lang="en-US" dirty="0" smtClean="0"/>
              <a:t> </a:t>
            </a:r>
            <a:r>
              <a:rPr lang="en-US" dirty="0" err="1" smtClean="0"/>
              <a:t>anestesistas</a:t>
            </a:r>
            <a:r>
              <a:rPr lang="en-US" dirty="0" smtClean="0"/>
              <a:t>= 1: 10-15</a:t>
            </a:r>
            <a:endParaRPr lang="pt-BR" dirty="0"/>
          </a:p>
        </p:txBody>
      </p:sp>
      <p:sp>
        <p:nvSpPr>
          <p:cNvPr id="4" name="CaixaDeTexto 3"/>
          <p:cNvSpPr txBox="1"/>
          <p:nvPr/>
        </p:nvSpPr>
        <p:spPr>
          <a:xfrm>
            <a:off x="172009" y="5436815"/>
            <a:ext cx="10359268" cy="751637"/>
          </a:xfrm>
          <a:prstGeom prst="rect">
            <a:avLst/>
          </a:prstGeom>
          <a:noFill/>
        </p:spPr>
        <p:txBody>
          <a:bodyPr wrap="square" lIns="104287" tIns="52144" rIns="104287" bIns="52144" rtlCol="0">
            <a:spAutoFit/>
          </a:bodyPr>
          <a:lstStyle/>
          <a:p>
            <a:pPr algn="ctr"/>
            <a:r>
              <a:rPr lang="en-US" dirty="0" smtClean="0"/>
              <a:t>Ex: St Thomas Hospital King’s College = 400-450 </a:t>
            </a:r>
            <a:r>
              <a:rPr lang="en-US" dirty="0" err="1" smtClean="0"/>
              <a:t>partos</a:t>
            </a:r>
            <a:r>
              <a:rPr lang="en-US" dirty="0" smtClean="0"/>
              <a:t> /</a:t>
            </a:r>
            <a:r>
              <a:rPr lang="en-US" dirty="0" err="1" smtClean="0"/>
              <a:t>mês</a:t>
            </a:r>
            <a:r>
              <a:rPr lang="en-US" dirty="0" smtClean="0"/>
              <a:t>, 1 </a:t>
            </a:r>
            <a:r>
              <a:rPr lang="en-US" dirty="0" err="1" smtClean="0"/>
              <a:t>médico</a:t>
            </a:r>
            <a:r>
              <a:rPr lang="en-US" dirty="0" smtClean="0"/>
              <a:t> </a:t>
            </a:r>
            <a:r>
              <a:rPr lang="en-US" dirty="0" err="1" smtClean="0"/>
              <a:t>obstetra</a:t>
            </a:r>
            <a:r>
              <a:rPr lang="en-US" dirty="0" smtClean="0"/>
              <a:t> com 3 </a:t>
            </a:r>
            <a:r>
              <a:rPr lang="en-US" dirty="0" err="1" smtClean="0"/>
              <a:t>residentes</a:t>
            </a:r>
            <a:r>
              <a:rPr lang="en-US" dirty="0" smtClean="0"/>
              <a:t>, 1 </a:t>
            </a:r>
            <a:r>
              <a:rPr lang="en-US" dirty="0" err="1" smtClean="0"/>
              <a:t>anestesista</a:t>
            </a:r>
            <a:r>
              <a:rPr lang="en-US" dirty="0" smtClean="0"/>
              <a:t> com 1 </a:t>
            </a:r>
            <a:r>
              <a:rPr lang="en-US" dirty="0" err="1" smtClean="0"/>
              <a:t>residente</a:t>
            </a:r>
            <a:r>
              <a:rPr lang="en-US" dirty="0" smtClean="0"/>
              <a:t>, 1 midwife </a:t>
            </a:r>
            <a:r>
              <a:rPr lang="en-US" dirty="0" err="1" smtClean="0"/>
              <a:t>para</a:t>
            </a:r>
            <a:r>
              <a:rPr lang="en-US" dirty="0" smtClean="0"/>
              <a:t> no </a:t>
            </a:r>
            <a:r>
              <a:rPr lang="en-US" dirty="0" err="1" smtClean="0"/>
              <a:t>máximo</a:t>
            </a:r>
            <a:r>
              <a:rPr lang="en-US" dirty="0" smtClean="0"/>
              <a:t> 2 </a:t>
            </a:r>
            <a:r>
              <a:rPr lang="en-US" dirty="0" err="1" smtClean="0"/>
              <a:t>gestantes</a:t>
            </a:r>
            <a:endParaRPr lang="pt-BR" dirty="0"/>
          </a:p>
        </p:txBody>
      </p:sp>
      <p:sp>
        <p:nvSpPr>
          <p:cNvPr id="5" name="CaixaDeTexto 4"/>
          <p:cNvSpPr txBox="1"/>
          <p:nvPr/>
        </p:nvSpPr>
        <p:spPr>
          <a:xfrm>
            <a:off x="939465" y="6516935"/>
            <a:ext cx="7287539" cy="738648"/>
          </a:xfrm>
          <a:prstGeom prst="rect">
            <a:avLst/>
          </a:prstGeom>
          <a:solidFill>
            <a:srgbClr val="FFFF00"/>
          </a:solidFill>
        </p:spPr>
        <p:txBody>
          <a:bodyPr wrap="none" lIns="91424" tIns="45712" rIns="91424" bIns="45712" rtlCol="0">
            <a:spAutoFit/>
          </a:bodyPr>
          <a:lstStyle/>
          <a:p>
            <a:pPr algn="ctr"/>
            <a:r>
              <a:rPr lang="en-US" b="1" dirty="0" err="1" smtClean="0"/>
              <a:t>Brasil</a:t>
            </a:r>
            <a:r>
              <a:rPr lang="en-US" b="1" dirty="0" smtClean="0"/>
              <a:t>: </a:t>
            </a:r>
            <a:r>
              <a:rPr lang="en-US" b="1" dirty="0" err="1" smtClean="0"/>
              <a:t>Proporção</a:t>
            </a:r>
            <a:r>
              <a:rPr lang="en-US" b="1" dirty="0" smtClean="0"/>
              <a:t> </a:t>
            </a:r>
            <a:r>
              <a:rPr lang="en-US" b="1" dirty="0" err="1" smtClean="0"/>
              <a:t>inversa</a:t>
            </a:r>
            <a:r>
              <a:rPr lang="en-US" b="1" dirty="0" smtClean="0"/>
              <a:t> de </a:t>
            </a:r>
            <a:r>
              <a:rPr lang="en-US" b="1" dirty="0" err="1" smtClean="0"/>
              <a:t>médicos</a:t>
            </a:r>
            <a:r>
              <a:rPr lang="en-US" b="1" dirty="0" smtClean="0"/>
              <a:t> e </a:t>
            </a:r>
            <a:r>
              <a:rPr lang="en-US" b="1" dirty="0" err="1" smtClean="0"/>
              <a:t>enf</a:t>
            </a:r>
            <a:r>
              <a:rPr lang="en-US" b="1" dirty="0" smtClean="0"/>
              <a:t> </a:t>
            </a:r>
            <a:r>
              <a:rPr lang="en-US" b="1" dirty="0" err="1" smtClean="0"/>
              <a:t>obstetras</a:t>
            </a:r>
            <a:endParaRPr lang="en-US" b="1" dirty="0" smtClean="0"/>
          </a:p>
          <a:p>
            <a:pPr algn="ctr"/>
            <a:r>
              <a:rPr lang="en-US" b="1" dirty="0" err="1" smtClean="0"/>
              <a:t>Sem</a:t>
            </a:r>
            <a:r>
              <a:rPr lang="en-US" b="1" dirty="0" smtClean="0"/>
              <a:t> </a:t>
            </a:r>
            <a:r>
              <a:rPr lang="en-US" b="1" dirty="0" err="1" smtClean="0"/>
              <a:t>critérios</a:t>
            </a:r>
            <a:r>
              <a:rPr lang="en-US" b="1" dirty="0" smtClean="0"/>
              <a:t> </a:t>
            </a:r>
            <a:r>
              <a:rPr lang="en-US" b="1" dirty="0" err="1" smtClean="0"/>
              <a:t>legais</a:t>
            </a:r>
            <a:r>
              <a:rPr lang="en-US" b="1" dirty="0" smtClean="0"/>
              <a:t> </a:t>
            </a:r>
            <a:r>
              <a:rPr lang="en-US" b="1" dirty="0" err="1" smtClean="0"/>
              <a:t>bem</a:t>
            </a:r>
            <a:r>
              <a:rPr lang="en-US" b="1" dirty="0" smtClean="0"/>
              <a:t> </a:t>
            </a:r>
            <a:r>
              <a:rPr lang="en-US" b="1" dirty="0" err="1" smtClean="0"/>
              <a:t>definidos</a:t>
            </a:r>
            <a:endParaRPr lang="pt-BR" b="1" dirty="0"/>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0690" name="Rectangle 2"/>
          <p:cNvSpPr>
            <a:spLocks noGrp="1" noChangeArrowheads="1"/>
          </p:cNvSpPr>
          <p:nvPr>
            <p:ph type="title"/>
          </p:nvPr>
        </p:nvSpPr>
        <p:spPr bwMode="auto">
          <a:xfrm>
            <a:off x="274602" y="252239"/>
            <a:ext cx="9113524" cy="1612019"/>
          </a:xfrm>
          <a:ln>
            <a:miter lim="800000"/>
            <a:headEnd/>
            <a:tailEnd/>
          </a:ln>
        </p:spPr>
        <p:txBody>
          <a:bodyPr vert="horz" wrap="square" lIns="104306" tIns="52153" rIns="104306" bIns="52153" numCol="1" anchor="t" anchorCtr="0" compatLnSpc="1">
            <a:prstTxWarp prst="textNoShape">
              <a:avLst/>
            </a:prstTxWarp>
          </a:bodyPr>
          <a:lstStyle/>
          <a:p>
            <a:pPr>
              <a:defRPr/>
            </a:pPr>
            <a:r>
              <a:rPr lang="en-US" dirty="0" smtClean="0"/>
              <a:t>A </a:t>
            </a:r>
            <a:r>
              <a:rPr lang="en-US" dirty="0" err="1" smtClean="0"/>
              <a:t>Cesárea</a:t>
            </a:r>
            <a:endParaRPr lang="pt-BR" dirty="0" smtClean="0"/>
          </a:p>
        </p:txBody>
      </p:sp>
      <p:sp>
        <p:nvSpPr>
          <p:cNvPr id="1010691" name="Rectangle 3"/>
          <p:cNvSpPr>
            <a:spLocks noGrp="1" noChangeArrowheads="1"/>
          </p:cNvSpPr>
          <p:nvPr>
            <p:ph type="body" idx="1"/>
          </p:nvPr>
        </p:nvSpPr>
        <p:spPr bwMode="auto">
          <a:xfrm>
            <a:off x="594172" y="1908423"/>
            <a:ext cx="9089390" cy="4536758"/>
          </a:xfrm>
          <a:ln>
            <a:miter lim="800000"/>
            <a:headEnd/>
            <a:tailEnd/>
          </a:ln>
        </p:spPr>
        <p:txBody>
          <a:bodyPr vert="horz" wrap="square" lIns="104306" tIns="52153" rIns="104306" bIns="52153" numCol="1" anchor="t" anchorCtr="0" compatLnSpc="1">
            <a:prstTxWarp prst="textNoShape">
              <a:avLst/>
            </a:prstTxWarp>
          </a:bodyPr>
          <a:lstStyle/>
          <a:p>
            <a:pPr>
              <a:defRPr/>
            </a:pPr>
            <a:r>
              <a:rPr lang="en-US" dirty="0" err="1" smtClean="0"/>
              <a:t>Procedimento</a:t>
            </a:r>
            <a:r>
              <a:rPr lang="en-US" dirty="0" smtClean="0"/>
              <a:t> </a:t>
            </a:r>
            <a:r>
              <a:rPr lang="en-US" dirty="0" err="1" smtClean="0"/>
              <a:t>médico-cirúrgico</a:t>
            </a:r>
            <a:r>
              <a:rPr lang="en-US" dirty="0" smtClean="0"/>
              <a:t> </a:t>
            </a:r>
            <a:r>
              <a:rPr lang="en-US" dirty="0" err="1" smtClean="0"/>
              <a:t>que</a:t>
            </a:r>
            <a:r>
              <a:rPr lang="en-US" dirty="0" smtClean="0"/>
              <a:t> </a:t>
            </a:r>
            <a:r>
              <a:rPr lang="en-US" dirty="0" err="1" smtClean="0"/>
              <a:t>mais</a:t>
            </a:r>
            <a:r>
              <a:rPr lang="en-US" dirty="0" smtClean="0"/>
              <a:t> </a:t>
            </a:r>
            <a:r>
              <a:rPr lang="en-US" dirty="0" err="1" smtClean="0"/>
              <a:t>salvou</a:t>
            </a:r>
            <a:r>
              <a:rPr lang="en-US" dirty="0" smtClean="0"/>
              <a:t> </a:t>
            </a:r>
            <a:r>
              <a:rPr lang="en-US" dirty="0" err="1" smtClean="0"/>
              <a:t>vidas</a:t>
            </a:r>
            <a:r>
              <a:rPr lang="en-US" dirty="0" smtClean="0"/>
              <a:t> </a:t>
            </a:r>
            <a:r>
              <a:rPr lang="en-US" dirty="0" err="1" smtClean="0"/>
              <a:t>na</a:t>
            </a:r>
            <a:r>
              <a:rPr lang="en-US" dirty="0" smtClean="0"/>
              <a:t> </a:t>
            </a:r>
            <a:r>
              <a:rPr lang="en-US" dirty="0" err="1" smtClean="0"/>
              <a:t>raça</a:t>
            </a:r>
            <a:r>
              <a:rPr lang="en-US" dirty="0" smtClean="0"/>
              <a:t> </a:t>
            </a:r>
            <a:r>
              <a:rPr lang="en-US" dirty="0" err="1" smtClean="0"/>
              <a:t>humana</a:t>
            </a:r>
            <a:endParaRPr lang="en-US" dirty="0" smtClean="0"/>
          </a:p>
          <a:p>
            <a:pPr>
              <a:defRPr/>
            </a:pPr>
            <a:r>
              <a:rPr lang="en-US" dirty="0" err="1" smtClean="0"/>
              <a:t>Cirurgia</a:t>
            </a:r>
            <a:r>
              <a:rPr lang="en-US" dirty="0" smtClean="0"/>
              <a:t> de </a:t>
            </a:r>
            <a:r>
              <a:rPr lang="en-US" dirty="0" err="1" smtClean="0"/>
              <a:t>resgate</a:t>
            </a:r>
            <a:r>
              <a:rPr lang="en-US" dirty="0" smtClean="0"/>
              <a:t> no </a:t>
            </a:r>
            <a:r>
              <a:rPr lang="en-US" dirty="0" err="1" smtClean="0"/>
              <a:t>Parto</a:t>
            </a:r>
            <a:r>
              <a:rPr lang="en-US" dirty="0" smtClean="0"/>
              <a:t> </a:t>
            </a:r>
            <a:r>
              <a:rPr lang="en-US" dirty="0" err="1" smtClean="0"/>
              <a:t>obstruído</a:t>
            </a:r>
            <a:r>
              <a:rPr lang="en-US" dirty="0" smtClean="0"/>
              <a:t> </a:t>
            </a:r>
            <a:r>
              <a:rPr lang="en-US" dirty="0" err="1" smtClean="0"/>
              <a:t>ou</a:t>
            </a:r>
            <a:r>
              <a:rPr lang="en-US" dirty="0" smtClean="0"/>
              <a:t> no </a:t>
            </a:r>
            <a:r>
              <a:rPr lang="en-US" dirty="0" err="1" smtClean="0"/>
              <a:t>estado</a:t>
            </a:r>
            <a:r>
              <a:rPr lang="en-US" dirty="0" smtClean="0"/>
              <a:t> fetal </a:t>
            </a:r>
            <a:r>
              <a:rPr lang="en-US" dirty="0" err="1" smtClean="0"/>
              <a:t>intranquilizador</a:t>
            </a:r>
            <a:endParaRPr lang="en-US" dirty="0" smtClean="0"/>
          </a:p>
          <a:p>
            <a:pPr>
              <a:defRPr/>
            </a:pPr>
            <a:r>
              <a:rPr lang="en-US" dirty="0" err="1" smtClean="0"/>
              <a:t>Indicações</a:t>
            </a:r>
            <a:r>
              <a:rPr lang="en-US" dirty="0" smtClean="0"/>
              <a:t> </a:t>
            </a:r>
            <a:r>
              <a:rPr lang="en-US" dirty="0" err="1" smtClean="0"/>
              <a:t>precisas</a:t>
            </a:r>
            <a:r>
              <a:rPr lang="en-US" dirty="0" smtClean="0"/>
              <a:t> </a:t>
            </a:r>
            <a:r>
              <a:rPr lang="en-US" dirty="0" err="1" smtClean="0"/>
              <a:t>que</a:t>
            </a:r>
            <a:r>
              <a:rPr lang="en-US" dirty="0" smtClean="0"/>
              <a:t> </a:t>
            </a:r>
            <a:r>
              <a:rPr lang="en-US" dirty="0" err="1" smtClean="0"/>
              <a:t>devem</a:t>
            </a:r>
            <a:r>
              <a:rPr lang="en-US" dirty="0" smtClean="0"/>
              <a:t> ser </a:t>
            </a:r>
            <a:r>
              <a:rPr lang="en-US" dirty="0" err="1" smtClean="0"/>
              <a:t>respeitadas</a:t>
            </a:r>
            <a:r>
              <a:rPr lang="en-US" dirty="0" smtClean="0"/>
              <a:t>: </a:t>
            </a:r>
            <a:r>
              <a:rPr lang="en-US" dirty="0" err="1" smtClean="0"/>
              <a:t>gravidez</a:t>
            </a:r>
            <a:r>
              <a:rPr lang="en-US" dirty="0" smtClean="0"/>
              <a:t> -</a:t>
            </a:r>
            <a:r>
              <a:rPr lang="en-US" dirty="0" err="1" smtClean="0"/>
              <a:t>doença</a:t>
            </a:r>
            <a:endParaRPr lang="en-US" dirty="0" smtClean="0"/>
          </a:p>
          <a:p>
            <a:pPr>
              <a:defRPr/>
            </a:pPr>
            <a:r>
              <a:rPr lang="en-US" dirty="0" err="1" smtClean="0"/>
              <a:t>Antibioticoprofilaxia</a:t>
            </a:r>
            <a:r>
              <a:rPr lang="en-US" dirty="0" smtClean="0"/>
              <a:t> </a:t>
            </a:r>
            <a:r>
              <a:rPr lang="en-US" dirty="0" err="1" smtClean="0"/>
              <a:t>em</a:t>
            </a:r>
            <a:r>
              <a:rPr lang="en-US" dirty="0" smtClean="0"/>
              <a:t> </a:t>
            </a:r>
            <a:r>
              <a:rPr lang="en-US" dirty="0" err="1" smtClean="0"/>
              <a:t>todos</a:t>
            </a:r>
            <a:r>
              <a:rPr lang="en-US" dirty="0" smtClean="0"/>
              <a:t> </a:t>
            </a:r>
            <a:r>
              <a:rPr lang="en-US" dirty="0" err="1" smtClean="0"/>
              <a:t>os</a:t>
            </a:r>
            <a:r>
              <a:rPr lang="en-US" dirty="0" smtClean="0"/>
              <a:t> </a:t>
            </a:r>
            <a:r>
              <a:rPr lang="en-US" dirty="0" err="1" smtClean="0"/>
              <a:t>casos</a:t>
            </a:r>
            <a:endParaRPr lang="en-US" dirty="0" smtClean="0"/>
          </a:p>
          <a:p>
            <a:pPr>
              <a:defRPr/>
            </a:pPr>
            <a:r>
              <a:rPr lang="en-US" dirty="0" err="1" smtClean="0"/>
              <a:t>Técnica</a:t>
            </a:r>
            <a:r>
              <a:rPr lang="en-US" dirty="0" smtClean="0"/>
              <a:t> de Joel-Cohen / </a:t>
            </a:r>
            <a:r>
              <a:rPr lang="en-US" dirty="0" err="1" smtClean="0"/>
              <a:t>Misdag-Ladach</a:t>
            </a:r>
            <a:endParaRPr lang="pt-BR" dirty="0" smtClean="0"/>
          </a:p>
        </p:txBody>
      </p:sp>
      <p:sp>
        <p:nvSpPr>
          <p:cNvPr id="122884" name="Text Box 4"/>
          <p:cNvSpPr txBox="1">
            <a:spLocks noChangeArrowheads="1"/>
          </p:cNvSpPr>
          <p:nvPr/>
        </p:nvSpPr>
        <p:spPr bwMode="auto">
          <a:xfrm>
            <a:off x="7975057" y="1160430"/>
            <a:ext cx="1715868" cy="619937"/>
          </a:xfrm>
          <a:prstGeom prst="rect">
            <a:avLst/>
          </a:prstGeom>
          <a:solidFill>
            <a:srgbClr val="FF0000"/>
          </a:solidFill>
          <a:ln w="12700">
            <a:noFill/>
            <a:miter lim="800000"/>
            <a:headEnd type="none" w="sm" len="sm"/>
            <a:tailEnd type="none" w="sm" len="sm"/>
          </a:ln>
        </p:spPr>
        <p:txBody>
          <a:bodyPr wrap="square" lIns="104306" tIns="52153" rIns="104306" bIns="52153">
            <a:spAutoFit/>
          </a:bodyPr>
          <a:lstStyle/>
          <a:p>
            <a:pPr eaLnBrk="1" hangingPunct="1"/>
            <a:r>
              <a:rPr lang="pt-BR" dirty="0">
                <a:latin typeface="Tahoma" pitchFamily="34" charset="0"/>
                <a:cs typeface="Arial" pitchFamily="34" charset="0"/>
              </a:rPr>
              <a:t>Evidência:</a:t>
            </a:r>
            <a:r>
              <a:rPr lang="pt-BR" sz="3200" b="1" dirty="0">
                <a:latin typeface="Arial" pitchFamily="34" charset="0"/>
                <a:cs typeface="Arial" pitchFamily="34" charset="0"/>
              </a:rPr>
              <a:t>A</a:t>
            </a:r>
          </a:p>
        </p:txBody>
      </p:sp>
    </p:spTree>
    <p:extLst>
      <p:ext uri="{BB962C8B-B14F-4D97-AF65-F5344CB8AC3E}">
        <p14:creationId xmlns:p14="http://schemas.microsoft.com/office/powerpoint/2010/main" val="3383914409"/>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306" tIns="52153" rIns="104306" bIns="52153"/>
          <a:lstStyle/>
          <a:p>
            <a:endParaRPr lang="pt-BR" dirty="0"/>
          </a:p>
        </p:txBody>
      </p:sp>
      <p:pic>
        <p:nvPicPr>
          <p:cNvPr id="147458" name="Picture 2"/>
          <p:cNvPicPr>
            <a:picLocks noChangeAspect="1" noChangeArrowheads="1"/>
          </p:cNvPicPr>
          <p:nvPr/>
        </p:nvPicPr>
        <p:blipFill>
          <a:blip r:embed="rId2" cstate="print"/>
          <a:srcRect/>
          <a:stretch>
            <a:fillRect/>
          </a:stretch>
        </p:blipFill>
        <p:spPr bwMode="auto">
          <a:xfrm>
            <a:off x="83506" y="47246"/>
            <a:ext cx="9546087" cy="1921821"/>
          </a:xfrm>
          <a:prstGeom prst="rect">
            <a:avLst/>
          </a:prstGeom>
          <a:noFill/>
          <a:ln w="9525">
            <a:noFill/>
            <a:miter lim="800000"/>
            <a:headEnd/>
            <a:tailEnd/>
          </a:ln>
          <a:effectLst/>
        </p:spPr>
      </p:pic>
      <p:pic>
        <p:nvPicPr>
          <p:cNvPr id="147459" name="Picture 3"/>
          <p:cNvPicPr>
            <a:picLocks noChangeAspect="1" noChangeArrowheads="1"/>
          </p:cNvPicPr>
          <p:nvPr/>
        </p:nvPicPr>
        <p:blipFill>
          <a:blip r:embed="rId3" cstate="print"/>
          <a:srcRect/>
          <a:stretch>
            <a:fillRect/>
          </a:stretch>
        </p:blipFill>
        <p:spPr bwMode="auto">
          <a:xfrm>
            <a:off x="5012529" y="236265"/>
            <a:ext cx="2482414" cy="1260219"/>
          </a:xfrm>
          <a:prstGeom prst="rect">
            <a:avLst/>
          </a:prstGeom>
          <a:noFill/>
          <a:ln w="9525">
            <a:noFill/>
            <a:miter lim="800000"/>
            <a:headEnd/>
            <a:tailEnd/>
          </a:ln>
          <a:effectLst/>
        </p:spPr>
      </p:pic>
      <p:pic>
        <p:nvPicPr>
          <p:cNvPr id="147460" name="Picture 4"/>
          <p:cNvPicPr>
            <a:picLocks noChangeAspect="1" noChangeArrowheads="1"/>
          </p:cNvPicPr>
          <p:nvPr/>
        </p:nvPicPr>
        <p:blipFill>
          <a:blip r:embed="rId4" cstate="print"/>
          <a:srcRect/>
          <a:stretch>
            <a:fillRect/>
          </a:stretch>
        </p:blipFill>
        <p:spPr bwMode="auto">
          <a:xfrm>
            <a:off x="167048" y="1969066"/>
            <a:ext cx="4232823" cy="1011924"/>
          </a:xfrm>
          <a:prstGeom prst="rect">
            <a:avLst/>
          </a:prstGeom>
          <a:noFill/>
          <a:ln w="9525">
            <a:noFill/>
            <a:miter lim="800000"/>
            <a:headEnd/>
            <a:tailEnd/>
          </a:ln>
          <a:effectLst/>
        </p:spPr>
      </p:pic>
      <p:pic>
        <p:nvPicPr>
          <p:cNvPr id="147461" name="Picture 5"/>
          <p:cNvPicPr>
            <a:picLocks noChangeAspect="1" noChangeArrowheads="1"/>
          </p:cNvPicPr>
          <p:nvPr/>
        </p:nvPicPr>
        <p:blipFill>
          <a:blip r:embed="rId5" cstate="print"/>
          <a:srcRect/>
          <a:stretch>
            <a:fillRect/>
          </a:stretch>
        </p:blipFill>
        <p:spPr bwMode="auto">
          <a:xfrm>
            <a:off x="208291" y="2835467"/>
            <a:ext cx="4219439" cy="4489531"/>
          </a:xfrm>
          <a:prstGeom prst="rect">
            <a:avLst/>
          </a:prstGeom>
          <a:noFill/>
          <a:ln w="9525">
            <a:noFill/>
            <a:miter lim="800000"/>
            <a:headEnd/>
            <a:tailEnd/>
          </a:ln>
          <a:effectLst/>
        </p:spPr>
      </p:pic>
      <p:pic>
        <p:nvPicPr>
          <p:cNvPr id="147462" name="Picture 6"/>
          <p:cNvPicPr>
            <a:picLocks noChangeAspect="1" noChangeArrowheads="1"/>
          </p:cNvPicPr>
          <p:nvPr/>
        </p:nvPicPr>
        <p:blipFill>
          <a:blip r:embed="rId6" cstate="print"/>
          <a:srcRect/>
          <a:stretch>
            <a:fillRect/>
          </a:stretch>
        </p:blipFill>
        <p:spPr bwMode="auto">
          <a:xfrm>
            <a:off x="4427729" y="2677940"/>
            <a:ext cx="3230298" cy="4484249"/>
          </a:xfrm>
          <a:prstGeom prst="rect">
            <a:avLst/>
          </a:prstGeom>
          <a:noFill/>
          <a:ln w="9525">
            <a:noFill/>
            <a:miter lim="800000"/>
            <a:headEnd/>
            <a:tailEnd/>
          </a:ln>
          <a:effectLst/>
        </p:spPr>
      </p:pic>
      <p:pic>
        <p:nvPicPr>
          <p:cNvPr id="147463" name="Picture 7"/>
          <p:cNvPicPr>
            <a:picLocks noChangeAspect="1" noChangeArrowheads="1"/>
          </p:cNvPicPr>
          <p:nvPr/>
        </p:nvPicPr>
        <p:blipFill>
          <a:blip r:embed="rId7" cstate="print"/>
          <a:srcRect/>
          <a:stretch>
            <a:fillRect/>
          </a:stretch>
        </p:blipFill>
        <p:spPr bwMode="auto">
          <a:xfrm>
            <a:off x="7485417" y="1354727"/>
            <a:ext cx="3040936" cy="6206537"/>
          </a:xfrm>
          <a:prstGeom prst="rect">
            <a:avLst/>
          </a:prstGeom>
          <a:noFill/>
          <a:ln w="9525">
            <a:noFill/>
            <a:miter lim="800000"/>
            <a:headEnd/>
            <a:tailEnd/>
          </a:ln>
          <a:effectLst/>
        </p:spPr>
      </p:pic>
      <p:pic>
        <p:nvPicPr>
          <p:cNvPr id="147464" name="Picture 8"/>
          <p:cNvPicPr>
            <a:picLocks noChangeAspect="1" noChangeArrowheads="1"/>
          </p:cNvPicPr>
          <p:nvPr/>
        </p:nvPicPr>
        <p:blipFill>
          <a:blip r:embed="rId8" cstate="print"/>
          <a:srcRect/>
          <a:stretch>
            <a:fillRect/>
          </a:stretch>
        </p:blipFill>
        <p:spPr bwMode="auto">
          <a:xfrm>
            <a:off x="3352827" y="1890302"/>
            <a:ext cx="3987747" cy="315053"/>
          </a:xfrm>
          <a:prstGeom prst="rect">
            <a:avLst/>
          </a:prstGeom>
          <a:noFill/>
          <a:ln w="9525">
            <a:noFill/>
            <a:miter lim="800000"/>
            <a:headEnd/>
            <a:tailEnd/>
          </a:ln>
          <a:effectLst/>
        </p:spPr>
      </p:pic>
    </p:spTree>
    <p:extLst>
      <p:ext uri="{BB962C8B-B14F-4D97-AF65-F5344CB8AC3E}">
        <p14:creationId xmlns:p14="http://schemas.microsoft.com/office/powerpoint/2010/main" val="977449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8002" name="Picture 2"/>
          <p:cNvPicPr>
            <a:picLocks noChangeAspect="1" noChangeArrowheads="1"/>
          </p:cNvPicPr>
          <p:nvPr/>
        </p:nvPicPr>
        <p:blipFill>
          <a:blip r:embed="rId2" cstate="print"/>
          <a:srcRect/>
          <a:stretch>
            <a:fillRect/>
          </a:stretch>
        </p:blipFill>
        <p:spPr bwMode="auto">
          <a:xfrm>
            <a:off x="-28407" y="0"/>
            <a:ext cx="10752473" cy="75612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926108" y="359916"/>
            <a:ext cx="9623425" cy="1260475"/>
          </a:xfrm>
        </p:spPr>
        <p:txBody>
          <a:bodyPr/>
          <a:lstStyle/>
          <a:p>
            <a:r>
              <a:rPr lang="en-US" dirty="0" err="1" smtClean="0"/>
              <a:t>Cesárea</a:t>
            </a:r>
            <a:r>
              <a:rPr lang="en-US" dirty="0" smtClean="0"/>
              <a:t> no </a:t>
            </a:r>
            <a:r>
              <a:rPr lang="en-US" dirty="0" err="1" smtClean="0"/>
              <a:t>Mundo</a:t>
            </a:r>
            <a:endParaRPr lang="pt-BR" dirty="0"/>
          </a:p>
        </p:txBody>
      </p:sp>
      <p:sp>
        <p:nvSpPr>
          <p:cNvPr id="3" name="Espaço Reservado para Conteúdo 2"/>
          <p:cNvSpPr>
            <a:spLocks noGrp="1"/>
          </p:cNvSpPr>
          <p:nvPr>
            <p:ph sz="half" idx="1"/>
          </p:nvPr>
        </p:nvSpPr>
        <p:spPr>
          <a:xfrm>
            <a:off x="1170236" y="1548383"/>
            <a:ext cx="3600400" cy="4991100"/>
          </a:xfrm>
          <a:solidFill>
            <a:srgbClr val="CCECFF"/>
          </a:solidFill>
        </p:spPr>
        <p:txBody>
          <a:bodyPr/>
          <a:lstStyle/>
          <a:p>
            <a:r>
              <a:rPr lang="en-US" dirty="0" err="1" smtClean="0"/>
              <a:t>Holanda</a:t>
            </a:r>
            <a:r>
              <a:rPr lang="en-US" dirty="0" smtClean="0"/>
              <a:t> 14,4%</a:t>
            </a:r>
          </a:p>
          <a:p>
            <a:r>
              <a:rPr lang="en-US" dirty="0" err="1" smtClean="0"/>
              <a:t>Bélgica</a:t>
            </a:r>
            <a:r>
              <a:rPr lang="en-US" dirty="0" smtClean="0"/>
              <a:t> 16%</a:t>
            </a:r>
          </a:p>
          <a:p>
            <a:r>
              <a:rPr lang="en-US" dirty="0" err="1" smtClean="0"/>
              <a:t>Finlândia</a:t>
            </a:r>
            <a:r>
              <a:rPr lang="en-US" dirty="0" smtClean="0"/>
              <a:t> 16,1%</a:t>
            </a:r>
          </a:p>
          <a:p>
            <a:r>
              <a:rPr lang="en-US" dirty="0" err="1" smtClean="0"/>
              <a:t>Islândia</a:t>
            </a:r>
            <a:r>
              <a:rPr lang="en-US" dirty="0" smtClean="0"/>
              <a:t> 16,1%</a:t>
            </a:r>
          </a:p>
          <a:p>
            <a:r>
              <a:rPr lang="en-US" dirty="0" err="1" smtClean="0"/>
              <a:t>Suécia</a:t>
            </a:r>
            <a:r>
              <a:rPr lang="en-US" dirty="0" smtClean="0"/>
              <a:t> 16,7%</a:t>
            </a:r>
          </a:p>
          <a:p>
            <a:r>
              <a:rPr lang="en-US" dirty="0" err="1" smtClean="0"/>
              <a:t>Noruega</a:t>
            </a:r>
            <a:r>
              <a:rPr lang="en-US" dirty="0" smtClean="0"/>
              <a:t> 17,3%</a:t>
            </a:r>
          </a:p>
          <a:p>
            <a:r>
              <a:rPr lang="en-US" dirty="0" err="1" smtClean="0"/>
              <a:t>Japão</a:t>
            </a:r>
            <a:r>
              <a:rPr lang="en-US" dirty="0" smtClean="0"/>
              <a:t> 18,4%</a:t>
            </a:r>
          </a:p>
          <a:p>
            <a:r>
              <a:rPr lang="en-US" dirty="0" err="1" smtClean="0"/>
              <a:t>França</a:t>
            </a:r>
            <a:r>
              <a:rPr lang="en-US" dirty="0" smtClean="0"/>
              <a:t> 18,8%</a:t>
            </a:r>
          </a:p>
          <a:p>
            <a:r>
              <a:rPr lang="en-US" dirty="0" err="1" smtClean="0"/>
              <a:t>Dinamarca</a:t>
            </a:r>
            <a:r>
              <a:rPr lang="en-US" dirty="0" smtClean="0"/>
              <a:t> 20,8%</a:t>
            </a:r>
            <a:endParaRPr lang="pt-BR" dirty="0"/>
          </a:p>
        </p:txBody>
      </p:sp>
      <p:sp>
        <p:nvSpPr>
          <p:cNvPr id="4" name="Espaço Reservado para Conteúdo 3"/>
          <p:cNvSpPr>
            <a:spLocks noGrp="1"/>
          </p:cNvSpPr>
          <p:nvPr>
            <p:ph sz="half" idx="2"/>
          </p:nvPr>
        </p:nvSpPr>
        <p:spPr>
          <a:xfrm>
            <a:off x="5651747" y="85675"/>
            <a:ext cx="5041653" cy="7295356"/>
          </a:xfrm>
          <a:solidFill>
            <a:srgbClr val="FFFF00"/>
          </a:solidFill>
        </p:spPr>
        <p:txBody>
          <a:bodyPr/>
          <a:lstStyle/>
          <a:p>
            <a:r>
              <a:rPr lang="en-US" dirty="0" err="1" smtClean="0"/>
              <a:t>Inglaterra</a:t>
            </a:r>
            <a:r>
              <a:rPr lang="en-US" dirty="0" smtClean="0"/>
              <a:t> 23,7%</a:t>
            </a:r>
          </a:p>
          <a:p>
            <a:r>
              <a:rPr lang="en-US" dirty="0" err="1" smtClean="0"/>
              <a:t>Irlanda</a:t>
            </a:r>
            <a:r>
              <a:rPr lang="en-US" dirty="0" smtClean="0"/>
              <a:t> 26,4%</a:t>
            </a:r>
          </a:p>
          <a:p>
            <a:r>
              <a:rPr lang="en-US" dirty="0" err="1" smtClean="0"/>
              <a:t>Canadá</a:t>
            </a:r>
            <a:r>
              <a:rPr lang="en-US" dirty="0" smtClean="0"/>
              <a:t> 27,7%</a:t>
            </a:r>
          </a:p>
          <a:p>
            <a:r>
              <a:rPr lang="en-US" dirty="0" err="1" smtClean="0"/>
              <a:t>Áustria</a:t>
            </a:r>
            <a:r>
              <a:rPr lang="en-US" dirty="0" smtClean="0"/>
              <a:t> 28,9%</a:t>
            </a:r>
          </a:p>
          <a:p>
            <a:r>
              <a:rPr lang="en-US" dirty="0" err="1" smtClean="0"/>
              <a:t>Alemanha</a:t>
            </a:r>
            <a:r>
              <a:rPr lang="en-US" dirty="0" smtClean="0"/>
              <a:t> 30,3%</a:t>
            </a:r>
          </a:p>
          <a:p>
            <a:r>
              <a:rPr lang="en-US" dirty="0" err="1" smtClean="0"/>
              <a:t>Luxemburgo</a:t>
            </a:r>
            <a:r>
              <a:rPr lang="en-US" dirty="0" smtClean="0"/>
              <a:t> 31,2%</a:t>
            </a:r>
          </a:p>
          <a:p>
            <a:r>
              <a:rPr lang="en-US" dirty="0" smtClean="0"/>
              <a:t>Nova </a:t>
            </a:r>
            <a:r>
              <a:rPr lang="en-US" dirty="0" err="1" smtClean="0"/>
              <a:t>Zelândia</a:t>
            </a:r>
            <a:r>
              <a:rPr lang="en-US" dirty="0" smtClean="0"/>
              <a:t> 31,2%</a:t>
            </a:r>
          </a:p>
          <a:p>
            <a:r>
              <a:rPr lang="en-US" dirty="0" err="1" smtClean="0"/>
              <a:t>Austrália</a:t>
            </a:r>
            <a:r>
              <a:rPr lang="en-US" dirty="0" smtClean="0"/>
              <a:t> 31,5%</a:t>
            </a:r>
          </a:p>
          <a:p>
            <a:r>
              <a:rPr lang="en-US" dirty="0" err="1" smtClean="0"/>
              <a:t>Suécia</a:t>
            </a:r>
            <a:r>
              <a:rPr lang="en-US" dirty="0" smtClean="0"/>
              <a:t> 32,2%</a:t>
            </a:r>
          </a:p>
          <a:p>
            <a:r>
              <a:rPr lang="en-US" dirty="0" smtClean="0"/>
              <a:t>EUA 32,8%</a:t>
            </a:r>
          </a:p>
          <a:p>
            <a:r>
              <a:rPr lang="en-US" dirty="0" smtClean="0"/>
              <a:t>Portugal 34,8%</a:t>
            </a:r>
          </a:p>
          <a:p>
            <a:r>
              <a:rPr lang="en-US" dirty="0" err="1" smtClean="0"/>
              <a:t>Itália</a:t>
            </a:r>
            <a:r>
              <a:rPr lang="en-US" dirty="0" smtClean="0"/>
              <a:t> 36,4%</a:t>
            </a:r>
          </a:p>
          <a:p>
            <a:r>
              <a:rPr lang="en-US" dirty="0" smtClean="0"/>
              <a:t>Chile 40%</a:t>
            </a:r>
          </a:p>
          <a:p>
            <a:r>
              <a:rPr lang="en-US" b="1" dirty="0" err="1" smtClean="0"/>
              <a:t>Brasil</a:t>
            </a:r>
            <a:r>
              <a:rPr lang="en-US" b="1" dirty="0" smtClean="0"/>
              <a:t>  56,7%</a:t>
            </a:r>
            <a:endParaRPr lang="pt-BR" b="1" dirty="0"/>
          </a:p>
        </p:txBody>
      </p:sp>
      <p:sp>
        <p:nvSpPr>
          <p:cNvPr id="5" name="CaixaDeTexto 4"/>
          <p:cNvSpPr txBox="1"/>
          <p:nvPr/>
        </p:nvSpPr>
        <p:spPr>
          <a:xfrm>
            <a:off x="2207555" y="6821517"/>
            <a:ext cx="2131033" cy="415498"/>
          </a:xfrm>
          <a:prstGeom prst="rect">
            <a:avLst/>
          </a:prstGeom>
          <a:noFill/>
        </p:spPr>
        <p:txBody>
          <a:bodyPr wrap="none" rtlCol="0">
            <a:spAutoFit/>
          </a:bodyPr>
          <a:lstStyle/>
          <a:p>
            <a:r>
              <a:rPr lang="en-US" dirty="0" smtClean="0"/>
              <a:t>Birth 2014, OMS</a:t>
            </a:r>
            <a:endParaRPr lang="pt-BR" dirty="0"/>
          </a:p>
        </p:txBody>
      </p:sp>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180231"/>
            <a:ext cx="9623425" cy="1260475"/>
          </a:xfrm>
        </p:spPr>
        <p:txBody>
          <a:bodyPr/>
          <a:lstStyle/>
          <a:p>
            <a:r>
              <a:rPr lang="en-US" dirty="0" err="1" smtClean="0"/>
              <a:t>Cesárea</a:t>
            </a:r>
            <a:r>
              <a:rPr lang="en-US" dirty="0" smtClean="0"/>
              <a:t> no </a:t>
            </a:r>
            <a:r>
              <a:rPr lang="en-US" dirty="0" err="1" smtClean="0"/>
              <a:t>Brasil</a:t>
            </a:r>
            <a:endParaRPr lang="pt-BR" dirty="0"/>
          </a:p>
        </p:txBody>
      </p:sp>
      <p:pic>
        <p:nvPicPr>
          <p:cNvPr id="1254402" name="Picture 2" descr="C:\Users\Lucas\Desktop\Documents\Aulas diversas\Congresso Montes Claros\untitled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2620" y="972319"/>
            <a:ext cx="7120384" cy="3813201"/>
          </a:xfrm>
          <a:prstGeom prst="rect">
            <a:avLst/>
          </a:prstGeom>
          <a:noFill/>
          <a:extLst>
            <a:ext uri="{909E8E84-426E-40DD-AFC4-6F175D3DCCD1}">
              <a14:hiddenFill xmlns:a14="http://schemas.microsoft.com/office/drawing/2010/main">
                <a:solidFill>
                  <a:srgbClr val="FFFFFF"/>
                </a:solidFill>
              </a14:hiddenFill>
            </a:ext>
          </a:extLst>
        </p:spPr>
      </p:pic>
      <p:pic>
        <p:nvPicPr>
          <p:cNvPr id="1254403" name="Picture 3" descr="C:\Users\Lucas\Desktop\Documents\Aulas diversas\Congresso Montes Claros\untitled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498" y="5004768"/>
            <a:ext cx="7995506" cy="2232248"/>
          </a:xfrm>
          <a:prstGeom prst="rect">
            <a:avLst/>
          </a:prstGeom>
          <a:noFill/>
          <a:extLst>
            <a:ext uri="{909E8E84-426E-40DD-AFC4-6F175D3DCCD1}">
              <a14:hiddenFill xmlns:a14="http://schemas.microsoft.com/office/drawing/2010/main">
                <a:solidFill>
                  <a:srgbClr val="FFFFFF"/>
                </a:solidFill>
              </a14:hiddenFill>
            </a:ext>
          </a:extLst>
        </p:spPr>
      </p:pic>
      <p:sp>
        <p:nvSpPr>
          <p:cNvPr id="5" name="Retângulo 4"/>
          <p:cNvSpPr/>
          <p:nvPr/>
        </p:nvSpPr>
        <p:spPr>
          <a:xfrm>
            <a:off x="8227020" y="45913"/>
            <a:ext cx="906980" cy="6254998"/>
          </a:xfrm>
          <a:prstGeom prst="rect">
            <a:avLst/>
          </a:prstGeom>
          <a:solidFill>
            <a:srgbClr val="FFFF00"/>
          </a:solidFill>
        </p:spPr>
        <p:txBody>
          <a:bodyPr vert="wordArtVert"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pt-BR" sz="4000" b="1" spc="50" dirty="0" smtClean="0">
                <a:ln w="11430"/>
                <a:solidFill>
                  <a:srgbClr val="FF0000"/>
                </a:solidFill>
                <a:effectLst>
                  <a:outerShdw blurRad="76200" dist="50800" dir="5400000" algn="tl" rotWithShape="0">
                    <a:srgbClr val="000000">
                      <a:alpha val="65000"/>
                    </a:srgbClr>
                  </a:outerShdw>
                </a:effectLst>
              </a:rPr>
              <a:t>VERGONHA</a:t>
            </a:r>
            <a:endParaRPr lang="pt-BR" sz="4000" b="1" cap="none" spc="50" dirty="0">
              <a:ln w="11430"/>
              <a:solidFill>
                <a:srgbClr val="FF0000"/>
              </a:soli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235087031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ítulo 1"/>
          <p:cNvSpPr>
            <a:spLocks noGrp="1"/>
          </p:cNvSpPr>
          <p:nvPr>
            <p:ph type="title"/>
          </p:nvPr>
        </p:nvSpPr>
        <p:spPr>
          <a:xfrm>
            <a:off x="378148" y="-35793"/>
            <a:ext cx="10400074" cy="1111436"/>
          </a:xfrm>
        </p:spPr>
        <p:txBody>
          <a:bodyPr lIns="104287" tIns="52144" rIns="104287" bIns="52144"/>
          <a:lstStyle/>
          <a:p>
            <a:pPr>
              <a:defRPr/>
            </a:pPr>
            <a:r>
              <a:rPr lang="pt-BR" altLang="pt-BR" sz="5400" dirty="0" smtClean="0"/>
              <a:t> MODELO BRASILEIRO</a:t>
            </a:r>
            <a:br>
              <a:rPr lang="pt-BR" altLang="pt-BR" sz="5400" dirty="0" smtClean="0"/>
            </a:br>
            <a:r>
              <a:rPr lang="pt-BR" altLang="pt-BR" sz="2800" dirty="0" smtClean="0">
                <a:solidFill>
                  <a:srgbClr val="008000"/>
                </a:solidFill>
              </a:rPr>
              <a:t>PARADOXO PERINATAL BRASILEIRO</a:t>
            </a:r>
          </a:p>
        </p:txBody>
      </p:sp>
      <p:sp>
        <p:nvSpPr>
          <p:cNvPr id="5123" name="Espaço Reservado para Conteúdo 2"/>
          <p:cNvSpPr>
            <a:spLocks noGrp="1"/>
          </p:cNvSpPr>
          <p:nvPr>
            <p:ph idx="1"/>
          </p:nvPr>
        </p:nvSpPr>
        <p:spPr>
          <a:xfrm>
            <a:off x="378148" y="1711560"/>
            <a:ext cx="10243244" cy="6101519"/>
          </a:xfrm>
        </p:spPr>
        <p:txBody>
          <a:bodyPr lIns="104287" tIns="52144" rIns="104287" bIns="52144"/>
          <a:lstStyle/>
          <a:p>
            <a:pPr lvl="1">
              <a:buFont typeface="Arial" charset="0"/>
              <a:buNone/>
              <a:defRPr/>
            </a:pPr>
            <a:r>
              <a:rPr lang="en-US" altLang="pt-BR" sz="4000" dirty="0" err="1" smtClean="0"/>
              <a:t>Considerando</a:t>
            </a:r>
            <a:r>
              <a:rPr lang="en-US" altLang="pt-BR" sz="4000" dirty="0" smtClean="0"/>
              <a:t> as </a:t>
            </a:r>
            <a:r>
              <a:rPr lang="en-US" altLang="pt-BR" sz="4000" dirty="0" err="1" smtClean="0"/>
              <a:t>características</a:t>
            </a:r>
            <a:r>
              <a:rPr lang="en-US" altLang="pt-BR" sz="4000" dirty="0" smtClean="0"/>
              <a:t> </a:t>
            </a:r>
            <a:r>
              <a:rPr lang="en-US" altLang="pt-BR" sz="4000" dirty="0" err="1" smtClean="0"/>
              <a:t>da</a:t>
            </a:r>
            <a:r>
              <a:rPr lang="en-US" altLang="pt-BR" sz="4000" dirty="0" smtClean="0"/>
              <a:t> </a:t>
            </a:r>
            <a:r>
              <a:rPr lang="en-US" altLang="pt-BR" sz="4000" dirty="0" err="1" smtClean="0"/>
              <a:t>população</a:t>
            </a:r>
            <a:r>
              <a:rPr lang="en-US" altLang="pt-BR" sz="4000" dirty="0" smtClean="0"/>
              <a:t> </a:t>
            </a:r>
            <a:r>
              <a:rPr lang="en-US" altLang="pt-BR" sz="4000" dirty="0" err="1" smtClean="0"/>
              <a:t>obstétrica</a:t>
            </a:r>
            <a:r>
              <a:rPr lang="en-US" altLang="pt-BR" sz="4000" dirty="0" smtClean="0"/>
              <a:t> </a:t>
            </a:r>
            <a:r>
              <a:rPr lang="en-US" altLang="pt-BR" sz="4000" dirty="0" err="1" smtClean="0"/>
              <a:t>brasileira</a:t>
            </a:r>
            <a:r>
              <a:rPr lang="en-US" altLang="pt-BR" sz="4000" dirty="0" smtClean="0"/>
              <a:t>, </a:t>
            </a:r>
            <a:r>
              <a:rPr lang="en-US" altLang="pt-BR" sz="4000" dirty="0" err="1" smtClean="0"/>
              <a:t>atualmente</a:t>
            </a:r>
            <a:r>
              <a:rPr lang="en-US" altLang="pt-BR" sz="4000" dirty="0" smtClean="0"/>
              <a:t> com um </a:t>
            </a:r>
            <a:r>
              <a:rPr lang="en-US" altLang="pt-BR" sz="4000" dirty="0" err="1" smtClean="0"/>
              <a:t>elevado</a:t>
            </a:r>
            <a:r>
              <a:rPr lang="en-US" altLang="pt-BR" sz="4000" dirty="0" smtClean="0"/>
              <a:t> </a:t>
            </a:r>
            <a:r>
              <a:rPr lang="en-US" altLang="pt-BR" sz="4000" dirty="0" err="1" smtClean="0"/>
              <a:t>contigente</a:t>
            </a:r>
            <a:r>
              <a:rPr lang="en-US" altLang="pt-BR" sz="4000" dirty="0" smtClean="0"/>
              <a:t> de </a:t>
            </a:r>
            <a:r>
              <a:rPr lang="en-US" altLang="pt-BR" sz="4000" dirty="0" err="1" smtClean="0"/>
              <a:t>mulheres</a:t>
            </a:r>
            <a:r>
              <a:rPr lang="en-US" altLang="pt-BR" sz="4000" dirty="0" smtClean="0"/>
              <a:t> com </a:t>
            </a:r>
            <a:r>
              <a:rPr lang="en-US" altLang="pt-BR" sz="4000" dirty="0" err="1" smtClean="0"/>
              <a:t>cesáreas</a:t>
            </a:r>
            <a:r>
              <a:rPr lang="en-US" altLang="pt-BR" sz="4000" dirty="0" smtClean="0"/>
              <a:t> </a:t>
            </a:r>
            <a:r>
              <a:rPr lang="en-US" altLang="pt-BR" sz="4000" dirty="0" err="1" smtClean="0"/>
              <a:t>prévias</a:t>
            </a:r>
            <a:r>
              <a:rPr lang="en-US" altLang="pt-BR" sz="4000" dirty="0" smtClean="0"/>
              <a:t>, </a:t>
            </a:r>
            <a:r>
              <a:rPr lang="en-US" altLang="pt-BR" sz="4000" dirty="0" err="1" smtClean="0"/>
              <a:t>estima</a:t>
            </a:r>
            <a:r>
              <a:rPr lang="en-US" altLang="pt-BR" sz="4000" dirty="0" smtClean="0"/>
              <a:t>-se </a:t>
            </a:r>
            <a:r>
              <a:rPr lang="en-US" altLang="pt-BR" sz="4000" dirty="0" err="1" smtClean="0"/>
              <a:t>que</a:t>
            </a:r>
            <a:r>
              <a:rPr lang="en-US" altLang="pt-BR" sz="4000" dirty="0" smtClean="0"/>
              <a:t> a </a:t>
            </a:r>
            <a:r>
              <a:rPr lang="en-US" altLang="pt-BR" sz="4000" dirty="0" err="1" smtClean="0"/>
              <a:t>taxa</a:t>
            </a:r>
            <a:r>
              <a:rPr lang="en-US" altLang="pt-BR" sz="4000" dirty="0" smtClean="0"/>
              <a:t> de </a:t>
            </a:r>
            <a:r>
              <a:rPr lang="en-US" altLang="pt-BR" sz="4000" dirty="0" err="1" smtClean="0"/>
              <a:t>referência</a:t>
            </a:r>
            <a:r>
              <a:rPr lang="en-US" altLang="pt-BR" sz="4000" dirty="0" smtClean="0"/>
              <a:t> </a:t>
            </a:r>
            <a:r>
              <a:rPr lang="en-US" altLang="pt-BR" sz="4000" dirty="0" err="1" smtClean="0"/>
              <a:t>para</a:t>
            </a:r>
            <a:r>
              <a:rPr lang="en-US" altLang="pt-BR" sz="4000" dirty="0" smtClean="0"/>
              <a:t> a </a:t>
            </a:r>
            <a:r>
              <a:rPr lang="en-US" altLang="pt-BR" sz="4000" dirty="0" err="1" smtClean="0"/>
              <a:t>população</a:t>
            </a:r>
            <a:r>
              <a:rPr lang="en-US" altLang="pt-BR" sz="4000" dirty="0" smtClean="0"/>
              <a:t> </a:t>
            </a:r>
            <a:r>
              <a:rPr lang="en-US" altLang="pt-BR" sz="4000" dirty="0" err="1" smtClean="0"/>
              <a:t>brasileira</a:t>
            </a:r>
            <a:r>
              <a:rPr lang="en-US" altLang="pt-BR" sz="4000" dirty="0" smtClean="0"/>
              <a:t> </a:t>
            </a:r>
            <a:r>
              <a:rPr lang="en-US" altLang="pt-BR" sz="4000" dirty="0" err="1" smtClean="0"/>
              <a:t>esteja</a:t>
            </a:r>
            <a:r>
              <a:rPr lang="en-US" altLang="pt-BR" sz="4000" dirty="0" smtClean="0"/>
              <a:t> </a:t>
            </a:r>
            <a:r>
              <a:rPr lang="en-US" altLang="pt-BR" sz="4000" dirty="0" err="1" smtClean="0"/>
              <a:t>ao</a:t>
            </a:r>
            <a:r>
              <a:rPr lang="en-US" altLang="pt-BR" sz="4000" dirty="0" smtClean="0"/>
              <a:t> </a:t>
            </a:r>
            <a:r>
              <a:rPr lang="en-US" altLang="pt-BR" sz="4000" dirty="0" err="1" smtClean="0"/>
              <a:t>redor</a:t>
            </a:r>
            <a:r>
              <a:rPr lang="en-US" altLang="pt-BR" sz="4000" dirty="0" smtClean="0"/>
              <a:t> de </a:t>
            </a:r>
            <a:r>
              <a:rPr lang="en-US" altLang="pt-BR" sz="4000" b="1" dirty="0" smtClean="0"/>
              <a:t>29% </a:t>
            </a:r>
            <a:r>
              <a:rPr lang="en-US" altLang="pt-BR" sz="4000" dirty="0" smtClean="0"/>
              <a:t>(REF: Souza et al. C-Model. BJOG 2015)</a:t>
            </a:r>
            <a:endParaRPr lang="pt-BR" altLang="pt-BR" sz="4000" dirty="0" smtClean="0"/>
          </a:p>
        </p:txBody>
      </p:sp>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a:xfrm>
            <a:off x="5549082" y="3492599"/>
            <a:ext cx="5054202" cy="3190206"/>
          </a:xfrm>
        </p:spPr>
        <p:txBody>
          <a:bodyPr/>
          <a:lstStyle/>
          <a:p>
            <a:r>
              <a:rPr lang="en-US" sz="3200" dirty="0" err="1" smtClean="0"/>
              <a:t>Estudo</a:t>
            </a:r>
            <a:r>
              <a:rPr lang="en-US" sz="3200" dirty="0" smtClean="0"/>
              <a:t> </a:t>
            </a:r>
            <a:r>
              <a:rPr lang="en-US" sz="3200" dirty="0" err="1" smtClean="0"/>
              <a:t>canadense</a:t>
            </a:r>
            <a:r>
              <a:rPr lang="en-US" sz="3200" dirty="0" smtClean="0"/>
              <a:t> de </a:t>
            </a:r>
            <a:r>
              <a:rPr lang="en-US" sz="3200" dirty="0" err="1" smtClean="0"/>
              <a:t>coorte</a:t>
            </a:r>
            <a:r>
              <a:rPr lang="en-US" sz="3200" dirty="0" smtClean="0"/>
              <a:t> de </a:t>
            </a:r>
            <a:r>
              <a:rPr lang="en-US" sz="3200" dirty="0" err="1" smtClean="0"/>
              <a:t>abril</a:t>
            </a:r>
            <a:r>
              <a:rPr lang="en-US" sz="3200" dirty="0" smtClean="0"/>
              <a:t> 1991 a </a:t>
            </a:r>
            <a:r>
              <a:rPr lang="en-US" sz="3200" dirty="0" err="1" smtClean="0"/>
              <a:t>março</a:t>
            </a:r>
            <a:r>
              <a:rPr lang="en-US" sz="3200" dirty="0" smtClean="0"/>
              <a:t> 2005</a:t>
            </a:r>
          </a:p>
          <a:p>
            <a:r>
              <a:rPr lang="en-US" sz="3200" dirty="0" smtClean="0"/>
              <a:t>N= 2.339.186 </a:t>
            </a:r>
            <a:r>
              <a:rPr lang="en-US" sz="3200" dirty="0" err="1" smtClean="0"/>
              <a:t>mulheres</a:t>
            </a:r>
            <a:endParaRPr lang="en-US" sz="3200" dirty="0" smtClean="0"/>
          </a:p>
          <a:p>
            <a:endParaRPr lang="pt-BR" sz="3200" dirty="0"/>
          </a:p>
        </p:txBody>
      </p:sp>
      <p:pic>
        <p:nvPicPr>
          <p:cNvPr id="125440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075" y="2686025"/>
            <a:ext cx="10001250"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808" y="-35793"/>
            <a:ext cx="10045452" cy="272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2124" y="3276575"/>
            <a:ext cx="5314950"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8" name="Picture 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35848" y="2371328"/>
            <a:ext cx="3543300" cy="25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1177333"/>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p:txBody>
          <a:bodyPr/>
          <a:lstStyle/>
          <a:p>
            <a:endParaRPr lang="pt-BR" dirty="0"/>
          </a:p>
        </p:txBody>
      </p:sp>
      <p:pic>
        <p:nvPicPr>
          <p:cNvPr id="1254407"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08" y="0"/>
            <a:ext cx="6381248" cy="7561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54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99356" y="252239"/>
            <a:ext cx="4294044" cy="5996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22182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6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08" y="-1"/>
            <a:ext cx="10898559" cy="867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tângulo 1"/>
          <p:cNvSpPr/>
          <p:nvPr/>
        </p:nvSpPr>
        <p:spPr bwMode="auto">
          <a:xfrm>
            <a:off x="6642844" y="1908423"/>
            <a:ext cx="432048" cy="4392488"/>
          </a:xfrm>
          <a:prstGeom prst="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1042988" rtl="0" eaLnBrk="0" fontAlgn="base" latinLnBrk="0" hangingPunct="0">
              <a:lnSpc>
                <a:spcPct val="100000"/>
              </a:lnSpc>
              <a:spcBef>
                <a:spcPct val="0"/>
              </a:spcBef>
              <a:spcAft>
                <a:spcPct val="0"/>
              </a:spcAft>
              <a:buClrTx/>
              <a:buSzTx/>
              <a:buFontTx/>
              <a:buNone/>
              <a:tabLst/>
            </a:pPr>
            <a:endParaRPr kumimoji="1" lang="pt-BR" sz="2100" b="0" i="0" u="none" strike="noStrike" cap="none" normalizeH="0" baseline="0" smtClean="0">
              <a:ln>
                <a:noFill/>
              </a:ln>
              <a:solidFill>
                <a:schemeClr val="tx1"/>
              </a:solidFill>
              <a:effectLst/>
              <a:latin typeface="Tahoma" pitchFamily="34" charset="0"/>
            </a:endParaRPr>
          </a:p>
        </p:txBody>
      </p:sp>
    </p:spTree>
    <p:extLst>
      <p:ext uri="{BB962C8B-B14F-4D97-AF65-F5344CB8AC3E}">
        <p14:creationId xmlns:p14="http://schemas.microsoft.com/office/powerpoint/2010/main" val="2402100064"/>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180231"/>
            <a:ext cx="9623425" cy="1260475"/>
          </a:xfrm>
        </p:spPr>
        <p:txBody>
          <a:bodyPr/>
          <a:lstStyle/>
          <a:p>
            <a:r>
              <a:rPr lang="en-US" dirty="0" err="1" smtClean="0"/>
              <a:t>Cesárea</a:t>
            </a:r>
            <a:r>
              <a:rPr lang="en-US" dirty="0" smtClean="0"/>
              <a:t>  </a:t>
            </a:r>
            <a:br>
              <a:rPr lang="en-US" dirty="0" smtClean="0"/>
            </a:br>
            <a:r>
              <a:rPr lang="en-US" sz="3600" dirty="0" err="1" smtClean="0">
                <a:solidFill>
                  <a:srgbClr val="FF0000"/>
                </a:solidFill>
              </a:rPr>
              <a:t>Consequências</a:t>
            </a:r>
            <a:r>
              <a:rPr lang="en-US" sz="3600" dirty="0" smtClean="0">
                <a:solidFill>
                  <a:srgbClr val="FF0000"/>
                </a:solidFill>
              </a:rPr>
              <a:t> </a:t>
            </a:r>
            <a:r>
              <a:rPr lang="en-US" sz="3600" dirty="0" err="1" smtClean="0">
                <a:solidFill>
                  <a:srgbClr val="FF0000"/>
                </a:solidFill>
              </a:rPr>
              <a:t>reprodutivas</a:t>
            </a:r>
            <a:endParaRPr lang="pt-BR" dirty="0"/>
          </a:p>
        </p:txBody>
      </p:sp>
      <p:sp>
        <p:nvSpPr>
          <p:cNvPr id="3" name="Espaço Reservado para Conteúdo 2"/>
          <p:cNvSpPr>
            <a:spLocks noGrp="1"/>
          </p:cNvSpPr>
          <p:nvPr>
            <p:ph idx="1"/>
          </p:nvPr>
        </p:nvSpPr>
        <p:spPr>
          <a:xfrm>
            <a:off x="378148" y="1669851"/>
            <a:ext cx="9623425" cy="4991100"/>
          </a:xfrm>
        </p:spPr>
        <p:txBody>
          <a:bodyPr/>
          <a:lstStyle/>
          <a:p>
            <a:r>
              <a:rPr lang="en-US" sz="3200" dirty="0" err="1" smtClean="0"/>
              <a:t>Aumento</a:t>
            </a:r>
            <a:r>
              <a:rPr lang="en-US" sz="3200" dirty="0" smtClean="0"/>
              <a:t> no </a:t>
            </a:r>
            <a:r>
              <a:rPr lang="en-US" sz="3200" dirty="0" err="1" smtClean="0"/>
              <a:t>risco</a:t>
            </a:r>
            <a:r>
              <a:rPr lang="en-US" sz="3200" dirty="0" smtClean="0"/>
              <a:t> </a:t>
            </a:r>
            <a:r>
              <a:rPr lang="en-US" sz="3200" dirty="0" err="1" smtClean="0"/>
              <a:t>aborto</a:t>
            </a:r>
            <a:r>
              <a:rPr lang="en-US" sz="3200" dirty="0" smtClean="0"/>
              <a:t> </a:t>
            </a:r>
            <a:r>
              <a:rPr lang="en-US" sz="3200" dirty="0" err="1" smtClean="0"/>
              <a:t>espontâneo</a:t>
            </a:r>
            <a:r>
              <a:rPr lang="en-US" sz="3200" dirty="0" smtClean="0"/>
              <a:t>, </a:t>
            </a:r>
            <a:r>
              <a:rPr lang="en-US" sz="3200" dirty="0" err="1" smtClean="0"/>
              <a:t>gravidez</a:t>
            </a:r>
            <a:r>
              <a:rPr lang="en-US" sz="3200" dirty="0" smtClean="0"/>
              <a:t> </a:t>
            </a:r>
            <a:r>
              <a:rPr lang="en-US" sz="3200" dirty="0" err="1" smtClean="0"/>
              <a:t>ectópica</a:t>
            </a:r>
            <a:r>
              <a:rPr lang="en-US" sz="3200" dirty="0" smtClean="0"/>
              <a:t>, </a:t>
            </a:r>
            <a:r>
              <a:rPr lang="en-US" sz="3200" dirty="0" err="1" smtClean="0"/>
              <a:t>infertilidade</a:t>
            </a:r>
            <a:r>
              <a:rPr lang="en-US" sz="3200" dirty="0" smtClean="0"/>
              <a:t>, </a:t>
            </a:r>
            <a:r>
              <a:rPr lang="en-US" sz="3200" dirty="0" err="1" smtClean="0"/>
              <a:t>deiscência</a:t>
            </a:r>
            <a:r>
              <a:rPr lang="en-US" sz="3200" dirty="0" smtClean="0"/>
              <a:t> de </a:t>
            </a:r>
            <a:r>
              <a:rPr lang="en-US" sz="3200" dirty="0" err="1" smtClean="0"/>
              <a:t>cicatriz</a:t>
            </a:r>
            <a:r>
              <a:rPr lang="en-US" sz="3200" dirty="0" smtClean="0"/>
              <a:t> </a:t>
            </a:r>
            <a:r>
              <a:rPr lang="en-US" sz="3200" dirty="0" err="1" smtClean="0"/>
              <a:t>cesárea</a:t>
            </a:r>
            <a:r>
              <a:rPr lang="en-US" sz="3200" dirty="0" smtClean="0"/>
              <a:t>, </a:t>
            </a:r>
            <a:r>
              <a:rPr lang="en-US" sz="3200" dirty="0" err="1" smtClean="0"/>
              <a:t>rotura</a:t>
            </a:r>
            <a:r>
              <a:rPr lang="en-US" sz="3200" dirty="0" smtClean="0"/>
              <a:t> </a:t>
            </a:r>
            <a:r>
              <a:rPr lang="en-US" sz="3200" dirty="0" err="1" smtClean="0"/>
              <a:t>uterina</a:t>
            </a:r>
            <a:r>
              <a:rPr lang="en-US" sz="3200" dirty="0" smtClean="0"/>
              <a:t>, DPP</a:t>
            </a:r>
          </a:p>
          <a:p>
            <a:r>
              <a:rPr lang="en-US" sz="3200" dirty="0" err="1" smtClean="0"/>
              <a:t>Morte</a:t>
            </a:r>
            <a:r>
              <a:rPr lang="en-US" sz="3200" dirty="0" smtClean="0"/>
              <a:t> fetal </a:t>
            </a:r>
            <a:r>
              <a:rPr lang="en-US" sz="3200" dirty="0" err="1" smtClean="0"/>
              <a:t>inexplicável</a:t>
            </a:r>
            <a:r>
              <a:rPr lang="en-US" sz="3200" dirty="0" smtClean="0"/>
              <a:t> </a:t>
            </a:r>
            <a:r>
              <a:rPr lang="en-US" sz="3200" dirty="0" err="1" smtClean="0"/>
              <a:t>após</a:t>
            </a:r>
            <a:r>
              <a:rPr lang="en-US" sz="3200" dirty="0" smtClean="0"/>
              <a:t> 39 </a:t>
            </a:r>
            <a:r>
              <a:rPr lang="en-US" sz="3200" dirty="0" err="1" smtClean="0"/>
              <a:t>sem</a:t>
            </a:r>
            <a:endParaRPr lang="en-US" sz="3200" dirty="0" smtClean="0"/>
          </a:p>
          <a:p>
            <a:pPr lvl="1"/>
            <a:r>
              <a:rPr lang="en-US" sz="2700" dirty="0" smtClean="0"/>
              <a:t>0,5 / 1000 </a:t>
            </a:r>
            <a:r>
              <a:rPr lang="en-US" sz="2700" dirty="0" err="1" smtClean="0"/>
              <a:t>partos</a:t>
            </a:r>
            <a:r>
              <a:rPr lang="en-US" sz="2700" dirty="0" smtClean="0"/>
              <a:t> (PN), 1,1/1000 </a:t>
            </a:r>
            <a:r>
              <a:rPr lang="en-US" sz="2700" dirty="0" err="1" smtClean="0"/>
              <a:t>partos</a:t>
            </a:r>
            <a:r>
              <a:rPr lang="en-US" sz="2700" dirty="0" smtClean="0"/>
              <a:t> (1PC)</a:t>
            </a:r>
          </a:p>
          <a:p>
            <a:r>
              <a:rPr lang="en-US" sz="3200" dirty="0" err="1" smtClean="0"/>
              <a:t>Risco</a:t>
            </a:r>
            <a:r>
              <a:rPr lang="en-US" sz="3200" dirty="0" smtClean="0"/>
              <a:t> de 11-24% placenta </a:t>
            </a:r>
            <a:r>
              <a:rPr lang="en-US" sz="3200" dirty="0" err="1" smtClean="0"/>
              <a:t>acreta-prévia</a:t>
            </a:r>
            <a:r>
              <a:rPr lang="en-US" sz="3200" dirty="0" smtClean="0"/>
              <a:t> com 1 </a:t>
            </a:r>
            <a:r>
              <a:rPr lang="en-US" sz="3200" dirty="0" err="1" smtClean="0"/>
              <a:t>cesárea</a:t>
            </a:r>
            <a:r>
              <a:rPr lang="en-US" sz="3200" dirty="0" smtClean="0"/>
              <a:t> </a:t>
            </a:r>
            <a:r>
              <a:rPr lang="en-US" sz="3200" dirty="0" err="1" smtClean="0"/>
              <a:t>prévia</a:t>
            </a:r>
            <a:endParaRPr lang="en-US" sz="3200" dirty="0" smtClean="0"/>
          </a:p>
          <a:p>
            <a:r>
              <a:rPr lang="en-US" sz="3200" dirty="0" err="1" smtClean="0"/>
              <a:t>Diminui</a:t>
            </a:r>
            <a:r>
              <a:rPr lang="en-US" sz="3200" dirty="0" smtClean="0"/>
              <a:t> IUEG </a:t>
            </a:r>
            <a:r>
              <a:rPr lang="en-US" sz="3200" dirty="0" err="1" smtClean="0"/>
              <a:t>em</a:t>
            </a:r>
            <a:r>
              <a:rPr lang="en-US" sz="3200" dirty="0" smtClean="0"/>
              <a:t> </a:t>
            </a:r>
            <a:r>
              <a:rPr lang="en-US" sz="3200" dirty="0" err="1" smtClean="0"/>
              <a:t>curto</a:t>
            </a:r>
            <a:r>
              <a:rPr lang="en-US" sz="3200" dirty="0" smtClean="0"/>
              <a:t> </a:t>
            </a:r>
            <a:r>
              <a:rPr lang="en-US" sz="3200" dirty="0" err="1" smtClean="0"/>
              <a:t>prazo</a:t>
            </a:r>
            <a:r>
              <a:rPr lang="en-US" sz="3200" dirty="0" smtClean="0"/>
              <a:t> (</a:t>
            </a:r>
            <a:r>
              <a:rPr lang="en-US" sz="3200" dirty="0" err="1" smtClean="0"/>
              <a:t>sem</a:t>
            </a:r>
            <a:r>
              <a:rPr lang="en-US" sz="3200" dirty="0" smtClean="0"/>
              <a:t> </a:t>
            </a:r>
            <a:r>
              <a:rPr lang="en-US" sz="3200" dirty="0" err="1" smtClean="0"/>
              <a:t>dif</a:t>
            </a:r>
            <a:r>
              <a:rPr lang="en-US" sz="3200" dirty="0" smtClean="0"/>
              <a:t> </a:t>
            </a:r>
            <a:r>
              <a:rPr lang="en-US" sz="3200" dirty="0" err="1" smtClean="0"/>
              <a:t>em</a:t>
            </a:r>
            <a:r>
              <a:rPr lang="en-US" sz="3200" dirty="0" smtClean="0"/>
              <a:t> 2 e 5 </a:t>
            </a:r>
            <a:r>
              <a:rPr lang="en-US" sz="3200" dirty="0" err="1" smtClean="0"/>
              <a:t>anos</a:t>
            </a:r>
            <a:r>
              <a:rPr lang="en-US" sz="3200" dirty="0" smtClean="0"/>
              <a:t>, com </a:t>
            </a:r>
            <a:r>
              <a:rPr lang="en-US" sz="3200" dirty="0" err="1" smtClean="0"/>
              <a:t>multiparidade</a:t>
            </a:r>
            <a:r>
              <a:rPr lang="en-US" sz="3200" dirty="0" smtClean="0"/>
              <a:t>, </a:t>
            </a:r>
            <a:r>
              <a:rPr lang="en-US" sz="3200" dirty="0" err="1" smtClean="0"/>
              <a:t>obesas</a:t>
            </a:r>
            <a:r>
              <a:rPr lang="en-US" sz="3200" dirty="0"/>
              <a:t> </a:t>
            </a:r>
            <a:r>
              <a:rPr lang="en-US" sz="3200" dirty="0" smtClean="0"/>
              <a:t>e </a:t>
            </a:r>
            <a:r>
              <a:rPr lang="en-US" sz="3200" dirty="0" err="1" smtClean="0"/>
              <a:t>envelhecimento</a:t>
            </a:r>
            <a:r>
              <a:rPr lang="en-US" sz="3200" dirty="0" smtClean="0"/>
              <a:t>) </a:t>
            </a:r>
          </a:p>
        </p:txBody>
      </p:sp>
    </p:spTree>
    <p:extLst>
      <p:ext uri="{BB962C8B-B14F-4D97-AF65-F5344CB8AC3E}">
        <p14:creationId xmlns:p14="http://schemas.microsoft.com/office/powerpoint/2010/main" val="460070097"/>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body" idx="1"/>
          </p:nvPr>
        </p:nvSpPr>
        <p:spPr>
          <a:xfrm>
            <a:off x="167048" y="2992994"/>
            <a:ext cx="10356756" cy="4326723"/>
          </a:xfrm>
          <a:noFill/>
        </p:spPr>
        <p:txBody>
          <a:bodyPr lIns="104306" tIns="52153" rIns="104306" bIns="52153"/>
          <a:lstStyle/>
          <a:p>
            <a:r>
              <a:rPr lang="pt-BR" sz="2700" dirty="0" smtClean="0"/>
              <a:t>Dados de 120 instituições de 8 países da América Latina por 3 meses</a:t>
            </a:r>
          </a:p>
          <a:p>
            <a:r>
              <a:rPr lang="pt-BR" sz="2700" dirty="0" smtClean="0"/>
              <a:t>97095 partos; </a:t>
            </a:r>
            <a:r>
              <a:rPr lang="pt-BR" sz="2700" dirty="0" err="1" smtClean="0"/>
              <a:t>Tx</a:t>
            </a:r>
            <a:r>
              <a:rPr lang="pt-BR" sz="2700" dirty="0" smtClean="0"/>
              <a:t> média cesárea= 33%(24-43), hospitais privados= 51% (43-57)</a:t>
            </a:r>
          </a:p>
          <a:p>
            <a:r>
              <a:rPr lang="pt-BR" sz="2700" dirty="0" err="1" smtClean="0"/>
              <a:t>Tx</a:t>
            </a:r>
            <a:r>
              <a:rPr lang="pt-BR" sz="2700" dirty="0" smtClean="0"/>
              <a:t> cesárea: </a:t>
            </a:r>
            <a:r>
              <a:rPr lang="pt-BR" sz="2700" dirty="0" err="1" smtClean="0"/>
              <a:t>primiparidade</a:t>
            </a:r>
            <a:r>
              <a:rPr lang="pt-BR" sz="2700" dirty="0" smtClean="0"/>
              <a:t>, cesárea prévia, complexidade institucional</a:t>
            </a:r>
          </a:p>
          <a:p>
            <a:r>
              <a:rPr lang="pt-BR" sz="2700" dirty="0" err="1" smtClean="0"/>
              <a:t>Tx</a:t>
            </a:r>
            <a:r>
              <a:rPr lang="pt-BR" sz="2700" dirty="0" smtClean="0"/>
              <a:t> cesárea: ATB pós-parto, morbidade grave e mortalidade materna após ajuste de fatores de risco</a:t>
            </a:r>
          </a:p>
          <a:p>
            <a:r>
              <a:rPr lang="pt-BR" sz="2700" dirty="0" smtClean="0"/>
              <a:t>Aumento nas </a:t>
            </a:r>
            <a:r>
              <a:rPr lang="pt-BR" sz="2700" dirty="0" err="1" smtClean="0"/>
              <a:t>tx</a:t>
            </a:r>
            <a:r>
              <a:rPr lang="pt-BR" sz="2700" dirty="0" smtClean="0"/>
              <a:t> cesárea associou-se a maior morte neonatal e admissão em CTI por≥ 7 dias</a:t>
            </a:r>
          </a:p>
        </p:txBody>
      </p:sp>
      <p:pic>
        <p:nvPicPr>
          <p:cNvPr id="98307" name="Picture 3"/>
          <p:cNvPicPr>
            <a:picLocks noGrp="1" noChangeAspect="1" noChangeArrowheads="1"/>
          </p:cNvPicPr>
          <p:nvPr>
            <p:ph type="title"/>
          </p:nvPr>
        </p:nvPicPr>
        <p:blipFill>
          <a:blip r:embed="rId2" cstate="print"/>
          <a:srcRect/>
          <a:stretch>
            <a:fillRect/>
          </a:stretch>
        </p:blipFill>
        <p:spPr>
          <a:xfrm>
            <a:off x="0" y="8754"/>
            <a:ext cx="10356756" cy="2893233"/>
          </a:xfrm>
          <a:noFill/>
        </p:spPr>
      </p:pic>
    </p:spTree>
  </p:cSld>
  <p:clrMapOvr>
    <a:masterClrMapping/>
  </p:clrMapOv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p:cNvPicPr>
            <a:picLocks noGrp="1" noChangeAspect="1" noChangeArrowheads="1"/>
          </p:cNvPicPr>
          <p:nvPr>
            <p:ph type="title"/>
          </p:nvPr>
        </p:nvPicPr>
        <p:blipFill>
          <a:blip r:embed="rId2" cstate="print"/>
          <a:srcRect/>
          <a:stretch>
            <a:fillRect/>
          </a:stretch>
        </p:blipFill>
        <p:spPr>
          <a:xfrm>
            <a:off x="3325185" y="3661612"/>
            <a:ext cx="7452376" cy="3927656"/>
          </a:xfrm>
          <a:noFill/>
        </p:spPr>
      </p:pic>
      <p:pic>
        <p:nvPicPr>
          <p:cNvPr id="99331" name="Picture 3"/>
          <p:cNvPicPr>
            <a:picLocks noGrp="1" noChangeAspect="1" noChangeArrowheads="1"/>
          </p:cNvPicPr>
          <p:nvPr>
            <p:ph sz="half" idx="2"/>
          </p:nvPr>
        </p:nvPicPr>
        <p:blipFill>
          <a:blip r:embed="rId3" cstate="print"/>
          <a:srcRect/>
          <a:stretch>
            <a:fillRect/>
          </a:stretch>
        </p:blipFill>
        <p:spPr>
          <a:xfrm>
            <a:off x="1" y="0"/>
            <a:ext cx="7409470" cy="3684366"/>
          </a:xfrm>
          <a:noFill/>
        </p:spPr>
      </p:pic>
    </p:spTree>
  </p:cSld>
  <p:clrMapOvr>
    <a:masterClrMapping/>
  </p:clrMapOvr>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306140" y="4860751"/>
            <a:ext cx="10387260" cy="2520280"/>
          </a:xfrm>
          <a:solidFill>
            <a:srgbClr val="ECF10D"/>
          </a:solidFill>
        </p:spPr>
        <p:txBody>
          <a:bodyPr lIns="104306" tIns="52153" rIns="104306" bIns="52153" anchor="t"/>
          <a:lstStyle/>
          <a:p>
            <a:pPr algn="l"/>
            <a:r>
              <a:rPr lang="pt-BR" sz="2800" dirty="0" smtClean="0">
                <a:solidFill>
                  <a:schemeClr val="tx1"/>
                </a:solidFill>
              </a:rPr>
              <a:t>O aumento das taxas de cesárea não melhorou os resultados </a:t>
            </a:r>
            <a:r>
              <a:rPr lang="pt-BR" sz="2800" dirty="0" err="1" smtClean="0">
                <a:solidFill>
                  <a:schemeClr val="tx1"/>
                </a:solidFill>
              </a:rPr>
              <a:t>perinatais</a:t>
            </a:r>
            <a:r>
              <a:rPr lang="pt-BR" sz="2800" dirty="0" smtClean="0">
                <a:solidFill>
                  <a:schemeClr val="tx1"/>
                </a:solidFill>
              </a:rPr>
              <a:t> como em países desenvolvidos. </a:t>
            </a:r>
            <a:br>
              <a:rPr lang="pt-BR" sz="2800" dirty="0" smtClean="0">
                <a:solidFill>
                  <a:schemeClr val="tx1"/>
                </a:solidFill>
              </a:rPr>
            </a:br>
            <a:r>
              <a:rPr lang="pt-BR" sz="2800" dirty="0" smtClean="0">
                <a:solidFill>
                  <a:schemeClr val="tx1"/>
                </a:solidFill>
              </a:rPr>
              <a:t>O estudo mostra como um procedimento que é efetivo quando aplicado em pessoas doentes, em situações de emergência, pode causar mais danos que benefícios em populações sadias  </a:t>
            </a:r>
          </a:p>
        </p:txBody>
      </p:sp>
      <p:pic>
        <p:nvPicPr>
          <p:cNvPr id="100355" name="Picture 3"/>
          <p:cNvPicPr>
            <a:picLocks noGrp="1" noChangeAspect="1" noChangeArrowheads="1"/>
          </p:cNvPicPr>
          <p:nvPr>
            <p:ph idx="1"/>
          </p:nvPr>
        </p:nvPicPr>
        <p:blipFill>
          <a:blip r:embed="rId2" cstate="print"/>
          <a:srcRect/>
          <a:stretch>
            <a:fillRect/>
          </a:stretch>
        </p:blipFill>
        <p:spPr>
          <a:xfrm>
            <a:off x="841611" y="103269"/>
            <a:ext cx="9219757" cy="4638275"/>
          </a:xfrm>
          <a:noFill/>
        </p:spPr>
      </p:pic>
    </p:spTree>
  </p:cSld>
  <p:clrMapOvr>
    <a:masterClrMapping/>
  </p:clrMapOvr>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Beatriz 127"/>
          <p:cNvPicPr>
            <a:picLocks noChangeAspect="1" noChangeArrowheads="1"/>
          </p:cNvPicPr>
          <p:nvPr/>
        </p:nvPicPr>
        <p:blipFill>
          <a:blip r:embed="rId3" cstate="print"/>
          <a:srcRect/>
          <a:stretch>
            <a:fillRect/>
          </a:stretch>
        </p:blipFill>
        <p:spPr bwMode="auto">
          <a:xfrm>
            <a:off x="0" y="4296299"/>
            <a:ext cx="4489443" cy="2984794"/>
          </a:xfrm>
          <a:prstGeom prst="rect">
            <a:avLst/>
          </a:prstGeom>
          <a:noFill/>
          <a:ln w="9525">
            <a:noFill/>
            <a:miter lim="800000"/>
            <a:headEnd/>
            <a:tailEnd/>
          </a:ln>
        </p:spPr>
      </p:pic>
      <p:sp>
        <p:nvSpPr>
          <p:cNvPr id="1003522" name="Rectangle 2"/>
          <p:cNvSpPr>
            <a:spLocks noGrp="1" noChangeArrowheads="1"/>
          </p:cNvSpPr>
          <p:nvPr>
            <p:ph type="title"/>
          </p:nvPr>
        </p:nvSpPr>
        <p:spPr bwMode="auto">
          <a:xfrm>
            <a:off x="534670" y="302801"/>
            <a:ext cx="9624060" cy="243290"/>
          </a:xfrm>
          <a:ln>
            <a:miter lim="800000"/>
            <a:headEnd/>
            <a:tailEnd/>
          </a:ln>
        </p:spPr>
        <p:txBody>
          <a:bodyPr vert="horz" wrap="square" lIns="105012" tIns="52506" rIns="105012" bIns="52506" numCol="1" anchor="b" anchorCtr="0" compatLnSpc="1">
            <a:prstTxWarp prst="textNoShape">
              <a:avLst/>
            </a:prstTxWarp>
          </a:bodyPr>
          <a:lstStyle/>
          <a:p>
            <a:pPr>
              <a:defRPr/>
            </a:pPr>
            <a:r>
              <a:rPr lang="en-US" dirty="0" smtClean="0"/>
              <a:t>  </a:t>
            </a:r>
            <a:endParaRPr lang="en-US" sz="3200" dirty="0" smtClean="0">
              <a:solidFill>
                <a:schemeClr val="hlink"/>
              </a:solidFill>
            </a:endParaRPr>
          </a:p>
        </p:txBody>
      </p:sp>
      <p:sp>
        <p:nvSpPr>
          <p:cNvPr id="1003523" name="Rectangle 3"/>
          <p:cNvSpPr>
            <a:spLocks noChangeArrowheads="1"/>
          </p:cNvSpPr>
          <p:nvPr/>
        </p:nvSpPr>
        <p:spPr bwMode="auto">
          <a:xfrm>
            <a:off x="0" y="420070"/>
            <a:ext cx="10693400" cy="756126"/>
          </a:xfrm>
          <a:prstGeom prst="rect">
            <a:avLst/>
          </a:prstGeom>
          <a:noFill/>
          <a:ln w="9525">
            <a:noFill/>
            <a:miter lim="800000"/>
            <a:headEnd/>
            <a:tailEnd/>
          </a:ln>
          <a:effectLst>
            <a:outerShdw dist="40161" dir="1106097" algn="ctr" rotWithShape="0">
              <a:srgbClr val="000000">
                <a:alpha val="50000"/>
              </a:srgbClr>
            </a:outerShdw>
          </a:effectLst>
        </p:spPr>
        <p:txBody>
          <a:bodyPr lIns="105012" tIns="52506" rIns="105012" bIns="52506" anchor="b"/>
          <a:lstStyle/>
          <a:p>
            <a:pPr eaLnBrk="1" hangingPunct="1">
              <a:defRPr/>
            </a:pPr>
            <a:endParaRPr lang="pt-BR" dirty="0">
              <a:latin typeface="Arial" charset="0"/>
              <a:cs typeface="Arial" charset="0"/>
            </a:endParaRPr>
          </a:p>
        </p:txBody>
      </p:sp>
      <p:pic>
        <p:nvPicPr>
          <p:cNvPr id="68614" name="Picture 6"/>
          <p:cNvPicPr>
            <a:picLocks noChangeArrowheads="1"/>
          </p:cNvPicPr>
          <p:nvPr/>
        </p:nvPicPr>
        <p:blipFill>
          <a:blip r:embed="rId4" cstate="print"/>
          <a:srcRect/>
          <a:stretch>
            <a:fillRect/>
          </a:stretch>
        </p:blipFill>
        <p:spPr bwMode="auto">
          <a:xfrm>
            <a:off x="3653580" y="924154"/>
            <a:ext cx="4149263" cy="3220538"/>
          </a:xfrm>
          <a:prstGeom prst="rect">
            <a:avLst/>
          </a:prstGeom>
          <a:noFill/>
          <a:ln w="9525">
            <a:noFill/>
            <a:miter lim="800000"/>
            <a:headEnd/>
            <a:tailEnd/>
          </a:ln>
        </p:spPr>
      </p:pic>
      <p:pic>
        <p:nvPicPr>
          <p:cNvPr id="68615" name="Picture 7"/>
          <p:cNvPicPr>
            <a:picLocks noChangeArrowheads="1"/>
          </p:cNvPicPr>
          <p:nvPr/>
        </p:nvPicPr>
        <p:blipFill>
          <a:blip r:embed="rId5" cstate="print"/>
          <a:srcRect/>
          <a:stretch>
            <a:fillRect/>
          </a:stretch>
        </p:blipFill>
        <p:spPr bwMode="auto">
          <a:xfrm>
            <a:off x="7485380" y="5217622"/>
            <a:ext cx="3237724" cy="2371646"/>
          </a:xfrm>
          <a:prstGeom prst="rect">
            <a:avLst/>
          </a:prstGeom>
          <a:noFill/>
          <a:ln w="9525">
            <a:noFill/>
            <a:miter lim="800000"/>
            <a:headEnd/>
            <a:tailEnd/>
          </a:ln>
        </p:spPr>
      </p:pic>
      <p:pic>
        <p:nvPicPr>
          <p:cNvPr id="68616" name="Picture 8"/>
          <p:cNvPicPr>
            <a:picLocks noChangeArrowheads="1"/>
          </p:cNvPicPr>
          <p:nvPr/>
        </p:nvPicPr>
        <p:blipFill>
          <a:blip r:embed="rId6" cstate="print"/>
          <a:srcRect/>
          <a:stretch>
            <a:fillRect/>
          </a:stretch>
        </p:blipFill>
        <p:spPr bwMode="auto">
          <a:xfrm>
            <a:off x="7574492" y="2772463"/>
            <a:ext cx="3148612" cy="2529173"/>
          </a:xfrm>
          <a:prstGeom prst="rect">
            <a:avLst/>
          </a:prstGeom>
          <a:noFill/>
          <a:ln w="9525">
            <a:noFill/>
            <a:miter lim="800000"/>
            <a:headEnd/>
            <a:tailEnd/>
          </a:ln>
        </p:spPr>
      </p:pic>
      <p:pic>
        <p:nvPicPr>
          <p:cNvPr id="68617" name="Picture 9"/>
          <p:cNvPicPr>
            <a:picLocks noChangeArrowheads="1"/>
          </p:cNvPicPr>
          <p:nvPr/>
        </p:nvPicPr>
        <p:blipFill>
          <a:blip r:embed="rId7" cstate="print"/>
          <a:srcRect/>
          <a:stretch>
            <a:fillRect/>
          </a:stretch>
        </p:blipFill>
        <p:spPr bwMode="auto">
          <a:xfrm>
            <a:off x="3653578" y="4116688"/>
            <a:ext cx="3950617" cy="3472580"/>
          </a:xfrm>
          <a:prstGeom prst="rect">
            <a:avLst/>
          </a:prstGeom>
          <a:noFill/>
          <a:ln w="9525">
            <a:noFill/>
            <a:miter lim="800000"/>
            <a:headEnd/>
            <a:tailEnd/>
          </a:ln>
        </p:spPr>
      </p:pic>
      <p:sp>
        <p:nvSpPr>
          <p:cNvPr id="1003530" name="Text Box 10"/>
          <p:cNvSpPr txBox="1">
            <a:spLocks noChangeArrowheads="1"/>
          </p:cNvSpPr>
          <p:nvPr/>
        </p:nvSpPr>
        <p:spPr bwMode="auto">
          <a:xfrm>
            <a:off x="1100404" y="36757"/>
            <a:ext cx="9621713" cy="874748"/>
          </a:xfrm>
          <a:prstGeom prst="rect">
            <a:avLst/>
          </a:prstGeom>
          <a:noFill/>
          <a:ln w="9525">
            <a:noFill/>
            <a:miter lim="800000"/>
            <a:headEnd/>
            <a:tailEnd/>
          </a:ln>
          <a:effectLst/>
        </p:spPr>
        <p:txBody>
          <a:bodyPr wrap="none" lIns="104287" tIns="52144" rIns="104287" bIns="52144">
            <a:spAutoFit/>
          </a:bodyPr>
          <a:lstStyle/>
          <a:p>
            <a:pPr>
              <a:defRPr/>
            </a:pPr>
            <a:r>
              <a:rPr lang="en-US" sz="5000" dirty="0">
                <a:solidFill>
                  <a:schemeClr val="tx2"/>
                </a:solidFill>
                <a:effectLst>
                  <a:outerShdw blurRad="38100" dist="38100" dir="2700000" algn="tl">
                    <a:srgbClr val="000000"/>
                  </a:outerShdw>
                </a:effectLst>
              </a:rPr>
              <a:t>Lei das </a:t>
            </a:r>
            <a:r>
              <a:rPr lang="en-US" sz="5000" dirty="0" err="1">
                <a:solidFill>
                  <a:schemeClr val="tx2"/>
                </a:solidFill>
                <a:effectLst>
                  <a:outerShdw blurRad="38100" dist="38100" dir="2700000" algn="tl">
                    <a:srgbClr val="000000"/>
                  </a:outerShdw>
                </a:effectLst>
              </a:rPr>
              <a:t>Cascatas</a:t>
            </a:r>
            <a:r>
              <a:rPr lang="en-US" sz="5000" dirty="0">
                <a:solidFill>
                  <a:schemeClr val="tx2"/>
                </a:solidFill>
                <a:effectLst>
                  <a:outerShdw blurRad="38100" dist="38100" dir="2700000" algn="tl">
                    <a:srgbClr val="000000"/>
                  </a:outerShdw>
                </a:effectLst>
              </a:rPr>
              <a:t> de </a:t>
            </a:r>
            <a:r>
              <a:rPr lang="en-US" sz="5000" dirty="0" err="1">
                <a:solidFill>
                  <a:schemeClr val="tx2"/>
                </a:solidFill>
                <a:effectLst>
                  <a:outerShdw blurRad="38100" dist="38100" dir="2700000" algn="tl">
                    <a:srgbClr val="000000"/>
                  </a:outerShdw>
                </a:effectLst>
              </a:rPr>
              <a:t>Intervenções</a:t>
            </a:r>
            <a:endParaRPr lang="pt-BR" sz="3200" dirty="0">
              <a:solidFill>
                <a:schemeClr val="hlink"/>
              </a:solidFill>
              <a:effectLst>
                <a:outerShdw blurRad="38100" dist="38100" dir="2700000" algn="tl">
                  <a:srgbClr val="000000"/>
                </a:outerShdw>
              </a:effectLst>
            </a:endParaRPr>
          </a:p>
        </p:txBody>
      </p:sp>
      <p:pic>
        <p:nvPicPr>
          <p:cNvPr id="11" name="Picture 5" descr="placenta percreta 066"/>
          <p:cNvPicPr>
            <a:picLocks noChangeAspect="1" noChangeArrowheads="1"/>
          </p:cNvPicPr>
          <p:nvPr/>
        </p:nvPicPr>
        <p:blipFill>
          <a:blip r:embed="rId8" cstate="print"/>
          <a:srcRect/>
          <a:stretch>
            <a:fillRect/>
          </a:stretch>
        </p:blipFill>
        <p:spPr bwMode="auto">
          <a:xfrm>
            <a:off x="177793" y="936069"/>
            <a:ext cx="3525833" cy="3169206"/>
          </a:xfrm>
          <a:prstGeom prst="rect">
            <a:avLst/>
          </a:prstGeom>
          <a:noFill/>
          <a:ln w="9525">
            <a:noFill/>
            <a:miter lim="800000"/>
            <a:headEnd/>
            <a:tailEnd/>
          </a:ln>
        </p:spPr>
      </p:pic>
    </p:spTree>
  </p:cSld>
  <p:clrMapOvr>
    <a:masterClrMapping/>
  </p:clrMapOvr>
  <p:transition advClick="0"/>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pic>
        <p:nvPicPr>
          <p:cNvPr id="1252357"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0155" y="180231"/>
            <a:ext cx="9385043" cy="331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4"/>
          <p:cNvPicPr>
            <a:picLocks noGrp="1" noChangeAspect="1" noChangeArrowheads="1"/>
          </p:cNvPicPr>
          <p:nvPr>
            <p:ph idx="1"/>
          </p:nvPr>
        </p:nvPicPr>
        <p:blipFill>
          <a:blip r:embed="rId3" cstate="print"/>
          <a:srcRect/>
          <a:stretch>
            <a:fillRect/>
          </a:stretch>
        </p:blipFill>
        <p:spPr bwMode="auto">
          <a:xfrm>
            <a:off x="486947" y="3492599"/>
            <a:ext cx="5291801" cy="4016866"/>
          </a:xfrm>
          <a:prstGeom prst="rect">
            <a:avLst/>
          </a:prstGeom>
          <a:noFill/>
          <a:ln w="9525">
            <a:noFill/>
            <a:miter lim="800000"/>
            <a:headEnd/>
            <a:tailEnd/>
          </a:ln>
        </p:spPr>
      </p:pic>
      <p:pic>
        <p:nvPicPr>
          <p:cNvPr id="7" name="Picture 5" descr="placenta percreta 066"/>
          <p:cNvPicPr>
            <a:picLocks noChangeAspect="1" noChangeArrowheads="1"/>
          </p:cNvPicPr>
          <p:nvPr/>
        </p:nvPicPr>
        <p:blipFill>
          <a:blip r:embed="rId4" cstate="print"/>
          <a:srcRect/>
          <a:stretch>
            <a:fillRect/>
          </a:stretch>
        </p:blipFill>
        <p:spPr bwMode="auto">
          <a:xfrm>
            <a:off x="6210796" y="3564607"/>
            <a:ext cx="4338588" cy="3898398"/>
          </a:xfrm>
          <a:prstGeom prst="rect">
            <a:avLst/>
          </a:prstGeom>
          <a:noFill/>
          <a:ln w="9525">
            <a:noFill/>
            <a:miter lim="800000"/>
            <a:headEnd/>
            <a:tailEnd/>
          </a:ln>
        </p:spPr>
      </p:pic>
    </p:spTree>
    <p:extLst>
      <p:ext uri="{BB962C8B-B14F-4D97-AF65-F5344CB8AC3E}">
        <p14:creationId xmlns:p14="http://schemas.microsoft.com/office/powerpoint/2010/main" val="2098180407"/>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0157" y="278297"/>
            <a:ext cx="10294402" cy="1612019"/>
          </a:xfrm>
        </p:spPr>
        <p:txBody>
          <a:bodyPr lIns="97356" tIns="48678" rIns="97356" bIns="48678"/>
          <a:lstStyle/>
          <a:p>
            <a:pPr eaLnBrk="1" hangingPunct="1"/>
            <a:r>
              <a:rPr lang="en-US" sz="4300" dirty="0" err="1"/>
              <a:t>Epidemia</a:t>
            </a:r>
            <a:r>
              <a:rPr lang="en-US" sz="4300" dirty="0"/>
              <a:t> de </a:t>
            </a:r>
            <a:r>
              <a:rPr lang="en-US" sz="4300" dirty="0" err="1"/>
              <a:t>cesáreas</a:t>
            </a:r>
            <a:r>
              <a:rPr lang="en-US" sz="4300" dirty="0"/>
              <a:t>= </a:t>
            </a:r>
            <a:r>
              <a:rPr lang="en-US" sz="4300" dirty="0" smtClean="0"/>
              <a:t/>
            </a:r>
            <a:br>
              <a:rPr lang="en-US" sz="4300" dirty="0" smtClean="0"/>
            </a:br>
            <a:r>
              <a:rPr lang="en-US" sz="4300" dirty="0" smtClean="0"/>
              <a:t>Placenta </a:t>
            </a:r>
            <a:r>
              <a:rPr lang="en-US" sz="4300" dirty="0" err="1"/>
              <a:t>Prévia</a:t>
            </a:r>
            <a:r>
              <a:rPr lang="en-US" sz="4300" dirty="0"/>
              <a:t> + </a:t>
            </a:r>
            <a:r>
              <a:rPr lang="en-US" sz="4300" dirty="0" err="1"/>
              <a:t>Acretismo</a:t>
            </a:r>
            <a:r>
              <a:rPr lang="en-US" sz="4300" dirty="0"/>
              <a:t> </a:t>
            </a:r>
            <a:r>
              <a:rPr lang="en-US" sz="4300" dirty="0" err="1"/>
              <a:t>Placentário</a:t>
            </a:r>
            <a:endParaRPr lang="pt-BR" sz="4300" dirty="0"/>
          </a:p>
        </p:txBody>
      </p:sp>
      <p:sp>
        <p:nvSpPr>
          <p:cNvPr id="11267" name="Rectangle 3"/>
          <p:cNvSpPr>
            <a:spLocks noGrp="1" noChangeArrowheads="1"/>
          </p:cNvSpPr>
          <p:nvPr>
            <p:ph type="body" idx="1"/>
          </p:nvPr>
        </p:nvSpPr>
        <p:spPr>
          <a:xfrm>
            <a:off x="222780" y="2205368"/>
            <a:ext cx="5346700" cy="4536758"/>
          </a:xfrm>
        </p:spPr>
        <p:txBody>
          <a:bodyPr lIns="97356" tIns="48678" rIns="97356" bIns="48678"/>
          <a:lstStyle/>
          <a:p>
            <a:pPr lvl="1" eaLnBrk="1" hangingPunct="1">
              <a:buFont typeface="Wingdings" pitchFamily="2" charset="2"/>
              <a:buNone/>
            </a:pPr>
            <a:endParaRPr lang="pt-BR" sz="2100"/>
          </a:p>
        </p:txBody>
      </p:sp>
      <p:pic>
        <p:nvPicPr>
          <p:cNvPr id="1126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55" y="2907236"/>
            <a:ext cx="6807141" cy="3346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93277" y="2352394"/>
            <a:ext cx="3963819" cy="4668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2242894"/>
      </p:ext>
    </p:extLst>
  </p:cSld>
  <p:clrMapOvr>
    <a:masterClrMapping/>
  </p:clrMapOv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84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116" y="3407661"/>
            <a:ext cx="5769226" cy="29652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850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131" y="2639"/>
            <a:ext cx="9433049" cy="2553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850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79778" y="108223"/>
            <a:ext cx="5139130" cy="1005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8502"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03850" y="2052439"/>
            <a:ext cx="3143250" cy="28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8503"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22764" y="2340472"/>
            <a:ext cx="4824536" cy="5040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1733087"/>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6139" y="36215"/>
            <a:ext cx="10009113" cy="1516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952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08" y="1495172"/>
            <a:ext cx="5873452" cy="43016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952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22711" y="4196630"/>
            <a:ext cx="5648325" cy="340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aixaDeTexto 1"/>
          <p:cNvSpPr txBox="1"/>
          <p:nvPr/>
        </p:nvSpPr>
        <p:spPr>
          <a:xfrm>
            <a:off x="6858868" y="1188343"/>
            <a:ext cx="3600400" cy="415498"/>
          </a:xfrm>
          <a:prstGeom prst="rect">
            <a:avLst/>
          </a:prstGeom>
          <a:solidFill>
            <a:schemeClr val="bg1"/>
          </a:solidFill>
        </p:spPr>
        <p:txBody>
          <a:bodyPr wrap="square" rtlCol="0">
            <a:spAutoFit/>
          </a:bodyPr>
          <a:lstStyle/>
          <a:p>
            <a:endParaRPr lang="pt-BR" dirty="0"/>
          </a:p>
        </p:txBody>
      </p:sp>
    </p:spTree>
    <p:extLst>
      <p:ext uri="{BB962C8B-B14F-4D97-AF65-F5344CB8AC3E}">
        <p14:creationId xmlns:p14="http://schemas.microsoft.com/office/powerpoint/2010/main" val="3815772255"/>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42" name="Rectangle 2"/>
          <p:cNvSpPr>
            <a:spLocks noGrp="1" noChangeArrowheads="1"/>
          </p:cNvSpPr>
          <p:nvPr>
            <p:ph type="title"/>
          </p:nvPr>
        </p:nvSpPr>
        <p:spPr bwMode="auto">
          <a:xfrm>
            <a:off x="554687" y="-35793"/>
            <a:ext cx="9112493" cy="1612019"/>
          </a:xfrm>
          <a:noFill/>
          <a:ln>
            <a:miter lim="800000"/>
            <a:headEnd/>
            <a:tailEnd/>
          </a:ln>
        </p:spPr>
        <p:txBody>
          <a:bodyPr vert="horz" wrap="square" lIns="104306" tIns="52153" rIns="104306" bIns="52153" numCol="1" anchor="t" anchorCtr="0" compatLnSpc="1">
            <a:prstTxWarp prst="textNoShape">
              <a:avLst/>
            </a:prstTxWarp>
          </a:bodyPr>
          <a:lstStyle/>
          <a:p>
            <a:r>
              <a:rPr lang="en-US" sz="4100" dirty="0" err="1" smtClean="0"/>
              <a:t>Dilemas</a:t>
            </a:r>
            <a:r>
              <a:rPr lang="en-US" sz="4100" dirty="0" smtClean="0"/>
              <a:t> da </a:t>
            </a:r>
            <a:r>
              <a:rPr lang="en-US" sz="4100" dirty="0" err="1" smtClean="0"/>
              <a:t>Obstetrícia</a:t>
            </a:r>
            <a:r>
              <a:rPr lang="en-US" sz="4100" dirty="0" smtClean="0"/>
              <a:t> </a:t>
            </a:r>
            <a:br>
              <a:rPr lang="en-US" sz="4100" dirty="0" smtClean="0"/>
            </a:br>
            <a:r>
              <a:rPr lang="en-US" sz="4100" dirty="0" err="1" smtClean="0">
                <a:solidFill>
                  <a:srgbClr val="FF0000"/>
                </a:solidFill>
              </a:rPr>
              <a:t>Século</a:t>
            </a:r>
            <a:r>
              <a:rPr lang="en-US" sz="4100" dirty="0" smtClean="0">
                <a:solidFill>
                  <a:srgbClr val="FF0000"/>
                </a:solidFill>
              </a:rPr>
              <a:t> XXI</a:t>
            </a:r>
            <a:r>
              <a:rPr lang="en-US" sz="4100" dirty="0" smtClean="0"/>
              <a:t> </a:t>
            </a:r>
            <a:endParaRPr lang="pt-BR" sz="4100" dirty="0"/>
          </a:p>
        </p:txBody>
      </p:sp>
      <p:sp>
        <p:nvSpPr>
          <p:cNvPr id="983043" name="Rectangle 3"/>
          <p:cNvSpPr>
            <a:spLocks noGrp="1" noChangeArrowheads="1"/>
          </p:cNvSpPr>
          <p:nvPr>
            <p:ph type="body" sz="half" idx="1"/>
          </p:nvPr>
        </p:nvSpPr>
        <p:spPr bwMode="auto">
          <a:xfrm>
            <a:off x="131812" y="1404367"/>
            <a:ext cx="5257588" cy="5234493"/>
          </a:xfrm>
          <a:solidFill>
            <a:srgbClr val="003300"/>
          </a:solidFill>
          <a:ln>
            <a:miter lim="800000"/>
            <a:headEnd/>
            <a:tailEnd/>
          </a:ln>
        </p:spPr>
        <p:txBody>
          <a:bodyPr vert="horz" wrap="square" lIns="104306" tIns="52153" rIns="104306" bIns="52153" numCol="1" anchor="t" anchorCtr="0" compatLnSpc="1">
            <a:prstTxWarp prst="textNoShape">
              <a:avLst/>
            </a:prstTxWarp>
          </a:bodyPr>
          <a:lstStyle/>
          <a:p>
            <a:pPr marL="0" indent="0">
              <a:lnSpc>
                <a:spcPct val="90000"/>
              </a:lnSpc>
              <a:buNone/>
            </a:pPr>
            <a:r>
              <a:rPr lang="en-US" sz="2700" dirty="0" smtClean="0">
                <a:solidFill>
                  <a:srgbClr val="FFFF00"/>
                </a:solidFill>
              </a:rPr>
              <a:t>      CESÁREA PLANEJADA</a:t>
            </a:r>
            <a:endParaRPr lang="pt-BR" sz="2700" dirty="0">
              <a:solidFill>
                <a:srgbClr val="FFFF00"/>
              </a:solidFill>
            </a:endParaRPr>
          </a:p>
        </p:txBody>
      </p:sp>
      <p:sp>
        <p:nvSpPr>
          <p:cNvPr id="983044" name="Rectangle 4"/>
          <p:cNvSpPr>
            <a:spLocks noChangeArrowheads="1"/>
          </p:cNvSpPr>
          <p:nvPr/>
        </p:nvSpPr>
        <p:spPr bwMode="auto">
          <a:xfrm>
            <a:off x="5418708" y="1404367"/>
            <a:ext cx="5177759" cy="6537855"/>
          </a:xfrm>
          <a:prstGeom prst="rect">
            <a:avLst/>
          </a:prstGeom>
          <a:solidFill>
            <a:srgbClr val="333399"/>
          </a:solidFill>
          <a:ln w="9525">
            <a:noFill/>
            <a:miter lim="800000"/>
            <a:headEnd/>
            <a:tailEnd/>
          </a:ln>
          <a:effectLst/>
        </p:spPr>
        <p:txBody>
          <a:bodyPr wrap="square" lIns="104306" tIns="52153" rIns="104306" bIns="52153">
            <a:spAutoFit/>
          </a:bodyPr>
          <a:lstStyle/>
          <a:p>
            <a:pPr algn="l" eaLnBrk="1" hangingPunct="1">
              <a:spcBef>
                <a:spcPct val="20000"/>
              </a:spcBef>
              <a:buClr>
                <a:schemeClr val="bg2"/>
              </a:buClr>
              <a:buSzPct val="75000"/>
            </a:pPr>
            <a:r>
              <a:rPr lang="pt-BR" sz="2700" dirty="0" smtClean="0">
                <a:solidFill>
                  <a:schemeClr val="accent3"/>
                </a:solidFill>
                <a:ea typeface="Tahoma" pitchFamily="34" charset="0"/>
                <a:cs typeface="Tahoma" pitchFamily="34" charset="0"/>
              </a:rPr>
              <a:t> PARTO NORMAL PLANEJADO</a:t>
            </a:r>
            <a:endParaRPr lang="en-US" sz="2300" dirty="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Menos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infecção</a:t>
            </a:r>
            <a:r>
              <a:rPr lang="en-US" sz="2300" dirty="0" smtClean="0">
                <a:solidFill>
                  <a:schemeClr val="bg1"/>
                </a:solidFill>
                <a:effectLst>
                  <a:outerShdw blurRad="38100" dist="38100" dir="2700000" algn="tl">
                    <a:srgbClr val="000000"/>
                  </a:outerShdw>
                </a:effectLst>
              </a:rPr>
              <a:t> (ITU, </a:t>
            </a:r>
            <a:r>
              <a:rPr lang="en-US" sz="2300" dirty="0" err="1" smtClean="0">
                <a:solidFill>
                  <a:schemeClr val="bg1"/>
                </a:solidFill>
                <a:effectLst>
                  <a:outerShdw blurRad="38100" dist="38100" dir="2700000" algn="tl">
                    <a:srgbClr val="000000"/>
                  </a:outerShdw>
                </a:effectLst>
              </a:rPr>
              <a:t>endometrite</a:t>
            </a:r>
            <a:r>
              <a:rPr lang="en-US" sz="2300" dirty="0" smtClean="0">
                <a:solidFill>
                  <a:schemeClr val="bg1"/>
                </a:solidFill>
                <a:effectLst>
                  <a:outerShdw blurRad="38100" dist="38100" dir="2700000" algn="tl">
                    <a:srgbClr val="000000"/>
                  </a:outerShdw>
                </a:effectLst>
              </a:rPr>
              <a:t>)</a:t>
            </a: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Maior</a:t>
            </a:r>
            <a:r>
              <a:rPr lang="en-US" sz="2300" dirty="0" smtClean="0">
                <a:solidFill>
                  <a:schemeClr val="bg1"/>
                </a:solidFill>
                <a:effectLst>
                  <a:outerShdw blurRad="38100" dist="38100" dir="2700000" algn="tl">
                    <a:srgbClr val="000000"/>
                  </a:outerShdw>
                </a:effectLst>
              </a:rPr>
              <a:t> taxa de </a:t>
            </a:r>
            <a:r>
              <a:rPr lang="en-US" sz="2300" dirty="0" err="1" smtClean="0">
                <a:solidFill>
                  <a:schemeClr val="bg1"/>
                </a:solidFill>
                <a:effectLst>
                  <a:outerShdw blurRad="38100" dist="38100" dir="2700000" algn="tl">
                    <a:srgbClr val="000000"/>
                  </a:outerShdw>
                </a:effectLst>
              </a:rPr>
              <a:t>aleitamento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exclusivo</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Lactação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mais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duradoura</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hemorragia</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transfusão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qdo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inclui</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partos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vaginais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operatórios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induzidos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acelerados</a:t>
            </a:r>
            <a:r>
              <a:rPr lang="en-US" sz="2300" dirty="0" smtClean="0">
                <a:solidFill>
                  <a:schemeClr val="bg1"/>
                </a:solidFill>
                <a:effectLst>
                  <a:outerShdw blurRad="38100" dist="38100" dir="2700000" algn="tl">
                    <a:srgbClr val="000000"/>
                  </a:outerShdw>
                </a:effectLst>
              </a:rPr>
              <a:t>)</a:t>
            </a: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asfixia</a:t>
            </a:r>
            <a:r>
              <a:rPr lang="en-US" sz="2300" dirty="0" smtClean="0">
                <a:solidFill>
                  <a:schemeClr val="bg1"/>
                </a:solidFill>
                <a:effectLst>
                  <a:outerShdw blurRad="38100" dist="38100" dir="2700000" algn="tl">
                    <a:srgbClr val="000000"/>
                  </a:outerShdw>
                </a:effectLst>
              </a:rPr>
              <a:t> perinatal/ HIC e </a:t>
            </a:r>
            <a:r>
              <a:rPr lang="en-US" sz="2300" dirty="0" err="1" smtClean="0">
                <a:solidFill>
                  <a:schemeClr val="bg1"/>
                </a:solidFill>
                <a:effectLst>
                  <a:outerShdw blurRad="38100" dist="38100" dir="2700000" algn="tl">
                    <a:srgbClr val="000000"/>
                  </a:outerShdw>
                </a:effectLst>
              </a:rPr>
              <a:t>lesão</a:t>
            </a:r>
            <a:r>
              <a:rPr lang="en-US" sz="2300" dirty="0" smtClean="0">
                <a:solidFill>
                  <a:schemeClr val="bg1"/>
                </a:solidFill>
                <a:effectLst>
                  <a:outerShdw blurRad="38100" dist="38100" dir="2700000" algn="tl">
                    <a:srgbClr val="000000"/>
                  </a:outerShdw>
                </a:effectLst>
              </a:rPr>
              <a:t> de </a:t>
            </a:r>
            <a:r>
              <a:rPr lang="en-US" sz="2300" dirty="0" err="1" smtClean="0">
                <a:solidFill>
                  <a:schemeClr val="bg1"/>
                </a:solidFill>
                <a:effectLst>
                  <a:outerShdw blurRad="38100" dist="38100" dir="2700000" algn="tl">
                    <a:srgbClr val="000000"/>
                  </a:outerShdw>
                </a:effectLst>
              </a:rPr>
              <a:t>plexo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em</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partos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complicados</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Internação</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hospitalar</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mais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curta</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Convalescência</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mais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curta</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Menos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complicações</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anestésicas</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r>
              <a:rPr lang="en-US" sz="2300" dirty="0" err="1" smtClean="0">
                <a:solidFill>
                  <a:schemeClr val="bg1"/>
                </a:solidFill>
                <a:effectLst>
                  <a:outerShdw blurRad="38100" dist="38100" dir="2700000" algn="tl">
                    <a:srgbClr val="000000"/>
                  </a:outerShdw>
                </a:effectLst>
              </a:rPr>
              <a:t>Menor</a:t>
            </a:r>
            <a:r>
              <a:rPr lang="en-US" sz="2300" dirty="0" smtClean="0">
                <a:solidFill>
                  <a:schemeClr val="bg1"/>
                </a:solidFill>
                <a:effectLst>
                  <a:outerShdw blurRad="38100" dist="38100" dir="2700000" algn="tl">
                    <a:srgbClr val="000000"/>
                  </a:outerShdw>
                </a:effectLst>
              </a:rPr>
              <a:t> </a:t>
            </a:r>
            <a:r>
              <a:rPr lang="en-US" sz="2300" dirty="0" err="1" smtClean="0">
                <a:solidFill>
                  <a:schemeClr val="bg1"/>
                </a:solidFill>
                <a:effectLst>
                  <a:outerShdw blurRad="38100" dist="38100" dir="2700000" algn="tl">
                    <a:srgbClr val="000000"/>
                  </a:outerShdw>
                </a:effectLst>
              </a:rPr>
              <a:t>custo</a:t>
            </a:r>
            <a:endParaRPr lang="en-US" sz="2300" dirty="0" smtClean="0">
              <a:solidFill>
                <a:schemeClr val="bg1"/>
              </a:solidFill>
              <a:effectLst>
                <a:outerShdw blurRad="38100" dist="38100" dir="2700000" algn="tl">
                  <a:srgbClr val="000000"/>
                </a:outerShdw>
              </a:effectLst>
            </a:endParaRPr>
          </a:p>
          <a:p>
            <a:pPr marL="342900" indent="-342900" algn="l">
              <a:buClr>
                <a:schemeClr val="accent3"/>
              </a:buClr>
              <a:buFont typeface="Arial" pitchFamily="34" charset="0"/>
              <a:buChar char="•"/>
            </a:pPr>
            <a:endParaRPr lang="en-US" sz="2300" dirty="0" smtClean="0">
              <a:solidFill>
                <a:schemeClr val="bg1"/>
              </a:solidFill>
              <a:effectLst>
                <a:outerShdw blurRad="38100" dist="38100" dir="2700000" algn="tl">
                  <a:srgbClr val="000000"/>
                </a:outerShdw>
              </a:effectLst>
            </a:endParaRPr>
          </a:p>
          <a:p>
            <a:pPr>
              <a:buClr>
                <a:schemeClr val="accent3"/>
              </a:buClr>
            </a:pPr>
            <a:endParaRPr lang="en-US" sz="2300" dirty="0" smtClean="0">
              <a:solidFill>
                <a:schemeClr val="accent3"/>
              </a:solidFill>
              <a:effectLst>
                <a:outerShdw blurRad="38100" dist="38100" dir="2700000" algn="tl">
                  <a:srgbClr val="000000"/>
                </a:outerShdw>
              </a:effectLst>
            </a:endParaRPr>
          </a:p>
          <a:p>
            <a:pPr>
              <a:buClr>
                <a:schemeClr val="accent3"/>
              </a:buClr>
            </a:pPr>
            <a:endParaRPr lang="en-US" sz="2300" dirty="0">
              <a:solidFill>
                <a:schemeClr val="accent3"/>
              </a:solidFill>
              <a:effectLst>
                <a:outerShdw blurRad="38100" dist="38100" dir="2700000" algn="tl">
                  <a:srgbClr val="000000"/>
                </a:outerShdw>
              </a:effectLst>
            </a:endParaRPr>
          </a:p>
          <a:p>
            <a:pPr>
              <a:buClr>
                <a:schemeClr val="accent3"/>
              </a:buClr>
            </a:pPr>
            <a:endParaRPr lang="en-US" sz="2300" dirty="0" smtClean="0">
              <a:solidFill>
                <a:schemeClr val="accent3"/>
              </a:solidFill>
              <a:effectLst>
                <a:outerShdw blurRad="38100" dist="38100" dir="2700000" algn="tl">
                  <a:srgbClr val="000000"/>
                </a:outerShdw>
              </a:effectLst>
            </a:endParaRPr>
          </a:p>
          <a:p>
            <a:pPr>
              <a:buClr>
                <a:schemeClr val="accent3"/>
              </a:buClr>
            </a:pPr>
            <a:endParaRPr lang="en-US" sz="2300" dirty="0">
              <a:solidFill>
                <a:schemeClr val="accent3"/>
              </a:solidFill>
              <a:effectLst>
                <a:outerShdw blurRad="38100" dist="38100" dir="2700000" algn="tl">
                  <a:srgbClr val="000000"/>
                </a:outerShdw>
              </a:effectLst>
            </a:endParaRPr>
          </a:p>
        </p:txBody>
      </p:sp>
      <p:pic>
        <p:nvPicPr>
          <p:cNvPr id="983045" name="Picture 5" descr="balanca10"/>
          <p:cNvPicPr>
            <a:picLocks noGrp="1" noChangeAspect="1" noChangeArrowheads="1"/>
          </p:cNvPicPr>
          <p:nvPr>
            <p:ph sz="half" idx="2"/>
          </p:nvPr>
        </p:nvPicPr>
        <p:blipFill>
          <a:blip r:embed="rId2" cstate="print"/>
          <a:srcRect/>
          <a:stretch>
            <a:fillRect/>
          </a:stretch>
        </p:blipFill>
        <p:spPr bwMode="auto">
          <a:xfrm>
            <a:off x="0" y="6232792"/>
            <a:ext cx="10693400" cy="1319720"/>
          </a:xfrm>
          <a:noFill/>
          <a:ln>
            <a:miter lim="800000"/>
            <a:headEnd/>
            <a:tailEnd/>
          </a:ln>
        </p:spPr>
      </p:pic>
      <p:sp>
        <p:nvSpPr>
          <p:cNvPr id="2" name="Retângulo 1"/>
          <p:cNvSpPr/>
          <p:nvPr/>
        </p:nvSpPr>
        <p:spPr>
          <a:xfrm>
            <a:off x="4554612" y="3132559"/>
            <a:ext cx="1512000" cy="1446550"/>
          </a:xfrm>
          <a:prstGeom prst="rect">
            <a:avLst/>
          </a:prstGeom>
          <a:noFill/>
        </p:spPr>
        <p:txBody>
          <a:bodyPr wrap="square" lIns="91440" tIns="45720" rIns="91440" bIns="45720">
            <a:spAutoFit/>
          </a:bodyPr>
          <a:lstStyle/>
          <a:p>
            <a:pPr algn="ctr"/>
            <a:r>
              <a:rPr lang="pt-BR"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pt-BR" sz="8800" b="1" cap="all" spc="0" dirty="0" smtClean="0">
                <a:ln w="9000" cmpd="sng">
                  <a:solidFill>
                    <a:schemeClr val="accent4">
                      <a:shade val="50000"/>
                      <a:satMod val="120000"/>
                    </a:schemeClr>
                  </a:solidFill>
                  <a:prstDash val="solid"/>
                </a:ln>
                <a:solidFill>
                  <a:srgbClr val="FF0000"/>
                </a:solidFill>
                <a:effectLst>
                  <a:reflection blurRad="12700" stA="28000" endPos="45000" dist="1000" dir="5400000" sy="-100000" algn="bl" rotWithShape="0"/>
                </a:effectLst>
              </a:rPr>
              <a:t>X</a:t>
            </a:r>
            <a:endParaRPr lang="pt-BR" sz="88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aixaDeTexto 2"/>
          <p:cNvSpPr txBox="1"/>
          <p:nvPr/>
        </p:nvSpPr>
        <p:spPr>
          <a:xfrm>
            <a:off x="387233" y="1764407"/>
            <a:ext cx="4743444" cy="4893647"/>
          </a:xfrm>
          <a:prstGeom prst="rect">
            <a:avLst/>
          </a:prstGeom>
          <a:noFill/>
        </p:spPr>
        <p:txBody>
          <a:bodyPr wrap="square" rtlCol="0">
            <a:spAutoFit/>
          </a:bodyPr>
          <a:lstStyle/>
          <a:p>
            <a:pPr marL="342900" indent="-342900" algn="l">
              <a:buFont typeface="Arial" pitchFamily="34" charset="0"/>
              <a:buChar char="•"/>
            </a:pPr>
            <a:r>
              <a:rPr lang="en-US" sz="2400" dirty="0" err="1" smtClean="0">
                <a:solidFill>
                  <a:srgbClr val="FFFF00"/>
                </a:solidFill>
              </a:rPr>
              <a:t>Menos</a:t>
            </a:r>
            <a:r>
              <a:rPr lang="en-US" sz="2400" dirty="0" smtClean="0">
                <a:solidFill>
                  <a:srgbClr val="FFFF00"/>
                </a:solidFill>
              </a:rPr>
              <a:t> </a:t>
            </a:r>
            <a:r>
              <a:rPr lang="en-US" sz="2400" dirty="0" err="1" smtClean="0">
                <a:solidFill>
                  <a:srgbClr val="FFFF00"/>
                </a:solidFill>
              </a:rPr>
              <a:t>hemorragia</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Menos</a:t>
            </a:r>
            <a:r>
              <a:rPr lang="en-US" sz="2400" dirty="0" smtClean="0">
                <a:solidFill>
                  <a:srgbClr val="FFFF00"/>
                </a:solidFill>
              </a:rPr>
              <a:t> </a:t>
            </a:r>
            <a:r>
              <a:rPr lang="en-US" sz="2400" dirty="0" err="1" smtClean="0">
                <a:solidFill>
                  <a:srgbClr val="FFFF00"/>
                </a:solidFill>
              </a:rPr>
              <a:t>transfusão</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Menos</a:t>
            </a:r>
            <a:r>
              <a:rPr lang="en-US" sz="2400" dirty="0" smtClean="0">
                <a:solidFill>
                  <a:srgbClr val="FFFF00"/>
                </a:solidFill>
              </a:rPr>
              <a:t> </a:t>
            </a:r>
            <a:r>
              <a:rPr lang="en-US" sz="2400" dirty="0" err="1" smtClean="0">
                <a:solidFill>
                  <a:srgbClr val="FFFF00"/>
                </a:solidFill>
              </a:rPr>
              <a:t>incontinência</a:t>
            </a:r>
            <a:r>
              <a:rPr lang="en-US" sz="2400" dirty="0" smtClean="0">
                <a:solidFill>
                  <a:srgbClr val="FFFF00"/>
                </a:solidFill>
              </a:rPr>
              <a:t> </a:t>
            </a:r>
            <a:r>
              <a:rPr lang="en-US" sz="2400" dirty="0" err="1" smtClean="0">
                <a:solidFill>
                  <a:srgbClr val="FFFF00"/>
                </a:solidFill>
              </a:rPr>
              <a:t>urinária</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Diminui</a:t>
            </a:r>
            <a:r>
              <a:rPr lang="en-US" sz="2400" dirty="0" smtClean="0">
                <a:solidFill>
                  <a:srgbClr val="FFFF00"/>
                </a:solidFill>
              </a:rPr>
              <a:t> </a:t>
            </a:r>
            <a:r>
              <a:rPr lang="en-US" sz="2400" dirty="0" err="1" smtClean="0">
                <a:solidFill>
                  <a:srgbClr val="FFFF00"/>
                </a:solidFill>
              </a:rPr>
              <a:t>capacidade</a:t>
            </a:r>
            <a:r>
              <a:rPr lang="en-US" sz="2400" dirty="0" smtClean="0">
                <a:solidFill>
                  <a:srgbClr val="FFFF00"/>
                </a:solidFill>
              </a:rPr>
              <a:t> </a:t>
            </a:r>
            <a:r>
              <a:rPr lang="en-US" sz="2400" dirty="0" err="1" smtClean="0">
                <a:solidFill>
                  <a:srgbClr val="FFFF00"/>
                </a:solidFill>
              </a:rPr>
              <a:t>reprodutiva</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Risco</a:t>
            </a:r>
            <a:r>
              <a:rPr lang="en-US" sz="2400" dirty="0" smtClean="0">
                <a:solidFill>
                  <a:srgbClr val="FFFF00"/>
                </a:solidFill>
              </a:rPr>
              <a:t> de </a:t>
            </a:r>
            <a:r>
              <a:rPr lang="en-US" sz="2400" dirty="0" err="1" smtClean="0">
                <a:solidFill>
                  <a:srgbClr val="FFFF00"/>
                </a:solidFill>
              </a:rPr>
              <a:t>prematuridade</a:t>
            </a:r>
            <a:r>
              <a:rPr lang="en-US" sz="2400" dirty="0" smtClean="0">
                <a:solidFill>
                  <a:srgbClr val="FFFF00"/>
                </a:solidFill>
              </a:rPr>
              <a:t> </a:t>
            </a:r>
            <a:r>
              <a:rPr lang="en-US" sz="2400" dirty="0" err="1" smtClean="0">
                <a:solidFill>
                  <a:srgbClr val="FFFF00"/>
                </a:solidFill>
              </a:rPr>
              <a:t>iatrogênica</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Maior</a:t>
            </a:r>
            <a:r>
              <a:rPr lang="en-US" sz="2400" dirty="0" smtClean="0">
                <a:solidFill>
                  <a:srgbClr val="FFFF00"/>
                </a:solidFill>
              </a:rPr>
              <a:t> </a:t>
            </a:r>
            <a:r>
              <a:rPr lang="en-US" sz="2400" dirty="0" err="1" smtClean="0">
                <a:solidFill>
                  <a:srgbClr val="FFFF00"/>
                </a:solidFill>
              </a:rPr>
              <a:t>desconforto</a:t>
            </a:r>
            <a:r>
              <a:rPr lang="en-US" sz="2400" dirty="0" smtClean="0">
                <a:solidFill>
                  <a:srgbClr val="FFFF00"/>
                </a:solidFill>
              </a:rPr>
              <a:t> </a:t>
            </a:r>
            <a:r>
              <a:rPr lang="en-US" sz="2400" dirty="0" err="1" smtClean="0">
                <a:solidFill>
                  <a:srgbClr val="FFFF00"/>
                </a:solidFill>
              </a:rPr>
              <a:t>respiratório</a:t>
            </a:r>
            <a:r>
              <a:rPr lang="en-US" sz="2400" dirty="0" smtClean="0">
                <a:solidFill>
                  <a:srgbClr val="FFFF00"/>
                </a:solidFill>
              </a:rPr>
              <a:t> (&lt;39 </a:t>
            </a:r>
            <a:r>
              <a:rPr lang="en-US" sz="2400" dirty="0" err="1" smtClean="0">
                <a:solidFill>
                  <a:srgbClr val="FFFF00"/>
                </a:solidFill>
              </a:rPr>
              <a:t>sem</a:t>
            </a:r>
            <a:r>
              <a:rPr lang="en-US" sz="2400" dirty="0" smtClean="0">
                <a:solidFill>
                  <a:srgbClr val="FFFF00"/>
                </a:solidFill>
              </a:rPr>
              <a:t>)</a:t>
            </a:r>
          </a:p>
          <a:p>
            <a:pPr marL="342900" indent="-342900" algn="l">
              <a:buFont typeface="Arial" pitchFamily="34" charset="0"/>
              <a:buChar char="•"/>
            </a:pPr>
            <a:r>
              <a:rPr lang="en-US" sz="2400" dirty="0" err="1" smtClean="0">
                <a:solidFill>
                  <a:srgbClr val="FFFF00"/>
                </a:solidFill>
              </a:rPr>
              <a:t>Maior</a:t>
            </a:r>
            <a:r>
              <a:rPr lang="en-US" sz="2400" dirty="0" smtClean="0">
                <a:solidFill>
                  <a:srgbClr val="FFFF00"/>
                </a:solidFill>
              </a:rPr>
              <a:t> </a:t>
            </a:r>
            <a:r>
              <a:rPr lang="en-US" sz="2400" dirty="0" err="1" smtClean="0">
                <a:solidFill>
                  <a:srgbClr val="FFFF00"/>
                </a:solidFill>
              </a:rPr>
              <a:t>risco</a:t>
            </a:r>
            <a:r>
              <a:rPr lang="en-US" sz="2400" dirty="0" smtClean="0">
                <a:solidFill>
                  <a:srgbClr val="FFFF00"/>
                </a:solidFill>
              </a:rPr>
              <a:t> </a:t>
            </a:r>
            <a:r>
              <a:rPr lang="en-US" sz="2400" dirty="0" err="1" smtClean="0">
                <a:solidFill>
                  <a:srgbClr val="FFFF00"/>
                </a:solidFill>
              </a:rPr>
              <a:t>anestésico</a:t>
            </a:r>
            <a:endParaRPr lang="en-US" sz="2400" dirty="0" smtClean="0">
              <a:solidFill>
                <a:srgbClr val="FFFF00"/>
              </a:solidFill>
            </a:endParaRPr>
          </a:p>
          <a:p>
            <a:pPr marL="342900" indent="-342900" algn="l">
              <a:buFont typeface="Arial" pitchFamily="34" charset="0"/>
              <a:buChar char="•"/>
            </a:pPr>
            <a:r>
              <a:rPr lang="en-US" sz="2400" dirty="0" err="1" smtClean="0">
                <a:solidFill>
                  <a:srgbClr val="FFFF00"/>
                </a:solidFill>
              </a:rPr>
              <a:t>Risco</a:t>
            </a:r>
            <a:r>
              <a:rPr lang="en-US" sz="2400" dirty="0" smtClean="0">
                <a:solidFill>
                  <a:srgbClr val="FFFF00"/>
                </a:solidFill>
              </a:rPr>
              <a:t> Placenta </a:t>
            </a:r>
            <a:r>
              <a:rPr lang="en-US" sz="2400" dirty="0" err="1" smtClean="0">
                <a:solidFill>
                  <a:srgbClr val="FFFF00"/>
                </a:solidFill>
              </a:rPr>
              <a:t>Prévia</a:t>
            </a:r>
            <a:r>
              <a:rPr lang="en-US" sz="2400" dirty="0" smtClean="0">
                <a:solidFill>
                  <a:srgbClr val="FFFF00"/>
                </a:solidFill>
              </a:rPr>
              <a:t>/</a:t>
            </a:r>
            <a:r>
              <a:rPr lang="en-US" sz="2400" dirty="0" err="1" smtClean="0">
                <a:solidFill>
                  <a:srgbClr val="FFFF00"/>
                </a:solidFill>
              </a:rPr>
              <a:t>acreta</a:t>
            </a:r>
            <a:endParaRPr lang="en-US" sz="2400" dirty="0" smtClean="0">
              <a:solidFill>
                <a:srgbClr val="FFFF00"/>
              </a:solidFill>
            </a:endParaRPr>
          </a:p>
          <a:p>
            <a:pPr marL="342900" indent="-342900" algn="l">
              <a:buFont typeface="Arial" pitchFamily="34" charset="0"/>
              <a:buChar char="•"/>
            </a:pPr>
            <a:r>
              <a:rPr lang="en-US" sz="2400" dirty="0" err="1">
                <a:solidFill>
                  <a:srgbClr val="FFFF00"/>
                </a:solidFill>
              </a:rPr>
              <a:t>A</a:t>
            </a:r>
            <a:r>
              <a:rPr lang="en-US" sz="2400" dirty="0" err="1" smtClean="0">
                <a:solidFill>
                  <a:srgbClr val="FFFF00"/>
                </a:solidFill>
              </a:rPr>
              <a:t>derências</a:t>
            </a:r>
            <a:r>
              <a:rPr lang="en-US" sz="2400" dirty="0" smtClean="0">
                <a:solidFill>
                  <a:srgbClr val="FFFF00"/>
                </a:solidFill>
              </a:rPr>
              <a:t>/ </a:t>
            </a:r>
            <a:r>
              <a:rPr lang="en-US" sz="2400" dirty="0" err="1" smtClean="0">
                <a:solidFill>
                  <a:srgbClr val="FFFF00"/>
                </a:solidFill>
              </a:rPr>
              <a:t>Dor</a:t>
            </a:r>
            <a:r>
              <a:rPr lang="en-US" sz="2400" dirty="0" smtClean="0">
                <a:solidFill>
                  <a:srgbClr val="FFFF00"/>
                </a:solidFill>
              </a:rPr>
              <a:t> </a:t>
            </a:r>
            <a:r>
              <a:rPr lang="en-US" sz="2400" dirty="0" err="1" smtClean="0">
                <a:solidFill>
                  <a:srgbClr val="FFFF00"/>
                </a:solidFill>
              </a:rPr>
              <a:t>Pelv</a:t>
            </a:r>
            <a:r>
              <a:rPr lang="en-US" sz="2400" dirty="0" smtClean="0">
                <a:solidFill>
                  <a:srgbClr val="FFFF00"/>
                </a:solidFill>
              </a:rPr>
              <a:t> </a:t>
            </a:r>
            <a:r>
              <a:rPr lang="en-US" sz="2400" dirty="0" err="1" smtClean="0">
                <a:solidFill>
                  <a:srgbClr val="FFFF00"/>
                </a:solidFill>
              </a:rPr>
              <a:t>Crônica</a:t>
            </a:r>
            <a:endParaRPr lang="en-US" sz="2400" dirty="0">
              <a:solidFill>
                <a:srgbClr val="FFFF00"/>
              </a:solidFill>
            </a:endParaRPr>
          </a:p>
          <a:p>
            <a:pPr marL="342900" indent="-342900" algn="l">
              <a:buFont typeface="Arial" pitchFamily="34" charset="0"/>
              <a:buChar char="•"/>
            </a:pPr>
            <a:endParaRPr lang="pt-BR" sz="2400" dirty="0">
              <a:solidFill>
                <a:schemeClr val="bg1"/>
              </a:solidFill>
            </a:endParaRPr>
          </a:p>
        </p:txBody>
      </p:sp>
    </p:spTree>
    <p:extLst>
      <p:ext uri="{BB962C8B-B14F-4D97-AF65-F5344CB8AC3E}">
        <p14:creationId xmlns:p14="http://schemas.microsoft.com/office/powerpoint/2010/main" val="1201819995"/>
      </p:ext>
    </p:extLst>
  </p:cSld>
  <p:clrMapOvr>
    <a:masterClrMapping/>
  </p:clrMapOv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0690" name="Rectangle 2"/>
          <p:cNvSpPr>
            <a:spLocks noGrp="1" noChangeArrowheads="1"/>
          </p:cNvSpPr>
          <p:nvPr>
            <p:ph type="title"/>
          </p:nvPr>
        </p:nvSpPr>
        <p:spPr bwMode="auto">
          <a:xfrm>
            <a:off x="917544" y="280169"/>
            <a:ext cx="9113524" cy="1612019"/>
          </a:xfrm>
          <a:ln>
            <a:miter lim="800000"/>
            <a:headEnd/>
            <a:tailEnd/>
          </a:ln>
        </p:spPr>
        <p:txBody>
          <a:bodyPr vert="horz" wrap="square" lIns="104306" tIns="52153" rIns="104306" bIns="52153" numCol="1" anchor="t" anchorCtr="0" compatLnSpc="1">
            <a:prstTxWarp prst="textNoShape">
              <a:avLst/>
            </a:prstTxWarp>
          </a:bodyPr>
          <a:lstStyle/>
          <a:p>
            <a:pPr>
              <a:defRPr/>
            </a:pPr>
            <a:r>
              <a:rPr lang="en-US" dirty="0" err="1" smtClean="0"/>
              <a:t>Diminuindo</a:t>
            </a:r>
            <a:r>
              <a:rPr lang="en-US" dirty="0" smtClean="0"/>
              <a:t> a </a:t>
            </a:r>
            <a:r>
              <a:rPr lang="en-US" dirty="0" err="1" smtClean="0"/>
              <a:t>DESNECesárea</a:t>
            </a:r>
            <a:endParaRPr lang="pt-BR" dirty="0" smtClean="0"/>
          </a:p>
        </p:txBody>
      </p:sp>
      <p:sp>
        <p:nvSpPr>
          <p:cNvPr id="1010691" name="Rectangle 3"/>
          <p:cNvSpPr>
            <a:spLocks noGrp="1" noChangeArrowheads="1"/>
          </p:cNvSpPr>
          <p:nvPr>
            <p:ph type="body" idx="1"/>
          </p:nvPr>
        </p:nvSpPr>
        <p:spPr bwMode="auto">
          <a:xfrm>
            <a:off x="1383088" y="1351739"/>
            <a:ext cx="9089390" cy="4536758"/>
          </a:xfrm>
          <a:ln>
            <a:miter lim="800000"/>
            <a:headEnd/>
            <a:tailEnd/>
          </a:ln>
        </p:spPr>
        <p:txBody>
          <a:bodyPr vert="horz" wrap="square" lIns="104306" tIns="52153" rIns="104306" bIns="52153" numCol="1" anchor="t" anchorCtr="0" compatLnSpc="1">
            <a:prstTxWarp prst="textNoShape">
              <a:avLst/>
            </a:prstTxWarp>
          </a:bodyPr>
          <a:lstStyle/>
          <a:p>
            <a:pPr>
              <a:defRPr/>
            </a:pPr>
            <a:r>
              <a:rPr lang="en-US" dirty="0" err="1" smtClean="0"/>
              <a:t>Indicações</a:t>
            </a:r>
            <a:r>
              <a:rPr lang="en-US" dirty="0" smtClean="0"/>
              <a:t> </a:t>
            </a:r>
            <a:r>
              <a:rPr lang="en-US" dirty="0" err="1" smtClean="0"/>
              <a:t>precisas</a:t>
            </a:r>
            <a:r>
              <a:rPr lang="en-US" dirty="0" smtClean="0"/>
              <a:t> </a:t>
            </a:r>
            <a:r>
              <a:rPr lang="en-US" dirty="0" err="1" smtClean="0"/>
              <a:t>que</a:t>
            </a:r>
            <a:r>
              <a:rPr lang="en-US" dirty="0" smtClean="0"/>
              <a:t> </a:t>
            </a:r>
            <a:r>
              <a:rPr lang="en-US" dirty="0" err="1" smtClean="0"/>
              <a:t>devem</a:t>
            </a:r>
            <a:r>
              <a:rPr lang="en-US" dirty="0" smtClean="0"/>
              <a:t> ser </a:t>
            </a:r>
            <a:r>
              <a:rPr lang="en-US" dirty="0" err="1" smtClean="0"/>
              <a:t>respeitadas</a:t>
            </a:r>
            <a:endParaRPr lang="en-US" dirty="0" smtClean="0"/>
          </a:p>
          <a:p>
            <a:pPr>
              <a:defRPr/>
            </a:pPr>
            <a:r>
              <a:rPr lang="en-US" dirty="0" smtClean="0"/>
              <a:t>Auditoria e feedback de </a:t>
            </a:r>
            <a:r>
              <a:rPr lang="en-US" dirty="0" err="1" smtClean="0"/>
              <a:t>todas</a:t>
            </a:r>
            <a:r>
              <a:rPr lang="en-US" dirty="0" smtClean="0"/>
              <a:t> as </a:t>
            </a:r>
            <a:r>
              <a:rPr lang="en-US" dirty="0" err="1" smtClean="0"/>
              <a:t>cesáreas</a:t>
            </a:r>
            <a:r>
              <a:rPr lang="en-US" dirty="0" smtClean="0"/>
              <a:t> </a:t>
            </a:r>
            <a:r>
              <a:rPr lang="en-US" dirty="0" err="1" smtClean="0"/>
              <a:t>em</a:t>
            </a:r>
            <a:r>
              <a:rPr lang="en-US" dirty="0" smtClean="0"/>
              <a:t> </a:t>
            </a:r>
            <a:r>
              <a:rPr lang="en-US" dirty="0" err="1" smtClean="0"/>
              <a:t>primigestas</a:t>
            </a:r>
            <a:r>
              <a:rPr lang="en-US" dirty="0" smtClean="0"/>
              <a:t> / </a:t>
            </a:r>
            <a:r>
              <a:rPr lang="en-US" dirty="0" err="1" smtClean="0"/>
              <a:t>multíparas</a:t>
            </a:r>
            <a:r>
              <a:rPr lang="en-US" dirty="0" smtClean="0"/>
              <a:t> </a:t>
            </a:r>
            <a:r>
              <a:rPr lang="en-US" dirty="0" err="1" smtClean="0"/>
              <a:t>sem</a:t>
            </a:r>
            <a:r>
              <a:rPr lang="en-US" dirty="0" smtClean="0"/>
              <a:t> </a:t>
            </a:r>
            <a:r>
              <a:rPr lang="en-US" dirty="0" err="1" smtClean="0"/>
              <a:t>cesárea</a:t>
            </a:r>
            <a:r>
              <a:rPr lang="en-US" dirty="0" smtClean="0"/>
              <a:t> </a:t>
            </a:r>
            <a:r>
              <a:rPr lang="en-US" dirty="0" err="1" smtClean="0"/>
              <a:t>prévia</a:t>
            </a:r>
            <a:endParaRPr lang="en-US" dirty="0" smtClean="0"/>
          </a:p>
          <a:p>
            <a:pPr>
              <a:defRPr/>
            </a:pPr>
            <a:r>
              <a:rPr lang="en-US" dirty="0" err="1" smtClean="0"/>
              <a:t>Segunda</a:t>
            </a:r>
            <a:r>
              <a:rPr lang="en-US" dirty="0" smtClean="0"/>
              <a:t> </a:t>
            </a:r>
            <a:r>
              <a:rPr lang="en-US" dirty="0" err="1" smtClean="0"/>
              <a:t>opinião</a:t>
            </a:r>
            <a:r>
              <a:rPr lang="en-US" dirty="0" smtClean="0"/>
              <a:t> antes </a:t>
            </a:r>
            <a:r>
              <a:rPr lang="en-US" dirty="0" err="1" smtClean="0"/>
              <a:t>da</a:t>
            </a:r>
            <a:r>
              <a:rPr lang="en-US" dirty="0" smtClean="0"/>
              <a:t> </a:t>
            </a:r>
            <a:r>
              <a:rPr lang="en-US" dirty="0" err="1" smtClean="0"/>
              <a:t>realização</a:t>
            </a:r>
            <a:r>
              <a:rPr lang="en-US" dirty="0" smtClean="0"/>
              <a:t> de </a:t>
            </a:r>
            <a:r>
              <a:rPr lang="en-US" dirty="0" err="1" smtClean="0"/>
              <a:t>cesárea</a:t>
            </a:r>
            <a:endParaRPr lang="pt-BR" dirty="0" smtClean="0"/>
          </a:p>
        </p:txBody>
      </p:sp>
      <p:pic>
        <p:nvPicPr>
          <p:cNvPr id="893953" name="Picture 1"/>
          <p:cNvPicPr>
            <a:picLocks noChangeAspect="1" noChangeArrowheads="1"/>
          </p:cNvPicPr>
          <p:nvPr/>
        </p:nvPicPr>
        <p:blipFill>
          <a:blip r:embed="rId2" cstate="print"/>
          <a:srcRect/>
          <a:stretch>
            <a:fillRect/>
          </a:stretch>
        </p:blipFill>
        <p:spPr bwMode="auto">
          <a:xfrm>
            <a:off x="3784996" y="5148783"/>
            <a:ext cx="6746280" cy="913456"/>
          </a:xfrm>
          <a:prstGeom prst="rect">
            <a:avLst/>
          </a:prstGeom>
          <a:noFill/>
          <a:ln w="9525">
            <a:noFill/>
            <a:miter lim="800000"/>
            <a:headEnd/>
            <a:tailEnd/>
          </a:ln>
        </p:spPr>
      </p:pic>
      <p:pic>
        <p:nvPicPr>
          <p:cNvPr id="893954" name="Picture 2"/>
          <p:cNvPicPr>
            <a:picLocks noChangeAspect="1" noChangeArrowheads="1"/>
          </p:cNvPicPr>
          <p:nvPr/>
        </p:nvPicPr>
        <p:blipFill>
          <a:blip r:embed="rId3" cstate="print"/>
          <a:srcRect/>
          <a:stretch>
            <a:fillRect/>
          </a:stretch>
        </p:blipFill>
        <p:spPr bwMode="auto">
          <a:xfrm>
            <a:off x="209929" y="6308573"/>
            <a:ext cx="5894655" cy="568353"/>
          </a:xfrm>
          <a:prstGeom prst="rect">
            <a:avLst/>
          </a:prstGeom>
          <a:noFill/>
          <a:ln w="9525">
            <a:noFill/>
            <a:miter lim="800000"/>
            <a:headEnd/>
            <a:tailEnd/>
          </a:ln>
        </p:spPr>
      </p:pic>
      <p:pic>
        <p:nvPicPr>
          <p:cNvPr id="893955" name="Picture 3"/>
          <p:cNvPicPr>
            <a:picLocks noChangeAspect="1" noChangeArrowheads="1"/>
          </p:cNvPicPr>
          <p:nvPr/>
        </p:nvPicPr>
        <p:blipFill>
          <a:blip r:embed="rId4" cstate="print"/>
          <a:srcRect/>
          <a:stretch>
            <a:fillRect/>
          </a:stretch>
        </p:blipFill>
        <p:spPr bwMode="auto">
          <a:xfrm>
            <a:off x="125721" y="6797534"/>
            <a:ext cx="5978864" cy="515844"/>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306" tIns="52153" rIns="104306" bIns="52153"/>
          <a:lstStyle/>
          <a:p>
            <a:endParaRPr lang="pt-BR" dirty="0"/>
          </a:p>
        </p:txBody>
      </p:sp>
      <p:pic>
        <p:nvPicPr>
          <p:cNvPr id="910338" name="Picture 2"/>
          <p:cNvPicPr>
            <a:picLocks noChangeAspect="1" noChangeArrowheads="1"/>
          </p:cNvPicPr>
          <p:nvPr/>
        </p:nvPicPr>
        <p:blipFill>
          <a:blip r:embed="rId2" cstate="print"/>
          <a:srcRect/>
          <a:stretch>
            <a:fillRect/>
          </a:stretch>
        </p:blipFill>
        <p:spPr bwMode="auto">
          <a:xfrm>
            <a:off x="1" y="1"/>
            <a:ext cx="9100529" cy="2257877"/>
          </a:xfrm>
          <a:prstGeom prst="rect">
            <a:avLst/>
          </a:prstGeom>
          <a:noFill/>
          <a:ln w="9525">
            <a:noFill/>
            <a:miter lim="800000"/>
            <a:headEnd/>
            <a:tailEnd/>
          </a:ln>
        </p:spPr>
      </p:pic>
      <p:pic>
        <p:nvPicPr>
          <p:cNvPr id="910339" name="Picture 3"/>
          <p:cNvPicPr>
            <a:picLocks noChangeAspect="1" noChangeArrowheads="1"/>
          </p:cNvPicPr>
          <p:nvPr/>
        </p:nvPicPr>
        <p:blipFill>
          <a:blip r:embed="rId3" cstate="print"/>
          <a:srcRect/>
          <a:stretch>
            <a:fillRect/>
          </a:stretch>
        </p:blipFill>
        <p:spPr bwMode="auto">
          <a:xfrm>
            <a:off x="209929" y="7035710"/>
            <a:ext cx="7284879" cy="315053"/>
          </a:xfrm>
          <a:prstGeom prst="rect">
            <a:avLst/>
          </a:prstGeom>
          <a:noFill/>
          <a:ln w="9525">
            <a:noFill/>
            <a:miter lim="800000"/>
            <a:headEnd/>
            <a:tailEnd/>
          </a:ln>
        </p:spPr>
      </p:pic>
      <p:pic>
        <p:nvPicPr>
          <p:cNvPr id="910340" name="Picture 4"/>
          <p:cNvPicPr>
            <a:picLocks noChangeAspect="1" noChangeArrowheads="1"/>
          </p:cNvPicPr>
          <p:nvPr/>
        </p:nvPicPr>
        <p:blipFill>
          <a:blip r:embed="rId4" cstate="print"/>
          <a:srcRect/>
          <a:stretch>
            <a:fillRect/>
          </a:stretch>
        </p:blipFill>
        <p:spPr bwMode="auto">
          <a:xfrm>
            <a:off x="6104585" y="1954612"/>
            <a:ext cx="3795899" cy="317569"/>
          </a:xfrm>
          <a:prstGeom prst="rect">
            <a:avLst/>
          </a:prstGeom>
          <a:noFill/>
          <a:ln w="9525">
            <a:noFill/>
            <a:miter lim="800000"/>
            <a:headEnd/>
            <a:tailEnd/>
          </a:ln>
        </p:spPr>
      </p:pic>
      <p:pic>
        <p:nvPicPr>
          <p:cNvPr id="910341" name="Picture 5"/>
          <p:cNvPicPr>
            <a:picLocks noGrp="1" noChangeAspect="1" noChangeArrowheads="1"/>
          </p:cNvPicPr>
          <p:nvPr>
            <p:ph idx="1"/>
          </p:nvPr>
        </p:nvPicPr>
        <p:blipFill>
          <a:blip r:embed="rId5" cstate="print"/>
          <a:srcRect/>
          <a:stretch>
            <a:fillRect/>
          </a:stretch>
        </p:blipFill>
        <p:spPr bwMode="auto">
          <a:xfrm>
            <a:off x="231393" y="2351573"/>
            <a:ext cx="10241085" cy="3969608"/>
          </a:xfrm>
          <a:prstGeom prst="rect">
            <a:avLst/>
          </a:prstGeom>
          <a:noFill/>
          <a:ln w="9525">
            <a:noFill/>
            <a:miter lim="800000"/>
            <a:headEnd/>
            <a:tailEnd/>
          </a:ln>
        </p:spPr>
      </p:pic>
      <p:pic>
        <p:nvPicPr>
          <p:cNvPr id="910342" name="Picture 6"/>
          <p:cNvPicPr>
            <a:picLocks noChangeAspect="1" noChangeArrowheads="1"/>
          </p:cNvPicPr>
          <p:nvPr/>
        </p:nvPicPr>
        <p:blipFill>
          <a:blip r:embed="rId6" cstate="print"/>
          <a:srcRect/>
          <a:stretch>
            <a:fillRect/>
          </a:stretch>
        </p:blipFill>
        <p:spPr bwMode="auto">
          <a:xfrm>
            <a:off x="209929" y="6400573"/>
            <a:ext cx="5817769" cy="555745"/>
          </a:xfrm>
          <a:prstGeom prst="rect">
            <a:avLst/>
          </a:prstGeom>
          <a:noFill/>
          <a:ln w="9525">
            <a:noFill/>
            <a:miter lim="800000"/>
            <a:headEnd/>
            <a:tailEnd/>
          </a:ln>
        </p:spPr>
      </p:pic>
      <p:sp>
        <p:nvSpPr>
          <p:cNvPr id="9" name="Seta para a esquerda 8"/>
          <p:cNvSpPr/>
          <p:nvPr/>
        </p:nvSpPr>
        <p:spPr>
          <a:xfrm>
            <a:off x="7283515" y="2986710"/>
            <a:ext cx="975775" cy="454937"/>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104306" tIns="52153" rIns="104306" bIns="52153" rtlCol="0" anchor="ctr"/>
          <a:lstStyle/>
          <a:p>
            <a:pPr algn="ctr"/>
            <a:endParaRPr lang="pt-BR"/>
          </a:p>
        </p:txBody>
      </p:sp>
      <p:sp>
        <p:nvSpPr>
          <p:cNvPr id="10" name="Seta para a esquerda 9"/>
          <p:cNvSpPr/>
          <p:nvPr/>
        </p:nvSpPr>
        <p:spPr>
          <a:xfrm>
            <a:off x="8294027" y="3621847"/>
            <a:ext cx="975775" cy="454937"/>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104306" tIns="52153" rIns="104306" bIns="52153" rtlCol="0" anchor="ctr"/>
          <a:lstStyle/>
          <a:p>
            <a:pPr algn="ctr"/>
            <a:endParaRPr lang="pt-BR"/>
          </a:p>
        </p:txBody>
      </p:sp>
      <p:sp>
        <p:nvSpPr>
          <p:cNvPr id="11" name="Seta para a esquerda 10"/>
          <p:cNvSpPr/>
          <p:nvPr/>
        </p:nvSpPr>
        <p:spPr>
          <a:xfrm>
            <a:off x="6139321" y="4357793"/>
            <a:ext cx="975775" cy="454937"/>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104306" tIns="52153" rIns="104306" bIns="52153" rtlCol="0" anchor="ctr"/>
          <a:lstStyle/>
          <a:p>
            <a:pPr algn="ctr"/>
            <a:endParaRPr lang="pt-BR"/>
          </a:p>
        </p:txBody>
      </p:sp>
    </p:spTree>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377825" y="755650"/>
            <a:ext cx="10009188" cy="6481763"/>
          </a:xfrm>
          <a:extLst/>
        </p:spPr>
        <p:txBody>
          <a:bodyPr vert="horz" wrap="square" lIns="104306" tIns="52153" rIns="104306" bIns="52153" numCol="1" anchor="t" anchorCtr="0" compatLnSpc="1">
            <a:prstTxWarp prst="textNoShape">
              <a:avLst/>
            </a:prstTxWarp>
          </a:bodyPr>
          <a:lstStyle/>
          <a:p>
            <a:pPr marL="0" indent="0">
              <a:buFontTx/>
              <a:buNone/>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algn="ctr">
              <a:buFontTx/>
              <a:buNone/>
              <a:defRPr/>
            </a:pPr>
            <a:endParaRPr lang="en-US" altLang="pt-BR" sz="2800" b="1" dirty="0" smtClean="0">
              <a:solidFill>
                <a:srgbClr val="006600"/>
              </a:solidFill>
              <a:latin typeface="Tahoma" pitchFamily="34" charset="0"/>
              <a:cs typeface="Tahoma" pitchFamily="34" charset="0"/>
            </a:endParaRPr>
          </a:p>
          <a:p>
            <a:pPr eaLnBrk="1" hangingPunct="1">
              <a:buFontTx/>
              <a:buNone/>
              <a:defRPr/>
            </a:pPr>
            <a:endParaRPr lang="pt-BR" altLang="pt-BR" sz="2600" dirty="0" smtClean="0">
              <a:latin typeface="Tahoma" pitchFamily="34" charset="0"/>
              <a:cs typeface="Tahoma" pitchFamily="34" charset="0"/>
            </a:endParaRPr>
          </a:p>
          <a:p>
            <a:pPr eaLnBrk="1" hangingPunct="1">
              <a:buFont typeface="Wingdings" pitchFamily="2" charset="2"/>
              <a:buChar char="Ø"/>
              <a:defRPr/>
            </a:pPr>
            <a:endParaRPr lang="pt-BR" altLang="pt-BR" sz="2600" dirty="0" smtClean="0">
              <a:latin typeface="Tahoma" pitchFamily="34" charset="0"/>
              <a:cs typeface="Tahoma" pitchFamily="34" charset="0"/>
            </a:endParaRPr>
          </a:p>
        </p:txBody>
      </p:sp>
      <p:sp>
        <p:nvSpPr>
          <p:cNvPr id="58371" name="Retângulo 7"/>
          <p:cNvSpPr>
            <a:spLocks noChangeArrowheads="1"/>
          </p:cNvSpPr>
          <p:nvPr/>
        </p:nvSpPr>
        <p:spPr bwMode="auto">
          <a:xfrm>
            <a:off x="7119938" y="6246813"/>
            <a:ext cx="185737" cy="923925"/>
          </a:xfrm>
          <a:prstGeom prst="rect">
            <a:avLst/>
          </a:prstGeom>
          <a:noFill/>
          <a:ln w="9525">
            <a:noFill/>
            <a:miter lim="800000"/>
            <a:headEnd/>
            <a:tailEnd/>
          </a:ln>
        </p:spPr>
        <p:txBody>
          <a:bodyPr wrap="none">
            <a:spAutoFit/>
          </a:bodyPr>
          <a:lstStyle/>
          <a:p>
            <a:pPr algn="ctr" eaLnBrk="1" hangingPunct="1">
              <a:lnSpc>
                <a:spcPct val="150000"/>
              </a:lnSpc>
            </a:pPr>
            <a:endParaRPr lang="en-US" altLang="pt-BR" sz="1800"/>
          </a:p>
          <a:p>
            <a:pPr algn="ctr" eaLnBrk="1" hangingPunct="1">
              <a:lnSpc>
                <a:spcPct val="150000"/>
              </a:lnSpc>
            </a:pPr>
            <a:endParaRPr lang="en-US" altLang="pt-BR" sz="1800"/>
          </a:p>
        </p:txBody>
      </p:sp>
      <p:pic>
        <p:nvPicPr>
          <p:cNvPr id="58372" name="Picture 2"/>
          <p:cNvPicPr>
            <a:picLocks noChangeAspect="1" noChangeArrowheads="1"/>
          </p:cNvPicPr>
          <p:nvPr/>
        </p:nvPicPr>
        <p:blipFill>
          <a:blip r:embed="rId2" cstate="print"/>
          <a:srcRect/>
          <a:stretch>
            <a:fillRect/>
          </a:stretch>
        </p:blipFill>
        <p:spPr bwMode="auto">
          <a:xfrm>
            <a:off x="1817688" y="-53975"/>
            <a:ext cx="8997950" cy="7615238"/>
          </a:xfrm>
          <a:prstGeom prst="rect">
            <a:avLst/>
          </a:prstGeom>
          <a:noFill/>
          <a:ln w="9525">
            <a:noFill/>
            <a:miter lim="800000"/>
            <a:headEnd/>
            <a:tailEnd/>
          </a:ln>
        </p:spPr>
      </p:pic>
      <p:sp>
        <p:nvSpPr>
          <p:cNvPr id="58373" name="CaixaDeTexto 1"/>
          <p:cNvSpPr txBox="1">
            <a:spLocks noChangeArrowheads="1"/>
          </p:cNvSpPr>
          <p:nvPr/>
        </p:nvSpPr>
        <p:spPr bwMode="auto">
          <a:xfrm>
            <a:off x="-28575" y="2052638"/>
            <a:ext cx="1930400" cy="3632200"/>
          </a:xfrm>
          <a:prstGeom prst="rect">
            <a:avLst/>
          </a:prstGeom>
          <a:noFill/>
          <a:ln w="9525">
            <a:noFill/>
            <a:miter lim="800000"/>
            <a:headEnd/>
            <a:tailEnd/>
          </a:ln>
        </p:spPr>
        <p:txBody>
          <a:bodyPr wrap="none">
            <a:spAutoFit/>
          </a:bodyPr>
          <a:lstStyle/>
          <a:p>
            <a:pPr algn="ctr"/>
            <a:r>
              <a:rPr lang="pt-BR" altLang="pt-BR" sz="2300" b="1"/>
              <a:t>Resolução</a:t>
            </a:r>
          </a:p>
          <a:p>
            <a:pPr algn="ctr"/>
            <a:r>
              <a:rPr lang="pt-BR" altLang="pt-BR" sz="2300" b="1"/>
              <a:t>da</a:t>
            </a:r>
          </a:p>
          <a:p>
            <a:pPr algn="ctr"/>
            <a:r>
              <a:rPr lang="pt-BR" altLang="pt-BR" sz="2300" b="1"/>
              <a:t>Diretoria </a:t>
            </a:r>
          </a:p>
          <a:p>
            <a:pPr algn="ctr"/>
            <a:r>
              <a:rPr lang="pt-BR" altLang="pt-BR" sz="2300" b="1"/>
              <a:t>Colegiada </a:t>
            </a:r>
          </a:p>
          <a:p>
            <a:pPr algn="ctr"/>
            <a:r>
              <a:rPr lang="pt-BR" altLang="pt-BR" sz="2300" b="1"/>
              <a:t>RDC</a:t>
            </a:r>
          </a:p>
          <a:p>
            <a:pPr algn="ctr"/>
            <a:r>
              <a:rPr lang="pt-BR" altLang="pt-BR" sz="2300" b="1"/>
              <a:t>36</a:t>
            </a:r>
          </a:p>
          <a:p>
            <a:pPr algn="ctr"/>
            <a:endParaRPr lang="pt-BR" altLang="pt-BR" sz="2300" b="1"/>
          </a:p>
          <a:p>
            <a:pPr algn="ctr"/>
            <a:r>
              <a:rPr lang="pt-BR" altLang="pt-BR" sz="2300" b="1">
                <a:solidFill>
                  <a:srgbClr val="006600"/>
                </a:solidFill>
              </a:rPr>
              <a:t>ANVISA</a:t>
            </a:r>
          </a:p>
          <a:p>
            <a:pPr algn="ctr"/>
            <a:endParaRPr lang="pt-BR" altLang="pt-BR" sz="2300" b="1">
              <a:solidFill>
                <a:srgbClr val="000099"/>
              </a:solidFill>
            </a:endParaRPr>
          </a:p>
          <a:p>
            <a:pPr algn="ctr"/>
            <a:r>
              <a:rPr lang="pt-BR" altLang="pt-BR" sz="2300" b="1">
                <a:solidFill>
                  <a:srgbClr val="000099"/>
                </a:solidFill>
              </a:rPr>
              <a:t>Sala de PPP</a:t>
            </a:r>
          </a:p>
        </p:txBody>
      </p:sp>
    </p:spTree>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35793"/>
            <a:ext cx="9623425" cy="1260475"/>
          </a:xfrm>
        </p:spPr>
        <p:txBody>
          <a:bodyPr/>
          <a:lstStyle/>
          <a:p>
            <a:r>
              <a:rPr lang="en-US" dirty="0" err="1" smtClean="0"/>
              <a:t>Exemplos</a:t>
            </a:r>
            <a:r>
              <a:rPr lang="en-US" dirty="0" smtClean="0"/>
              <a:t> de </a:t>
            </a:r>
            <a:r>
              <a:rPr lang="en-US" dirty="0" err="1" smtClean="0"/>
              <a:t>Assistência</a:t>
            </a:r>
            <a:r>
              <a:rPr lang="en-US" dirty="0" smtClean="0"/>
              <a:t> </a:t>
            </a:r>
            <a:r>
              <a:rPr lang="en-US" dirty="0" err="1" smtClean="0"/>
              <a:t>Obstétrica</a:t>
            </a:r>
            <a:r>
              <a:rPr lang="en-US" dirty="0" smtClean="0"/>
              <a:t> a </a:t>
            </a:r>
            <a:r>
              <a:rPr lang="en-US" dirty="0" err="1" smtClean="0"/>
              <a:t>serem</a:t>
            </a:r>
            <a:r>
              <a:rPr lang="en-US" dirty="0" smtClean="0"/>
              <a:t> </a:t>
            </a:r>
            <a:r>
              <a:rPr lang="en-US" dirty="0" err="1" smtClean="0"/>
              <a:t>seguidos</a:t>
            </a:r>
            <a:r>
              <a:rPr lang="en-US" dirty="0" smtClean="0"/>
              <a:t> </a:t>
            </a:r>
            <a:br>
              <a:rPr lang="en-US" dirty="0" smtClean="0"/>
            </a:br>
            <a:endParaRPr lang="pt-BR" dirty="0"/>
          </a:p>
        </p:txBody>
      </p:sp>
      <p:sp>
        <p:nvSpPr>
          <p:cNvPr id="3" name="Espaço Reservado para Conteúdo 2"/>
          <p:cNvSpPr>
            <a:spLocks noGrp="1"/>
          </p:cNvSpPr>
          <p:nvPr>
            <p:ph idx="1"/>
          </p:nvPr>
        </p:nvSpPr>
        <p:spPr>
          <a:xfrm>
            <a:off x="534988" y="1741859"/>
            <a:ext cx="9996288" cy="4991100"/>
          </a:xfrm>
        </p:spPr>
        <p:txBody>
          <a:bodyPr/>
          <a:lstStyle/>
          <a:p>
            <a:r>
              <a:rPr lang="en-US" sz="3200" dirty="0" err="1" smtClean="0"/>
              <a:t>Canadá</a:t>
            </a:r>
            <a:r>
              <a:rPr lang="en-US" sz="3200" dirty="0" smtClean="0"/>
              <a:t>, </a:t>
            </a:r>
            <a:r>
              <a:rPr lang="en-US" sz="3200" dirty="0" err="1" smtClean="0"/>
              <a:t>Reino</a:t>
            </a:r>
            <a:r>
              <a:rPr lang="en-US" sz="3200" dirty="0" smtClean="0"/>
              <a:t> </a:t>
            </a:r>
            <a:r>
              <a:rPr lang="en-US" sz="3200" dirty="0" err="1" smtClean="0"/>
              <a:t>Unido</a:t>
            </a:r>
            <a:r>
              <a:rPr lang="en-US" sz="3200" dirty="0" smtClean="0"/>
              <a:t>, </a:t>
            </a:r>
            <a:r>
              <a:rPr lang="en-US" sz="3200" dirty="0" err="1" smtClean="0"/>
              <a:t>Alemanha</a:t>
            </a:r>
            <a:endParaRPr lang="en-US" sz="3200" dirty="0" smtClean="0"/>
          </a:p>
          <a:p>
            <a:r>
              <a:rPr lang="en-US" sz="3200" dirty="0" err="1" smtClean="0"/>
              <a:t>Modelos</a:t>
            </a:r>
            <a:r>
              <a:rPr lang="en-US" sz="3200" dirty="0" smtClean="0"/>
              <a:t> </a:t>
            </a:r>
            <a:r>
              <a:rPr lang="en-US" sz="3200" dirty="0" err="1" smtClean="0"/>
              <a:t>centrados</a:t>
            </a:r>
            <a:r>
              <a:rPr lang="en-US" sz="3200" dirty="0" smtClean="0"/>
              <a:t> </a:t>
            </a:r>
            <a:r>
              <a:rPr lang="en-US" sz="3200" dirty="0" err="1" smtClean="0"/>
              <a:t>em</a:t>
            </a:r>
            <a:r>
              <a:rPr lang="en-US" sz="3200" dirty="0" smtClean="0"/>
              <a:t> </a:t>
            </a:r>
            <a:r>
              <a:rPr lang="en-US" sz="3200" dirty="0" err="1" smtClean="0"/>
              <a:t>protocolos</a:t>
            </a:r>
            <a:r>
              <a:rPr lang="en-US" sz="3200" dirty="0" smtClean="0"/>
              <a:t> </a:t>
            </a:r>
            <a:r>
              <a:rPr lang="en-US" sz="3200" dirty="0" err="1" smtClean="0"/>
              <a:t>baseados</a:t>
            </a:r>
            <a:r>
              <a:rPr lang="en-US" sz="3200" dirty="0" smtClean="0"/>
              <a:t> </a:t>
            </a:r>
            <a:r>
              <a:rPr lang="en-US" sz="3200" dirty="0" err="1" smtClean="0"/>
              <a:t>em</a:t>
            </a:r>
            <a:r>
              <a:rPr lang="en-US" sz="3200" dirty="0" smtClean="0"/>
              <a:t> </a:t>
            </a:r>
            <a:r>
              <a:rPr lang="en-US" sz="3200" dirty="0" err="1" smtClean="0"/>
              <a:t>evidência</a:t>
            </a:r>
            <a:endParaRPr lang="en-US" sz="3200" dirty="0" smtClean="0"/>
          </a:p>
          <a:p>
            <a:r>
              <a:rPr lang="en-US" sz="3200" dirty="0" err="1" smtClean="0"/>
              <a:t>Assistência</a:t>
            </a:r>
            <a:r>
              <a:rPr lang="en-US" sz="3200" dirty="0" smtClean="0"/>
              <a:t> </a:t>
            </a:r>
            <a:r>
              <a:rPr lang="en-US" sz="3200" dirty="0" err="1" smtClean="0"/>
              <a:t>multiprofissional</a:t>
            </a:r>
            <a:r>
              <a:rPr lang="en-US" sz="3200" dirty="0"/>
              <a:t> </a:t>
            </a:r>
            <a:r>
              <a:rPr lang="en-US" sz="3200" dirty="0" err="1" smtClean="0"/>
              <a:t>centrado</a:t>
            </a:r>
            <a:r>
              <a:rPr lang="en-US" sz="3200" dirty="0" smtClean="0"/>
              <a:t> </a:t>
            </a:r>
            <a:r>
              <a:rPr lang="en-US" sz="3200" dirty="0" err="1" smtClean="0"/>
              <a:t>na</a:t>
            </a:r>
            <a:r>
              <a:rPr lang="en-US" sz="3200" dirty="0" smtClean="0"/>
              <a:t> </a:t>
            </a:r>
            <a:r>
              <a:rPr lang="en-US" sz="3200" dirty="0" err="1" smtClean="0"/>
              <a:t>mulher</a:t>
            </a:r>
            <a:endParaRPr lang="en-US" sz="3200" dirty="0" smtClean="0"/>
          </a:p>
          <a:p>
            <a:r>
              <a:rPr lang="en-US" sz="3200" dirty="0" err="1" smtClean="0"/>
              <a:t>Parto</a:t>
            </a:r>
            <a:r>
              <a:rPr lang="en-US" sz="3200" dirty="0" smtClean="0"/>
              <a:t> de </a:t>
            </a:r>
            <a:r>
              <a:rPr lang="en-US" sz="3200" dirty="0" err="1" smtClean="0"/>
              <a:t>baixo</a:t>
            </a:r>
            <a:r>
              <a:rPr lang="en-US" sz="3200" dirty="0" smtClean="0"/>
              <a:t> </a:t>
            </a:r>
            <a:r>
              <a:rPr lang="en-US" sz="3200" dirty="0" err="1" smtClean="0"/>
              <a:t>risco</a:t>
            </a:r>
            <a:r>
              <a:rPr lang="en-US" sz="3200" dirty="0" smtClean="0"/>
              <a:t> </a:t>
            </a:r>
            <a:r>
              <a:rPr lang="en-US" sz="3200" dirty="0" err="1" smtClean="0"/>
              <a:t>assistido</a:t>
            </a:r>
            <a:r>
              <a:rPr lang="en-US" sz="3200" dirty="0" smtClean="0"/>
              <a:t> </a:t>
            </a:r>
            <a:r>
              <a:rPr lang="en-US" sz="3200" dirty="0" err="1" smtClean="0"/>
              <a:t>por</a:t>
            </a:r>
            <a:r>
              <a:rPr lang="en-US" sz="3200" dirty="0" smtClean="0"/>
              <a:t> midwives/ </a:t>
            </a:r>
            <a:r>
              <a:rPr lang="en-US" sz="3200" dirty="0" err="1" smtClean="0"/>
              <a:t>enf</a:t>
            </a:r>
            <a:r>
              <a:rPr lang="en-US" sz="3200" dirty="0" smtClean="0"/>
              <a:t> </a:t>
            </a:r>
            <a:r>
              <a:rPr lang="en-US" sz="3200" dirty="0" err="1" smtClean="0"/>
              <a:t>obstetrizes</a:t>
            </a:r>
            <a:r>
              <a:rPr lang="en-US" sz="3200" dirty="0" smtClean="0"/>
              <a:t> e alto </a:t>
            </a:r>
            <a:r>
              <a:rPr lang="en-US" sz="3200" dirty="0" err="1" smtClean="0"/>
              <a:t>risco</a:t>
            </a:r>
            <a:r>
              <a:rPr lang="en-US" sz="3200" dirty="0" smtClean="0"/>
              <a:t>/ </a:t>
            </a:r>
            <a:r>
              <a:rPr lang="en-US" sz="3200" dirty="0" err="1" smtClean="0"/>
              <a:t>operatório</a:t>
            </a:r>
            <a:r>
              <a:rPr lang="en-US" sz="3200" dirty="0" smtClean="0"/>
              <a:t> </a:t>
            </a:r>
            <a:r>
              <a:rPr lang="en-US" sz="3200" dirty="0" err="1" smtClean="0"/>
              <a:t>por</a:t>
            </a:r>
            <a:r>
              <a:rPr lang="en-US" sz="3200" dirty="0" smtClean="0"/>
              <a:t> </a:t>
            </a:r>
            <a:r>
              <a:rPr lang="en-US" sz="3200" dirty="0" err="1" smtClean="0"/>
              <a:t>médicos</a:t>
            </a:r>
            <a:endParaRPr lang="en-US" sz="3200" dirty="0" smtClean="0"/>
          </a:p>
          <a:p>
            <a:r>
              <a:rPr lang="en-US" sz="3200" dirty="0" err="1" smtClean="0"/>
              <a:t>Controle</a:t>
            </a:r>
            <a:r>
              <a:rPr lang="en-US" sz="3200" dirty="0" smtClean="0"/>
              <a:t> de </a:t>
            </a:r>
            <a:r>
              <a:rPr lang="en-US" sz="3200" dirty="0" err="1" smtClean="0"/>
              <a:t>qualidade</a:t>
            </a:r>
            <a:r>
              <a:rPr lang="en-US" sz="3200" dirty="0" smtClean="0"/>
              <a:t> / </a:t>
            </a:r>
            <a:r>
              <a:rPr lang="en-US" sz="3200" dirty="0" err="1" smtClean="0"/>
              <a:t>gerenciamento</a:t>
            </a:r>
            <a:r>
              <a:rPr lang="en-US" sz="3200" dirty="0" smtClean="0"/>
              <a:t> de </a:t>
            </a:r>
            <a:r>
              <a:rPr lang="en-US" sz="3200" dirty="0" err="1" smtClean="0"/>
              <a:t>risco</a:t>
            </a:r>
            <a:endParaRPr lang="en-US" sz="3200" dirty="0" smtClean="0"/>
          </a:p>
          <a:p>
            <a:endParaRPr lang="pt-BR" dirty="0"/>
          </a:p>
        </p:txBody>
      </p:sp>
    </p:spTree>
    <p:extLst>
      <p:ext uri="{BB962C8B-B14F-4D97-AF65-F5344CB8AC3E}">
        <p14:creationId xmlns:p14="http://schemas.microsoft.com/office/powerpoint/2010/main" val="1024737946"/>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859935" y="852921"/>
            <a:ext cx="7128792" cy="1260475"/>
          </a:xfrm>
        </p:spPr>
        <p:txBody>
          <a:bodyPr lIns="104287" tIns="52144" rIns="104287" bIns="52144"/>
          <a:lstStyle/>
          <a:p>
            <a:r>
              <a:rPr lang="en-US" sz="3200" dirty="0" err="1"/>
              <a:t>Visita</a:t>
            </a:r>
            <a:r>
              <a:rPr lang="en-US" sz="3200" dirty="0"/>
              <a:t> </a:t>
            </a:r>
            <a:r>
              <a:rPr lang="en-US" sz="3200" dirty="0" err="1"/>
              <a:t>ao</a:t>
            </a:r>
            <a:r>
              <a:rPr lang="en-US" sz="3200" dirty="0"/>
              <a:t> King’s College of London</a:t>
            </a:r>
            <a:br>
              <a:rPr lang="en-US" sz="3200" dirty="0"/>
            </a:br>
            <a:r>
              <a:rPr lang="en-US" sz="4000" dirty="0"/>
              <a:t> </a:t>
            </a:r>
            <a:r>
              <a:rPr lang="en-US" sz="4000" dirty="0">
                <a:solidFill>
                  <a:srgbClr val="FF0000"/>
                </a:solidFill>
              </a:rPr>
              <a:t>St Thomas Hospital </a:t>
            </a:r>
            <a:r>
              <a:rPr lang="en-US" dirty="0" smtClean="0"/>
              <a:t/>
            </a:r>
            <a:br>
              <a:rPr lang="en-US" dirty="0" smtClean="0"/>
            </a:br>
            <a:endParaRPr lang="pt-BR" dirty="0"/>
          </a:p>
        </p:txBody>
      </p:sp>
      <p:pic>
        <p:nvPicPr>
          <p:cNvPr id="1253379" name="Picture 3" descr="C:\Users\Lucas\Pictures\Londres\DSC0057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6140" y="396255"/>
            <a:ext cx="3312650" cy="3384376"/>
          </a:xfrm>
          <a:prstGeom prst="rect">
            <a:avLst/>
          </a:prstGeom>
          <a:noFill/>
          <a:extLst>
            <a:ext uri="{909E8E84-426E-40DD-AFC4-6F175D3DCCD1}">
              <a14:hiddenFill xmlns:a14="http://schemas.microsoft.com/office/drawing/2010/main">
                <a:solidFill>
                  <a:srgbClr val="FFFFFF"/>
                </a:solidFill>
              </a14:hiddenFill>
            </a:ext>
          </a:extLst>
        </p:spPr>
      </p:pic>
      <p:pic>
        <p:nvPicPr>
          <p:cNvPr id="1253380" name="Picture 4" descr="C:\Users\Lucas\Pictures\Londres\DSC0055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3716" y="2448271"/>
            <a:ext cx="3699570" cy="4932760"/>
          </a:xfrm>
          <a:prstGeom prst="rect">
            <a:avLst/>
          </a:prstGeom>
          <a:noFill/>
          <a:extLst>
            <a:ext uri="{909E8E84-426E-40DD-AFC4-6F175D3DCCD1}">
              <a14:hiddenFill xmlns:a14="http://schemas.microsoft.com/office/drawing/2010/main">
                <a:solidFill>
                  <a:srgbClr val="FFFFFF"/>
                </a:solidFill>
              </a14:hiddenFill>
            </a:ext>
          </a:extLst>
        </p:spPr>
      </p:pic>
      <p:pic>
        <p:nvPicPr>
          <p:cNvPr id="1253381" name="Picture 5" descr="C:\Users\Lucas\Pictures\Londres\DSC0056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2204" y="3492599"/>
            <a:ext cx="5256866" cy="394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4341974"/>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026221" y="36215"/>
            <a:ext cx="9623425" cy="1260475"/>
          </a:xfrm>
        </p:spPr>
        <p:txBody>
          <a:bodyPr lIns="104287" tIns="52144" rIns="104287" bIns="52144"/>
          <a:lstStyle/>
          <a:p>
            <a:r>
              <a:rPr lang="en-US" sz="4000" dirty="0" err="1">
                <a:solidFill>
                  <a:srgbClr val="000000"/>
                </a:solidFill>
              </a:rPr>
              <a:t>Visita</a:t>
            </a:r>
            <a:r>
              <a:rPr lang="en-US" sz="4000" dirty="0">
                <a:solidFill>
                  <a:srgbClr val="000000"/>
                </a:solidFill>
              </a:rPr>
              <a:t> </a:t>
            </a:r>
            <a:r>
              <a:rPr lang="en-US" sz="4000" dirty="0" err="1">
                <a:solidFill>
                  <a:srgbClr val="000000"/>
                </a:solidFill>
              </a:rPr>
              <a:t>ao</a:t>
            </a:r>
            <a:r>
              <a:rPr lang="en-US" sz="4000" dirty="0">
                <a:solidFill>
                  <a:srgbClr val="000000"/>
                </a:solidFill>
              </a:rPr>
              <a:t> King’s College of London</a:t>
            </a:r>
            <a:br>
              <a:rPr lang="en-US" sz="4000" dirty="0">
                <a:solidFill>
                  <a:srgbClr val="000000"/>
                </a:solidFill>
              </a:rPr>
            </a:br>
            <a:r>
              <a:rPr lang="en-US" sz="4000" dirty="0">
                <a:solidFill>
                  <a:srgbClr val="000000"/>
                </a:solidFill>
              </a:rPr>
              <a:t> </a:t>
            </a:r>
            <a:r>
              <a:rPr lang="en-US" sz="4000" dirty="0">
                <a:solidFill>
                  <a:srgbClr val="FF0000"/>
                </a:solidFill>
              </a:rPr>
              <a:t>St Thomas Hospital</a:t>
            </a:r>
            <a:endParaRPr lang="pt-BR" dirty="0"/>
          </a:p>
        </p:txBody>
      </p:sp>
      <p:sp>
        <p:nvSpPr>
          <p:cNvPr id="3" name="Espaço Reservado para Conteúdo 2"/>
          <p:cNvSpPr>
            <a:spLocks noGrp="1"/>
          </p:cNvSpPr>
          <p:nvPr>
            <p:ph idx="1"/>
          </p:nvPr>
        </p:nvSpPr>
        <p:spPr>
          <a:xfrm>
            <a:off x="462557" y="1548383"/>
            <a:ext cx="10610379" cy="4991100"/>
          </a:xfrm>
        </p:spPr>
        <p:txBody>
          <a:bodyPr lIns="104287" tIns="52144" rIns="104287" bIns="52144"/>
          <a:lstStyle/>
          <a:p>
            <a:r>
              <a:rPr lang="en-US" sz="3200" dirty="0" err="1"/>
              <a:t>Maior</a:t>
            </a:r>
            <a:r>
              <a:rPr lang="en-US" sz="3200" dirty="0"/>
              <a:t> </a:t>
            </a:r>
            <a:r>
              <a:rPr lang="en-US" sz="3200" dirty="0" err="1"/>
              <a:t>Maternidade</a:t>
            </a:r>
            <a:r>
              <a:rPr lang="en-US" sz="3200" dirty="0"/>
              <a:t> de </a:t>
            </a:r>
            <a:r>
              <a:rPr lang="en-US" sz="3200" dirty="0" err="1"/>
              <a:t>Londres</a:t>
            </a:r>
            <a:r>
              <a:rPr lang="en-US" sz="3200" dirty="0"/>
              <a:t> </a:t>
            </a:r>
            <a:r>
              <a:rPr lang="en-US" sz="3200" dirty="0" smtClean="0"/>
              <a:t>(400-450 </a:t>
            </a:r>
            <a:r>
              <a:rPr lang="en-US" sz="3200" dirty="0" err="1" smtClean="0"/>
              <a:t>partos</a:t>
            </a:r>
            <a:r>
              <a:rPr lang="en-US" sz="3200" dirty="0" smtClean="0"/>
              <a:t>/</a:t>
            </a:r>
            <a:r>
              <a:rPr lang="en-US" sz="3200" dirty="0" err="1" smtClean="0"/>
              <a:t>mês</a:t>
            </a:r>
            <a:r>
              <a:rPr lang="en-US" sz="3200" dirty="0" smtClean="0"/>
              <a:t>)</a:t>
            </a:r>
            <a:endParaRPr lang="en-US" sz="3200" dirty="0"/>
          </a:p>
          <a:p>
            <a:r>
              <a:rPr lang="en-US" sz="3200" dirty="0" err="1"/>
              <a:t>Referência</a:t>
            </a:r>
            <a:r>
              <a:rPr lang="en-US" sz="3200" dirty="0"/>
              <a:t> </a:t>
            </a:r>
            <a:r>
              <a:rPr lang="en-US" sz="3200" dirty="0" err="1"/>
              <a:t>em</a:t>
            </a:r>
            <a:r>
              <a:rPr lang="en-US" sz="3200" dirty="0"/>
              <a:t> Alto </a:t>
            </a:r>
            <a:r>
              <a:rPr lang="en-US" sz="3200" dirty="0" err="1"/>
              <a:t>Risco</a:t>
            </a:r>
            <a:endParaRPr lang="en-US" sz="3200" dirty="0"/>
          </a:p>
          <a:p>
            <a:r>
              <a:rPr lang="en-US" sz="3200" dirty="0" err="1"/>
              <a:t>Atenção</a:t>
            </a:r>
            <a:r>
              <a:rPr lang="en-US" sz="3200" dirty="0"/>
              <a:t> </a:t>
            </a:r>
            <a:r>
              <a:rPr lang="en-US" sz="3200" dirty="0" err="1"/>
              <a:t>centrada</a:t>
            </a:r>
            <a:r>
              <a:rPr lang="en-US" sz="3200" dirty="0"/>
              <a:t> </a:t>
            </a:r>
            <a:r>
              <a:rPr lang="en-US" sz="3200" dirty="0" err="1"/>
              <a:t>na</a:t>
            </a:r>
            <a:r>
              <a:rPr lang="en-US" sz="3200" dirty="0"/>
              <a:t> </a:t>
            </a:r>
            <a:r>
              <a:rPr lang="en-US" sz="3200" dirty="0" err="1"/>
              <a:t>mulher</a:t>
            </a:r>
            <a:r>
              <a:rPr lang="en-US" sz="3200" dirty="0"/>
              <a:t> </a:t>
            </a:r>
          </a:p>
          <a:p>
            <a:r>
              <a:rPr lang="en-US" sz="3200" dirty="0"/>
              <a:t>28 suites PPP (1 midwife :1-2 </a:t>
            </a:r>
            <a:r>
              <a:rPr lang="en-US" sz="3200" dirty="0" err="1"/>
              <a:t>gestantes</a:t>
            </a:r>
            <a:r>
              <a:rPr lang="en-US" sz="3200" dirty="0"/>
              <a:t>)</a:t>
            </a:r>
          </a:p>
          <a:p>
            <a:r>
              <a:rPr lang="en-US" sz="3200" dirty="0"/>
              <a:t>1 </a:t>
            </a:r>
            <a:r>
              <a:rPr lang="en-US" sz="3200" dirty="0" err="1"/>
              <a:t>médico</a:t>
            </a:r>
            <a:r>
              <a:rPr lang="en-US" sz="3200" dirty="0"/>
              <a:t> </a:t>
            </a:r>
            <a:r>
              <a:rPr lang="en-US" sz="3200" dirty="0" err="1"/>
              <a:t>obstetra</a:t>
            </a:r>
            <a:r>
              <a:rPr lang="en-US" sz="3200" dirty="0"/>
              <a:t> (4 </a:t>
            </a:r>
            <a:r>
              <a:rPr lang="en-US" sz="3200" dirty="0" err="1"/>
              <a:t>residentes</a:t>
            </a:r>
            <a:r>
              <a:rPr lang="en-US" sz="3200" dirty="0"/>
              <a:t>) e 1 </a:t>
            </a:r>
            <a:r>
              <a:rPr lang="en-US" sz="3200" dirty="0" err="1"/>
              <a:t>anestesista</a:t>
            </a:r>
            <a:endParaRPr lang="en-US" sz="3200" dirty="0"/>
          </a:p>
          <a:p>
            <a:r>
              <a:rPr lang="en-US" sz="3200" dirty="0" err="1"/>
              <a:t>Sem</a:t>
            </a:r>
            <a:r>
              <a:rPr lang="en-US" sz="3200" dirty="0"/>
              <a:t> </a:t>
            </a:r>
            <a:r>
              <a:rPr lang="en-US" sz="3200" dirty="0" err="1"/>
              <a:t>pediatra</a:t>
            </a:r>
            <a:r>
              <a:rPr lang="en-US" sz="3200" dirty="0"/>
              <a:t> </a:t>
            </a:r>
            <a:r>
              <a:rPr lang="en-US" sz="3200" dirty="0" err="1"/>
              <a:t>em</a:t>
            </a:r>
            <a:r>
              <a:rPr lang="en-US" sz="3200" dirty="0"/>
              <a:t> </a:t>
            </a:r>
            <a:r>
              <a:rPr lang="en-US" sz="3200" dirty="0" err="1"/>
              <a:t>sala</a:t>
            </a:r>
            <a:r>
              <a:rPr lang="en-US" sz="3200" dirty="0"/>
              <a:t> de </a:t>
            </a:r>
            <a:r>
              <a:rPr lang="en-US" sz="3200" dirty="0" err="1"/>
              <a:t>parto</a:t>
            </a:r>
            <a:endParaRPr lang="en-US" sz="3200" dirty="0"/>
          </a:p>
          <a:p>
            <a:r>
              <a:rPr lang="en-US" sz="3200" dirty="0" err="1"/>
              <a:t>Neonatologista</a:t>
            </a:r>
            <a:r>
              <a:rPr lang="en-US" sz="3200" dirty="0"/>
              <a:t> </a:t>
            </a:r>
            <a:r>
              <a:rPr lang="en-US" sz="3200" dirty="0" err="1"/>
              <a:t>assiste</a:t>
            </a:r>
            <a:r>
              <a:rPr lang="en-US" sz="3200" dirty="0"/>
              <a:t> </a:t>
            </a:r>
            <a:r>
              <a:rPr lang="en-US" sz="3200" dirty="0" err="1"/>
              <a:t>somente</a:t>
            </a:r>
            <a:r>
              <a:rPr lang="en-US" sz="3200" dirty="0"/>
              <a:t> </a:t>
            </a:r>
            <a:r>
              <a:rPr lang="en-US" sz="3200" dirty="0" err="1"/>
              <a:t>bebês</a:t>
            </a:r>
            <a:r>
              <a:rPr lang="en-US" sz="3200" dirty="0"/>
              <a:t> de </a:t>
            </a:r>
            <a:r>
              <a:rPr lang="en-US" sz="3200" dirty="0" err="1"/>
              <a:t>risco</a:t>
            </a:r>
            <a:r>
              <a:rPr lang="en-US" sz="3200" dirty="0"/>
              <a:t> </a:t>
            </a:r>
          </a:p>
          <a:p>
            <a:r>
              <a:rPr lang="en-US" sz="3200" dirty="0" err="1"/>
              <a:t>Equipe</a:t>
            </a:r>
            <a:r>
              <a:rPr lang="en-US" sz="3200" dirty="0"/>
              <a:t> de midwives </a:t>
            </a:r>
            <a:r>
              <a:rPr lang="en-US" sz="3200" dirty="0" err="1"/>
              <a:t>para</a:t>
            </a:r>
            <a:r>
              <a:rPr lang="en-US" sz="3200" dirty="0"/>
              <a:t> </a:t>
            </a:r>
            <a:r>
              <a:rPr lang="en-US" sz="3200" dirty="0" err="1"/>
              <a:t>atendimento</a:t>
            </a:r>
            <a:r>
              <a:rPr lang="en-US" sz="3200" dirty="0"/>
              <a:t> e </a:t>
            </a:r>
            <a:r>
              <a:rPr lang="en-US" sz="3200" dirty="0" err="1"/>
              <a:t>parto</a:t>
            </a:r>
            <a:r>
              <a:rPr lang="en-US" sz="3200" dirty="0"/>
              <a:t> </a:t>
            </a:r>
            <a:r>
              <a:rPr lang="en-US" sz="3200" dirty="0" err="1"/>
              <a:t>domiciliares</a:t>
            </a:r>
            <a:endParaRPr lang="en-US" sz="3200" dirty="0"/>
          </a:p>
          <a:p>
            <a:r>
              <a:rPr lang="en-US" sz="3200" dirty="0" err="1"/>
              <a:t>Parto</a:t>
            </a:r>
            <a:r>
              <a:rPr lang="en-US" sz="3200" dirty="0"/>
              <a:t> normal= </a:t>
            </a:r>
            <a:r>
              <a:rPr lang="en-US" sz="3200" dirty="0" err="1"/>
              <a:t>alta</a:t>
            </a:r>
            <a:r>
              <a:rPr lang="en-US" sz="3200" dirty="0"/>
              <a:t> </a:t>
            </a:r>
            <a:r>
              <a:rPr lang="en-US" sz="3200" dirty="0" err="1"/>
              <a:t>após</a:t>
            </a:r>
            <a:r>
              <a:rPr lang="en-US" sz="3200" dirty="0"/>
              <a:t> 4 </a:t>
            </a:r>
            <a:r>
              <a:rPr lang="en-US" sz="3200" dirty="0" err="1"/>
              <a:t>horas</a:t>
            </a:r>
            <a:endParaRPr lang="pt-BR" sz="3200" dirty="0"/>
          </a:p>
        </p:txBody>
      </p:sp>
    </p:spTree>
    <p:extLst>
      <p:ext uri="{BB962C8B-B14F-4D97-AF65-F5344CB8AC3E}">
        <p14:creationId xmlns:p14="http://schemas.microsoft.com/office/powerpoint/2010/main" val="1203092772"/>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35793"/>
            <a:ext cx="9924280" cy="1260475"/>
          </a:xfrm>
        </p:spPr>
        <p:txBody>
          <a:bodyPr lIns="104287" tIns="52144" rIns="104287" bIns="52144"/>
          <a:lstStyle/>
          <a:p>
            <a:endParaRPr lang="pt-BR" dirty="0"/>
          </a:p>
        </p:txBody>
      </p:sp>
      <p:pic>
        <p:nvPicPr>
          <p:cNvPr id="1253378" name="Picture 2" descr="C:\Users\Lucas\Pictures\Londres\DSC0056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24248"/>
            <a:ext cx="6587399" cy="6840760"/>
          </a:xfrm>
          <a:prstGeom prst="rect">
            <a:avLst/>
          </a:prstGeom>
          <a:noFill/>
          <a:extLst>
            <a:ext uri="{909E8E84-426E-40DD-AFC4-6F175D3DCCD1}">
              <a14:hiddenFill xmlns:a14="http://schemas.microsoft.com/office/drawing/2010/main">
                <a:solidFill>
                  <a:srgbClr val="FFFFFF"/>
                </a:solidFill>
              </a14:hiddenFill>
            </a:ext>
          </a:extLst>
        </p:spPr>
      </p:pic>
      <p:pic>
        <p:nvPicPr>
          <p:cNvPr id="1257474" name="Picture 2" descr="C:\Users\Lucas\Pictures\Londres\DSC0056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868" y="312456"/>
            <a:ext cx="3816426" cy="5088568"/>
          </a:xfrm>
          <a:prstGeom prst="rect">
            <a:avLst/>
          </a:prstGeom>
          <a:noFill/>
          <a:extLst>
            <a:ext uri="{909E8E84-426E-40DD-AFC4-6F175D3DCCD1}">
              <a14:hiddenFill xmlns:a14="http://schemas.microsoft.com/office/drawing/2010/main">
                <a:solidFill>
                  <a:srgbClr val="FFFFFF"/>
                </a:solidFill>
              </a14:hiddenFill>
            </a:ext>
          </a:extLst>
        </p:spPr>
      </p:pic>
      <p:pic>
        <p:nvPicPr>
          <p:cNvPr id="1257475" name="Picture 3" descr="C:\Users\Lucas\Pictures\Londres\DSC0057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50758" y="5401027"/>
            <a:ext cx="2880319"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074939"/>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287" tIns="52144" rIns="104287" bIns="52144"/>
          <a:lstStyle/>
          <a:p>
            <a:endParaRPr lang="pt-BR"/>
          </a:p>
        </p:txBody>
      </p:sp>
      <p:sp>
        <p:nvSpPr>
          <p:cNvPr id="3" name="Espaço Reservado para Conteúdo 2"/>
          <p:cNvSpPr>
            <a:spLocks noGrp="1"/>
          </p:cNvSpPr>
          <p:nvPr>
            <p:ph idx="1"/>
          </p:nvPr>
        </p:nvSpPr>
        <p:spPr/>
        <p:txBody>
          <a:bodyPr lIns="104287" tIns="52144" rIns="104287" bIns="52144"/>
          <a:lstStyle/>
          <a:p>
            <a:endParaRPr lang="pt-BR" dirty="0"/>
          </a:p>
        </p:txBody>
      </p:sp>
      <p:pic>
        <p:nvPicPr>
          <p:cNvPr id="623618" name="Picture 2" descr="C:\Users\Lucas\Pictures\Londres\DSC0056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2124" y="0"/>
            <a:ext cx="5976946" cy="4482710"/>
          </a:xfrm>
          <a:prstGeom prst="rect">
            <a:avLst/>
          </a:prstGeom>
          <a:noFill/>
          <a:extLst>
            <a:ext uri="{909E8E84-426E-40DD-AFC4-6F175D3DCCD1}">
              <a14:hiddenFill xmlns:a14="http://schemas.microsoft.com/office/drawing/2010/main">
                <a:solidFill>
                  <a:srgbClr val="FFFFFF"/>
                </a:solidFill>
              </a14:hiddenFill>
            </a:ext>
          </a:extLst>
        </p:spPr>
      </p:pic>
      <p:pic>
        <p:nvPicPr>
          <p:cNvPr id="623619" name="Picture 3" descr="C:\Users\Lucas\Pictures\Londres\DSC0056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70354" y="3132561"/>
            <a:ext cx="5832930" cy="437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146262"/>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5666" name="Picture 2" descr="C:\Users\Lucas\Pictures\Londres\DSC0057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 y="684289"/>
            <a:ext cx="4671677" cy="6228903"/>
          </a:xfrm>
          <a:prstGeom prst="rect">
            <a:avLst/>
          </a:prstGeom>
          <a:noFill/>
          <a:extLst>
            <a:ext uri="{909E8E84-426E-40DD-AFC4-6F175D3DCCD1}">
              <a14:hiddenFill xmlns:a14="http://schemas.microsoft.com/office/drawing/2010/main">
                <a:solidFill>
                  <a:srgbClr val="FFFFFF"/>
                </a:solidFill>
              </a14:hiddenFill>
            </a:ext>
          </a:extLst>
        </p:spPr>
      </p:pic>
      <p:pic>
        <p:nvPicPr>
          <p:cNvPr id="625667" name="Picture 3" descr="C:\Users\Lucas\Pictures\Londres\DSC0056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8346" y="1548385"/>
            <a:ext cx="5976946" cy="4482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92127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287" tIns="52144" rIns="104287" bIns="52144"/>
          <a:lstStyle/>
          <a:p>
            <a:endParaRPr lang="pt-BR"/>
          </a:p>
        </p:txBody>
      </p:sp>
      <p:sp>
        <p:nvSpPr>
          <p:cNvPr id="3" name="Espaço Reservado para Conteúdo 2"/>
          <p:cNvSpPr>
            <a:spLocks noGrp="1"/>
          </p:cNvSpPr>
          <p:nvPr>
            <p:ph idx="1"/>
          </p:nvPr>
        </p:nvSpPr>
        <p:spPr/>
        <p:txBody>
          <a:bodyPr lIns="104287" tIns="52144" rIns="104287" bIns="52144"/>
          <a:lstStyle/>
          <a:p>
            <a:endParaRPr lang="pt-BR" dirty="0"/>
          </a:p>
        </p:txBody>
      </p:sp>
      <p:pic>
        <p:nvPicPr>
          <p:cNvPr id="624642" name="Picture 2" descr="C:\Users\Lucas\Pictures\Londres\DSC0056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21520"/>
            <a:ext cx="6642843" cy="4982133"/>
          </a:xfrm>
          <a:prstGeom prst="rect">
            <a:avLst/>
          </a:prstGeom>
          <a:noFill/>
          <a:extLst>
            <a:ext uri="{909E8E84-426E-40DD-AFC4-6F175D3DCCD1}">
              <a14:hiddenFill xmlns:a14="http://schemas.microsoft.com/office/drawing/2010/main">
                <a:solidFill>
                  <a:srgbClr val="FFFFFF"/>
                </a:solidFill>
              </a14:hiddenFill>
            </a:ext>
          </a:extLst>
        </p:spPr>
      </p:pic>
      <p:pic>
        <p:nvPicPr>
          <p:cNvPr id="624643" name="Picture 3" descr="C:\Users\Lucas\Pictures\Londres\DSC0056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58666" y="3564607"/>
            <a:ext cx="5328875" cy="3996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390067"/>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ospital_alemanha1"/>
          <p:cNvPicPr>
            <a:picLocks noChangeAspect="1" noChangeArrowheads="1"/>
          </p:cNvPicPr>
          <p:nvPr/>
        </p:nvPicPr>
        <p:blipFill>
          <a:blip r:embed="rId3" cstate="print"/>
          <a:srcRect t="2032"/>
          <a:stretch>
            <a:fillRect/>
          </a:stretch>
        </p:blipFill>
        <p:spPr bwMode="auto">
          <a:xfrm>
            <a:off x="142876" y="201931"/>
            <a:ext cx="5346700" cy="3435824"/>
          </a:xfrm>
          <a:prstGeom prst="rect">
            <a:avLst/>
          </a:prstGeom>
          <a:solidFill>
            <a:schemeClr val="bg1"/>
          </a:solidFill>
          <a:ln w="38100">
            <a:solidFill>
              <a:schemeClr val="bg1"/>
            </a:solidFill>
            <a:miter lim="800000"/>
            <a:headEnd/>
            <a:tailEnd/>
          </a:ln>
        </p:spPr>
      </p:pic>
      <p:pic>
        <p:nvPicPr>
          <p:cNvPr id="14339" name="Picture 3" descr="Hospital_alemanha2"/>
          <p:cNvPicPr>
            <a:picLocks noChangeAspect="1" noChangeArrowheads="1"/>
          </p:cNvPicPr>
          <p:nvPr/>
        </p:nvPicPr>
        <p:blipFill>
          <a:blip r:embed="rId4" cstate="print"/>
          <a:srcRect/>
          <a:stretch>
            <a:fillRect/>
          </a:stretch>
        </p:blipFill>
        <p:spPr bwMode="auto">
          <a:xfrm>
            <a:off x="203168" y="3423446"/>
            <a:ext cx="5072523" cy="3326851"/>
          </a:xfrm>
          <a:prstGeom prst="rect">
            <a:avLst/>
          </a:prstGeom>
          <a:solidFill>
            <a:schemeClr val="bg1"/>
          </a:solidFill>
          <a:ln w="38100">
            <a:solidFill>
              <a:schemeClr val="bg1"/>
            </a:solidFill>
            <a:miter lim="800000"/>
            <a:headEnd/>
            <a:tailEnd/>
          </a:ln>
        </p:spPr>
      </p:pic>
      <p:sp>
        <p:nvSpPr>
          <p:cNvPr id="14340" name="Text Box 4"/>
          <p:cNvSpPr txBox="1">
            <a:spLocks noChangeArrowheads="1"/>
          </p:cNvSpPr>
          <p:nvPr/>
        </p:nvSpPr>
        <p:spPr bwMode="auto">
          <a:xfrm>
            <a:off x="5418140" y="280172"/>
            <a:ext cx="5257588" cy="782407"/>
          </a:xfrm>
          <a:prstGeom prst="rect">
            <a:avLst/>
          </a:prstGeom>
          <a:noFill/>
          <a:ln w="9525">
            <a:noFill/>
            <a:miter lim="800000"/>
            <a:headEnd/>
            <a:tailEnd/>
          </a:ln>
          <a:effectLst/>
        </p:spPr>
        <p:txBody>
          <a:bodyPr lIns="104261" tIns="52131" rIns="104261" bIns="52131">
            <a:spAutoFit/>
          </a:bodyPr>
          <a:lstStyle/>
          <a:p>
            <a:pPr algn="ctr">
              <a:spcBef>
                <a:spcPct val="50000"/>
              </a:spcBef>
            </a:pPr>
            <a:r>
              <a:rPr lang="pt-BR" sz="4400" b="1" dirty="0"/>
              <a:t>Alemanha</a:t>
            </a:r>
          </a:p>
        </p:txBody>
      </p:sp>
      <p:pic>
        <p:nvPicPr>
          <p:cNvPr id="5" name="Picture 2" descr="londres2"/>
          <p:cNvPicPr>
            <a:picLocks noChangeAspect="1" noChangeArrowheads="1"/>
          </p:cNvPicPr>
          <p:nvPr/>
        </p:nvPicPr>
        <p:blipFill>
          <a:blip r:embed="rId5" cstate="print"/>
          <a:srcRect/>
          <a:stretch>
            <a:fillRect/>
          </a:stretch>
        </p:blipFill>
        <p:spPr bwMode="auto">
          <a:xfrm>
            <a:off x="6489710" y="1351743"/>
            <a:ext cx="3556793" cy="5099183"/>
          </a:xfrm>
          <a:prstGeom prst="rect">
            <a:avLst/>
          </a:prstGeom>
          <a:solidFill>
            <a:schemeClr val="bg1"/>
          </a:solidFill>
          <a:ln w="38100">
            <a:solidFill>
              <a:schemeClr val="bg1"/>
            </a:solidFill>
            <a:miter lim="800000"/>
            <a:headEnd/>
            <a:tailEnd/>
          </a:ln>
        </p:spPr>
      </p:pic>
    </p:spTree>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descr="Hospital_alemanha4"/>
          <p:cNvPicPr>
            <a:picLocks noChangeAspect="1" noChangeArrowheads="1"/>
          </p:cNvPicPr>
          <p:nvPr/>
        </p:nvPicPr>
        <p:blipFill>
          <a:blip r:embed="rId3" cstate="print"/>
          <a:srcRect/>
          <a:stretch>
            <a:fillRect/>
          </a:stretch>
        </p:blipFill>
        <p:spPr bwMode="auto">
          <a:xfrm>
            <a:off x="-6658" y="496867"/>
            <a:ext cx="10496897" cy="6884164"/>
          </a:xfrm>
          <a:prstGeom prst="rect">
            <a:avLst/>
          </a:prstGeom>
          <a:solidFill>
            <a:schemeClr val="bg1"/>
          </a:solidFill>
          <a:ln w="38100">
            <a:solidFill>
              <a:schemeClr val="bg1"/>
            </a:solidFill>
            <a:miter lim="800000"/>
            <a:headEnd/>
            <a:tailEnd/>
          </a:ln>
        </p:spPr>
      </p:pic>
    </p:spTree>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londres3"/>
          <p:cNvPicPr>
            <a:picLocks noChangeAspect="1" noChangeArrowheads="1"/>
          </p:cNvPicPr>
          <p:nvPr/>
        </p:nvPicPr>
        <p:blipFill>
          <a:blip r:embed="rId3" cstate="print"/>
          <a:srcRect l="3566" b="2972"/>
          <a:stretch>
            <a:fillRect/>
          </a:stretch>
        </p:blipFill>
        <p:spPr bwMode="auto">
          <a:xfrm>
            <a:off x="4266582" y="1144267"/>
            <a:ext cx="6392753" cy="4364555"/>
          </a:xfrm>
          <a:prstGeom prst="rect">
            <a:avLst/>
          </a:prstGeom>
          <a:solidFill>
            <a:schemeClr val="bg1"/>
          </a:solidFill>
          <a:ln w="38100">
            <a:solidFill>
              <a:schemeClr val="bg1"/>
            </a:solidFill>
            <a:miter lim="800000"/>
            <a:headEnd/>
            <a:tailEnd/>
          </a:ln>
        </p:spPr>
      </p:pic>
      <p:pic>
        <p:nvPicPr>
          <p:cNvPr id="15364" name="Picture 4" descr="Hospital_alemanha5"/>
          <p:cNvPicPr>
            <a:picLocks noChangeAspect="1" noChangeArrowheads="1"/>
          </p:cNvPicPr>
          <p:nvPr/>
        </p:nvPicPr>
        <p:blipFill>
          <a:blip r:embed="rId4" cstate="print"/>
          <a:srcRect b="3262"/>
          <a:stretch>
            <a:fillRect/>
          </a:stretch>
        </p:blipFill>
        <p:spPr bwMode="auto">
          <a:xfrm>
            <a:off x="274607" y="423045"/>
            <a:ext cx="4289295" cy="6643734"/>
          </a:xfrm>
          <a:prstGeom prst="rect">
            <a:avLst/>
          </a:prstGeom>
          <a:solidFill>
            <a:schemeClr val="bg1"/>
          </a:solidFill>
          <a:ln w="38100">
            <a:solidFill>
              <a:schemeClr val="bg1"/>
            </a:solidFill>
            <a:miter lim="800000"/>
            <a:headEnd/>
            <a:tailEnd/>
          </a:ln>
        </p:spPr>
      </p:pic>
    </p:spTree>
    <p:extLst>
      <p:ext uri="{BB962C8B-B14F-4D97-AF65-F5344CB8AC3E}">
        <p14:creationId xmlns:p14="http://schemas.microsoft.com/office/powerpoint/2010/main" val="701715497"/>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londres1"/>
          <p:cNvPicPr>
            <a:picLocks noChangeAspect="1" noChangeArrowheads="1"/>
          </p:cNvPicPr>
          <p:nvPr/>
        </p:nvPicPr>
        <p:blipFill>
          <a:blip r:embed="rId3" cstate="print"/>
          <a:srcRect l="2216" b="658"/>
          <a:stretch>
            <a:fillRect/>
          </a:stretch>
        </p:blipFill>
        <p:spPr bwMode="auto">
          <a:xfrm>
            <a:off x="267335" y="252047"/>
            <a:ext cx="4386894" cy="7081683"/>
          </a:xfrm>
          <a:prstGeom prst="rect">
            <a:avLst/>
          </a:prstGeom>
          <a:solidFill>
            <a:schemeClr val="bg1"/>
          </a:solidFill>
          <a:ln w="38100">
            <a:solidFill>
              <a:schemeClr val="bg1"/>
            </a:solidFill>
            <a:miter lim="800000"/>
            <a:headEnd/>
            <a:tailEnd/>
          </a:ln>
        </p:spPr>
      </p:pic>
      <p:pic>
        <p:nvPicPr>
          <p:cNvPr id="37891" name="Picture 3" descr="londres4"/>
          <p:cNvPicPr>
            <a:picLocks noChangeAspect="1" noChangeArrowheads="1"/>
          </p:cNvPicPr>
          <p:nvPr/>
        </p:nvPicPr>
        <p:blipFill>
          <a:blip r:embed="rId4" cstate="print"/>
          <a:srcRect t="674"/>
          <a:stretch>
            <a:fillRect/>
          </a:stretch>
        </p:blipFill>
        <p:spPr bwMode="auto">
          <a:xfrm>
            <a:off x="5918206" y="3923511"/>
            <a:ext cx="2328926" cy="3317259"/>
          </a:xfrm>
          <a:prstGeom prst="rect">
            <a:avLst/>
          </a:prstGeom>
          <a:solidFill>
            <a:schemeClr val="bg1"/>
          </a:solidFill>
          <a:ln w="38100">
            <a:solidFill>
              <a:schemeClr val="bg1"/>
            </a:solidFill>
            <a:miter lim="800000"/>
            <a:headEnd/>
            <a:tailEnd/>
          </a:ln>
        </p:spPr>
      </p:pic>
      <p:pic>
        <p:nvPicPr>
          <p:cNvPr id="4" name="Picture 2" descr="Hospital_alemanha3"/>
          <p:cNvPicPr>
            <a:picLocks noChangeAspect="1" noChangeArrowheads="1"/>
          </p:cNvPicPr>
          <p:nvPr/>
        </p:nvPicPr>
        <p:blipFill>
          <a:blip r:embed="rId5" cstate="print"/>
          <a:srcRect/>
          <a:stretch>
            <a:fillRect/>
          </a:stretch>
        </p:blipFill>
        <p:spPr bwMode="auto">
          <a:xfrm>
            <a:off x="5489579" y="423045"/>
            <a:ext cx="4901754" cy="3214710"/>
          </a:xfrm>
          <a:prstGeom prst="rect">
            <a:avLst/>
          </a:prstGeom>
          <a:solidFill>
            <a:schemeClr val="bg1"/>
          </a:solidFill>
          <a:ln w="38100">
            <a:solidFill>
              <a:schemeClr val="bg1"/>
            </a:solidFill>
            <a:miter lim="800000"/>
            <a:headEnd/>
            <a:tailEnd/>
          </a:ln>
        </p:spPr>
      </p:pic>
    </p:spTree>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3" descr="intra_alemanha1"/>
          <p:cNvPicPr>
            <a:picLocks noChangeAspect="1" noChangeArrowheads="1"/>
          </p:cNvPicPr>
          <p:nvPr/>
        </p:nvPicPr>
        <p:blipFill>
          <a:blip r:embed="rId3" cstate="print"/>
          <a:srcRect l="1108" b="664"/>
          <a:stretch>
            <a:fillRect/>
          </a:stretch>
        </p:blipFill>
        <p:spPr bwMode="auto">
          <a:xfrm>
            <a:off x="3203564" y="887400"/>
            <a:ext cx="4221665" cy="6673865"/>
          </a:xfrm>
          <a:prstGeom prst="rect">
            <a:avLst/>
          </a:prstGeom>
          <a:solidFill>
            <a:schemeClr val="bg1"/>
          </a:solidFill>
          <a:ln w="38100">
            <a:solidFill>
              <a:schemeClr val="bg1"/>
            </a:solidFill>
            <a:miter lim="800000"/>
            <a:headEnd/>
            <a:tailEnd/>
          </a:ln>
        </p:spPr>
      </p:pic>
      <p:sp>
        <p:nvSpPr>
          <p:cNvPr id="18436" name="Text Box 4"/>
          <p:cNvSpPr txBox="1">
            <a:spLocks noChangeArrowheads="1"/>
          </p:cNvSpPr>
          <p:nvPr/>
        </p:nvSpPr>
        <p:spPr bwMode="auto">
          <a:xfrm>
            <a:off x="1782237" y="168030"/>
            <a:ext cx="6148705" cy="428446"/>
          </a:xfrm>
          <a:prstGeom prst="rect">
            <a:avLst/>
          </a:prstGeom>
          <a:noFill/>
          <a:ln w="9525">
            <a:noFill/>
            <a:miter lim="800000"/>
            <a:headEnd/>
            <a:tailEnd/>
          </a:ln>
          <a:effectLst/>
        </p:spPr>
        <p:txBody>
          <a:bodyPr lIns="104261" tIns="52131" rIns="104261" bIns="52131">
            <a:spAutoFit/>
          </a:bodyPr>
          <a:lstStyle/>
          <a:p>
            <a:pPr>
              <a:spcBef>
                <a:spcPct val="50000"/>
              </a:spcBef>
            </a:pPr>
            <a:endParaRPr lang="pt-BR"/>
          </a:p>
        </p:txBody>
      </p:sp>
      <p:sp>
        <p:nvSpPr>
          <p:cNvPr id="18437" name="Text Box 5"/>
          <p:cNvSpPr txBox="1">
            <a:spLocks noChangeArrowheads="1"/>
          </p:cNvSpPr>
          <p:nvPr/>
        </p:nvSpPr>
        <p:spPr bwMode="auto">
          <a:xfrm>
            <a:off x="1346172" y="65994"/>
            <a:ext cx="9001188" cy="597741"/>
          </a:xfrm>
          <a:prstGeom prst="rect">
            <a:avLst/>
          </a:prstGeom>
          <a:noFill/>
          <a:ln w="9525">
            <a:noFill/>
            <a:miter lim="800000"/>
            <a:headEnd/>
            <a:tailEnd/>
          </a:ln>
          <a:effectLst/>
        </p:spPr>
        <p:txBody>
          <a:bodyPr wrap="square" lIns="104261" tIns="52131" rIns="104261" bIns="52131">
            <a:spAutoFit/>
          </a:bodyPr>
          <a:lstStyle/>
          <a:p>
            <a:pPr algn="ctr">
              <a:spcBef>
                <a:spcPct val="50000"/>
              </a:spcBef>
            </a:pPr>
            <a:r>
              <a:rPr lang="pt-BR" sz="3200" dirty="0" smtClean="0"/>
              <a:t>Alemanha </a:t>
            </a:r>
            <a:endParaRPr lang="pt-BR" sz="3200" dirty="0"/>
          </a:p>
        </p:txBody>
      </p:sp>
      <p:pic>
        <p:nvPicPr>
          <p:cNvPr id="6" name="Picture 2" descr="intra_alemanha2"/>
          <p:cNvPicPr>
            <a:picLocks noChangeAspect="1" noChangeArrowheads="1"/>
          </p:cNvPicPr>
          <p:nvPr/>
        </p:nvPicPr>
        <p:blipFill>
          <a:blip r:embed="rId4" cstate="print"/>
          <a:srcRect/>
          <a:stretch>
            <a:fillRect/>
          </a:stretch>
        </p:blipFill>
        <p:spPr bwMode="auto">
          <a:xfrm>
            <a:off x="203167" y="1708929"/>
            <a:ext cx="2838081" cy="4468817"/>
          </a:xfrm>
          <a:prstGeom prst="rect">
            <a:avLst/>
          </a:prstGeom>
          <a:solidFill>
            <a:schemeClr val="bg1"/>
          </a:solidFill>
          <a:ln w="38100">
            <a:solidFill>
              <a:schemeClr val="bg1"/>
            </a:solidFill>
            <a:miter lim="800000"/>
            <a:headEnd/>
            <a:tailEnd/>
          </a:ln>
        </p:spPr>
      </p:pic>
      <p:pic>
        <p:nvPicPr>
          <p:cNvPr id="7" name="Picture 3" descr="intra_alemanha4"/>
          <p:cNvPicPr>
            <a:picLocks noChangeAspect="1" noChangeArrowheads="1"/>
          </p:cNvPicPr>
          <p:nvPr/>
        </p:nvPicPr>
        <p:blipFill>
          <a:blip r:embed="rId5" cstate="print"/>
          <a:srcRect l="1108"/>
          <a:stretch>
            <a:fillRect/>
          </a:stretch>
        </p:blipFill>
        <p:spPr bwMode="auto">
          <a:xfrm>
            <a:off x="7548005" y="994553"/>
            <a:ext cx="3145397" cy="5007519"/>
          </a:xfrm>
          <a:prstGeom prst="rect">
            <a:avLst/>
          </a:prstGeom>
          <a:solidFill>
            <a:schemeClr val="bg1"/>
          </a:solidFill>
          <a:ln w="38100">
            <a:solidFill>
              <a:schemeClr val="bg1"/>
            </a:solidFill>
            <a:miter lim="800000"/>
            <a:headEnd/>
            <a:tailEnd/>
          </a:ln>
        </p:spPr>
      </p:pic>
    </p:spTree>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intra_alemanha8"/>
          <p:cNvPicPr>
            <a:picLocks noChangeAspect="1" noChangeArrowheads="1"/>
          </p:cNvPicPr>
          <p:nvPr/>
        </p:nvPicPr>
        <p:blipFill>
          <a:blip r:embed="rId3" cstate="print"/>
          <a:srcRect/>
          <a:stretch>
            <a:fillRect/>
          </a:stretch>
        </p:blipFill>
        <p:spPr bwMode="auto">
          <a:xfrm>
            <a:off x="267335" y="588098"/>
            <a:ext cx="4901142" cy="3152277"/>
          </a:xfrm>
          <a:prstGeom prst="rect">
            <a:avLst/>
          </a:prstGeom>
          <a:solidFill>
            <a:schemeClr val="bg1"/>
          </a:solidFill>
          <a:ln w="38100">
            <a:solidFill>
              <a:schemeClr val="bg1"/>
            </a:solidFill>
            <a:miter lim="800000"/>
            <a:headEnd/>
            <a:tailEnd/>
          </a:ln>
        </p:spPr>
      </p:pic>
      <p:pic>
        <p:nvPicPr>
          <p:cNvPr id="21507" name="Picture 3" descr="intra_alemanha9"/>
          <p:cNvPicPr>
            <a:picLocks noChangeAspect="1" noChangeArrowheads="1"/>
          </p:cNvPicPr>
          <p:nvPr/>
        </p:nvPicPr>
        <p:blipFill>
          <a:blip r:embed="rId4" cstate="print"/>
          <a:srcRect/>
          <a:stretch>
            <a:fillRect/>
          </a:stretch>
        </p:blipFill>
        <p:spPr bwMode="auto">
          <a:xfrm>
            <a:off x="274604" y="4066383"/>
            <a:ext cx="4962407" cy="3192533"/>
          </a:xfrm>
          <a:prstGeom prst="rect">
            <a:avLst/>
          </a:prstGeom>
          <a:solidFill>
            <a:schemeClr val="bg1"/>
          </a:solidFill>
          <a:ln w="38100">
            <a:solidFill>
              <a:schemeClr val="bg1"/>
            </a:solidFill>
            <a:miter lim="800000"/>
            <a:headEnd/>
            <a:tailEnd/>
          </a:ln>
        </p:spPr>
      </p:pic>
      <p:pic>
        <p:nvPicPr>
          <p:cNvPr id="21508" name="Picture 4" descr="intra_alemanha10"/>
          <p:cNvPicPr>
            <a:picLocks noChangeAspect="1" noChangeArrowheads="1"/>
          </p:cNvPicPr>
          <p:nvPr/>
        </p:nvPicPr>
        <p:blipFill>
          <a:blip r:embed="rId5" cstate="print"/>
          <a:srcRect l="702"/>
          <a:stretch>
            <a:fillRect/>
          </a:stretch>
        </p:blipFill>
        <p:spPr bwMode="auto">
          <a:xfrm>
            <a:off x="5435814" y="588098"/>
            <a:ext cx="4990253" cy="3152277"/>
          </a:xfrm>
          <a:prstGeom prst="rect">
            <a:avLst/>
          </a:prstGeom>
          <a:solidFill>
            <a:schemeClr val="bg1"/>
          </a:solidFill>
          <a:ln w="38100">
            <a:solidFill>
              <a:schemeClr val="bg1"/>
            </a:solidFill>
            <a:miter lim="800000"/>
            <a:headEnd/>
            <a:tailEnd/>
          </a:ln>
        </p:spPr>
      </p:pic>
      <p:pic>
        <p:nvPicPr>
          <p:cNvPr id="5" name="Picture 3" descr="intra_alemanha6"/>
          <p:cNvPicPr>
            <a:picLocks noChangeAspect="1" noChangeArrowheads="1"/>
          </p:cNvPicPr>
          <p:nvPr/>
        </p:nvPicPr>
        <p:blipFill>
          <a:blip r:embed="rId6" cstate="print"/>
          <a:srcRect t="1959"/>
          <a:stretch>
            <a:fillRect/>
          </a:stretch>
        </p:blipFill>
        <p:spPr bwMode="auto">
          <a:xfrm>
            <a:off x="5418140" y="3994950"/>
            <a:ext cx="5079365" cy="3420071"/>
          </a:xfrm>
          <a:prstGeom prst="rect">
            <a:avLst/>
          </a:prstGeom>
          <a:solidFill>
            <a:schemeClr val="bg1"/>
          </a:solidFill>
          <a:ln w="38100">
            <a:solidFill>
              <a:schemeClr val="bg1"/>
            </a:solidFill>
            <a:miter lim="800000"/>
            <a:headEnd/>
            <a:tailEnd/>
          </a:ln>
        </p:spPr>
      </p:pic>
    </p:spTree>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4"/>
          <p:cNvSpPr txBox="1">
            <a:spLocks noChangeArrowheads="1"/>
          </p:cNvSpPr>
          <p:nvPr/>
        </p:nvSpPr>
        <p:spPr bwMode="auto">
          <a:xfrm rot="-5400000">
            <a:off x="-2921291" y="3183053"/>
            <a:ext cx="7431741" cy="1167154"/>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rgbClr val="FFFFFF"/>
                </a:solidFill>
              </a:rPr>
              <a:t>Pronto atendimento</a:t>
            </a:r>
          </a:p>
          <a:p>
            <a:pPr eaLnBrk="1" hangingPunct="1"/>
            <a:r>
              <a:rPr lang="pt-BR" altLang="pt-BR" sz="3200" b="1" dirty="0">
                <a:solidFill>
                  <a:srgbClr val="FFFFFF"/>
                </a:solidFill>
              </a:rPr>
              <a:t>Classificação de risco</a:t>
            </a:r>
          </a:p>
        </p:txBody>
      </p:sp>
      <p:pic>
        <p:nvPicPr>
          <p:cNvPr id="12291" name="Picture 2"/>
          <p:cNvPicPr>
            <a:picLocks noChangeAspect="1" noChangeArrowheads="1"/>
          </p:cNvPicPr>
          <p:nvPr/>
        </p:nvPicPr>
        <p:blipFill>
          <a:blip r:embed="rId2" cstate="print"/>
          <a:srcRect/>
          <a:stretch>
            <a:fillRect/>
          </a:stretch>
        </p:blipFill>
        <p:spPr bwMode="auto">
          <a:xfrm>
            <a:off x="-42700" y="-14003"/>
            <a:ext cx="1932610" cy="7589268"/>
          </a:xfrm>
          <a:prstGeom prst="rect">
            <a:avLst/>
          </a:prstGeom>
          <a:noFill/>
          <a:ln w="9525">
            <a:noFill/>
            <a:miter lim="800000"/>
            <a:headEnd/>
            <a:tailEnd/>
          </a:ln>
          <a:effectLst/>
        </p:spPr>
      </p:pic>
      <p:sp>
        <p:nvSpPr>
          <p:cNvPr id="12292" name="Text Box 4"/>
          <p:cNvSpPr txBox="1">
            <a:spLocks noChangeArrowheads="1"/>
          </p:cNvSpPr>
          <p:nvPr/>
        </p:nvSpPr>
        <p:spPr bwMode="auto">
          <a:xfrm rot="-5400000">
            <a:off x="-2748638" y="3102539"/>
            <a:ext cx="7431742" cy="1167154"/>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chemeClr val="bg1"/>
                </a:solidFill>
              </a:rPr>
              <a:t>Pronto atendimento</a:t>
            </a:r>
          </a:p>
          <a:p>
            <a:pPr eaLnBrk="1" hangingPunct="1"/>
            <a:r>
              <a:rPr lang="pt-BR" altLang="pt-BR" sz="3200" b="1" dirty="0">
                <a:solidFill>
                  <a:schemeClr val="bg1"/>
                </a:solidFill>
              </a:rPr>
              <a:t>Classificação de risco</a:t>
            </a:r>
          </a:p>
        </p:txBody>
      </p:sp>
      <p:pic>
        <p:nvPicPr>
          <p:cNvPr id="12293" name="Picture 5" descr="C:\Users\Almeida Borgonove\Desktop\IMG_4556.JPG"/>
          <p:cNvPicPr>
            <a:picLocks noChangeAspect="1" noChangeArrowheads="1"/>
          </p:cNvPicPr>
          <p:nvPr/>
        </p:nvPicPr>
        <p:blipFill>
          <a:blip r:embed="rId3" cstate="print"/>
          <a:srcRect/>
          <a:stretch>
            <a:fillRect/>
          </a:stretch>
        </p:blipFill>
        <p:spPr bwMode="auto">
          <a:xfrm>
            <a:off x="3248925" y="2838974"/>
            <a:ext cx="7498375" cy="4713538"/>
          </a:xfrm>
          <a:prstGeom prst="rect">
            <a:avLst/>
          </a:prstGeom>
          <a:noFill/>
          <a:ln w="9525">
            <a:noFill/>
            <a:miter lim="800000"/>
            <a:headEnd/>
            <a:tailEnd/>
          </a:ln>
        </p:spPr>
      </p:pic>
      <p:pic>
        <p:nvPicPr>
          <p:cNvPr id="12294" name="Picture 6" descr="C:\Users\Almeida Borgonove\Desktop\PA HSF\IMG_4561.JPG"/>
          <p:cNvPicPr>
            <a:picLocks noChangeAspect="1" noChangeArrowheads="1"/>
          </p:cNvPicPr>
          <p:nvPr/>
        </p:nvPicPr>
        <p:blipFill>
          <a:blip r:embed="rId4" cstate="print"/>
          <a:srcRect/>
          <a:stretch>
            <a:fillRect/>
          </a:stretch>
        </p:blipFill>
        <p:spPr bwMode="auto">
          <a:xfrm>
            <a:off x="1889910" y="1"/>
            <a:ext cx="4516848" cy="2838974"/>
          </a:xfrm>
          <a:prstGeom prst="rect">
            <a:avLst/>
          </a:prstGeom>
          <a:noFill/>
          <a:ln w="9525">
            <a:noFill/>
            <a:miter lim="800000"/>
            <a:headEnd/>
            <a:tailEnd/>
          </a:ln>
        </p:spPr>
      </p:pic>
      <p:pic>
        <p:nvPicPr>
          <p:cNvPr id="12295" name="Picture 7" descr="C:\Users\Almeida Borgonove\Desktop\PA HSF\IMG_4559.JPG"/>
          <p:cNvPicPr>
            <a:picLocks noChangeAspect="1" noChangeArrowheads="1"/>
          </p:cNvPicPr>
          <p:nvPr/>
        </p:nvPicPr>
        <p:blipFill>
          <a:blip r:embed="rId5" cstate="print"/>
          <a:srcRect t="9415" r="2992"/>
          <a:stretch>
            <a:fillRect/>
          </a:stretch>
        </p:blipFill>
        <p:spPr bwMode="auto">
          <a:xfrm>
            <a:off x="5855380" y="1"/>
            <a:ext cx="4838021" cy="283897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descr="C:\Users\Almeida Borgonove\BAKUP KELLY\2006-04-13\230.JPG"/>
          <p:cNvPicPr>
            <a:picLocks noChangeAspect="1" noChangeArrowheads="1"/>
          </p:cNvPicPr>
          <p:nvPr/>
        </p:nvPicPr>
        <p:blipFill>
          <a:blip r:embed="rId2" cstate="print">
            <a:grayscl/>
          </a:blip>
          <a:srcRect/>
          <a:stretch>
            <a:fillRect/>
          </a:stretch>
        </p:blipFill>
        <p:spPr bwMode="auto">
          <a:xfrm>
            <a:off x="7199480" y="1"/>
            <a:ext cx="3512485" cy="2483665"/>
          </a:xfrm>
          <a:prstGeom prst="rect">
            <a:avLst/>
          </a:prstGeom>
          <a:noFill/>
          <a:ln w="9525">
            <a:noFill/>
            <a:miter lim="800000"/>
            <a:headEnd/>
            <a:tailEnd/>
          </a:ln>
        </p:spPr>
      </p:pic>
      <p:pic>
        <p:nvPicPr>
          <p:cNvPr id="13315" name="Picture 3" descr="C:\Users\Almeida Borgonove\Desktop\IMG_4539.JPG"/>
          <p:cNvPicPr>
            <a:picLocks noChangeAspect="1" noChangeArrowheads="1"/>
          </p:cNvPicPr>
          <p:nvPr/>
        </p:nvPicPr>
        <p:blipFill>
          <a:blip r:embed="rId3" cstate="print"/>
          <a:srcRect/>
          <a:stretch>
            <a:fillRect/>
          </a:stretch>
        </p:blipFill>
        <p:spPr bwMode="auto">
          <a:xfrm>
            <a:off x="0" y="2499418"/>
            <a:ext cx="8083171" cy="5081099"/>
          </a:xfrm>
          <a:prstGeom prst="rect">
            <a:avLst/>
          </a:prstGeom>
          <a:noFill/>
          <a:ln w="9525">
            <a:noFill/>
            <a:miter lim="800000"/>
            <a:headEnd/>
            <a:tailEnd/>
          </a:ln>
        </p:spPr>
      </p:pic>
      <p:pic>
        <p:nvPicPr>
          <p:cNvPr id="13316" name="Picture 6" descr="C:\Users\Almeida Borgonove\BAKUP KELLY\2006-04-13\218.JPG"/>
          <p:cNvPicPr>
            <a:picLocks noChangeAspect="1" noChangeArrowheads="1"/>
          </p:cNvPicPr>
          <p:nvPr/>
        </p:nvPicPr>
        <p:blipFill>
          <a:blip r:embed="rId4" cstate="print">
            <a:grayscl/>
          </a:blip>
          <a:srcRect/>
          <a:stretch>
            <a:fillRect/>
          </a:stretch>
        </p:blipFill>
        <p:spPr bwMode="auto">
          <a:xfrm>
            <a:off x="3577463" y="-15753"/>
            <a:ext cx="3557041" cy="2515171"/>
          </a:xfrm>
          <a:prstGeom prst="rect">
            <a:avLst/>
          </a:prstGeom>
          <a:noFill/>
          <a:ln w="9525">
            <a:noFill/>
            <a:miter lim="800000"/>
            <a:headEnd/>
            <a:tailEnd/>
          </a:ln>
        </p:spPr>
      </p:pic>
      <p:pic>
        <p:nvPicPr>
          <p:cNvPr id="13317" name="Picture 5" descr="C:\Users\Almeida Borgonove\BAKUP KELLY\2006-04-13\213.JPG"/>
          <p:cNvPicPr>
            <a:picLocks noChangeAspect="1" noChangeArrowheads="1"/>
          </p:cNvPicPr>
          <p:nvPr/>
        </p:nvPicPr>
        <p:blipFill>
          <a:blip r:embed="rId5" cstate="print">
            <a:grayscl/>
          </a:blip>
          <a:srcRect/>
          <a:stretch>
            <a:fillRect/>
          </a:stretch>
        </p:blipFill>
        <p:spPr bwMode="auto">
          <a:xfrm>
            <a:off x="0" y="1"/>
            <a:ext cx="3512485" cy="2483665"/>
          </a:xfrm>
          <a:prstGeom prst="rect">
            <a:avLst/>
          </a:prstGeom>
          <a:noFill/>
          <a:ln w="9525">
            <a:noFill/>
            <a:miter lim="800000"/>
            <a:headEnd/>
            <a:tailEnd/>
          </a:ln>
        </p:spPr>
      </p:pic>
      <p:pic>
        <p:nvPicPr>
          <p:cNvPr id="13318" name="Picture 2"/>
          <p:cNvPicPr>
            <a:picLocks noChangeAspect="1" noChangeArrowheads="1"/>
          </p:cNvPicPr>
          <p:nvPr/>
        </p:nvPicPr>
        <p:blipFill>
          <a:blip r:embed="rId6" cstate="print"/>
          <a:srcRect/>
          <a:stretch>
            <a:fillRect/>
          </a:stretch>
        </p:blipFill>
        <p:spPr bwMode="auto">
          <a:xfrm>
            <a:off x="8083171" y="4128941"/>
            <a:ext cx="2632507" cy="1822054"/>
          </a:xfrm>
          <a:prstGeom prst="rect">
            <a:avLst/>
          </a:prstGeom>
          <a:noFill/>
          <a:ln w="9525">
            <a:noFill/>
            <a:miter lim="800000"/>
            <a:headEnd/>
            <a:tailEnd/>
          </a:ln>
          <a:effectLst/>
        </p:spPr>
      </p:pic>
      <p:sp>
        <p:nvSpPr>
          <p:cNvPr id="13319" name="Text Box 4"/>
          <p:cNvSpPr txBox="1">
            <a:spLocks noChangeArrowheads="1"/>
          </p:cNvSpPr>
          <p:nvPr/>
        </p:nvSpPr>
        <p:spPr bwMode="auto">
          <a:xfrm>
            <a:off x="8209413" y="4732791"/>
            <a:ext cx="2357746" cy="1244098"/>
          </a:xfrm>
          <a:prstGeom prst="rect">
            <a:avLst/>
          </a:prstGeom>
          <a:noFill/>
          <a:ln w="9525">
            <a:noFill/>
            <a:miter lim="800000"/>
            <a:headEnd/>
            <a:tailEnd/>
          </a:ln>
        </p:spPr>
        <p:txBody>
          <a:bodyPr lIns="104306" tIns="52153" rIns="104306" bIns="52153">
            <a:spAutoFit/>
          </a:bodyPr>
          <a:lstStyle/>
          <a:p>
            <a:pPr algn="ctr" eaLnBrk="1" hangingPunct="1"/>
            <a:r>
              <a:rPr lang="pt-BR" altLang="pt-BR" sz="3700" b="1" dirty="0">
                <a:solidFill>
                  <a:schemeClr val="bg1"/>
                </a:solidFill>
              </a:rPr>
              <a:t>Pré-parto</a:t>
            </a:r>
          </a:p>
        </p:txBody>
      </p:sp>
    </p:spTree>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377825" y="755650"/>
            <a:ext cx="10009188" cy="6481763"/>
          </a:xfrm>
          <a:extLst/>
        </p:spPr>
        <p:txBody>
          <a:bodyPr vert="horz" wrap="square" lIns="104306" tIns="52153" rIns="104306" bIns="52153" numCol="1" anchor="t" anchorCtr="0" compatLnSpc="1">
            <a:prstTxWarp prst="textNoShape">
              <a:avLst/>
            </a:prstTxWarp>
          </a:bodyPr>
          <a:lstStyle/>
          <a:p>
            <a:pPr marL="0" indent="0">
              <a:buFontTx/>
              <a:buNone/>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algn="ctr">
              <a:buFontTx/>
              <a:buNone/>
              <a:defRPr/>
            </a:pPr>
            <a:endParaRPr lang="en-US" altLang="pt-BR" sz="2800" b="1" dirty="0" smtClean="0">
              <a:solidFill>
                <a:srgbClr val="006600"/>
              </a:solidFill>
              <a:latin typeface="Tahoma" pitchFamily="34" charset="0"/>
              <a:cs typeface="Tahoma" pitchFamily="34" charset="0"/>
            </a:endParaRPr>
          </a:p>
          <a:p>
            <a:pPr eaLnBrk="1" hangingPunct="1">
              <a:buFontTx/>
              <a:buNone/>
              <a:defRPr/>
            </a:pPr>
            <a:endParaRPr lang="pt-BR" altLang="pt-BR" sz="2600" dirty="0" smtClean="0">
              <a:latin typeface="Tahoma" pitchFamily="34" charset="0"/>
              <a:cs typeface="Tahoma" pitchFamily="34" charset="0"/>
            </a:endParaRPr>
          </a:p>
          <a:p>
            <a:pPr eaLnBrk="1" hangingPunct="1">
              <a:buFont typeface="Wingdings" pitchFamily="2" charset="2"/>
              <a:buChar char="Ø"/>
              <a:defRPr/>
            </a:pPr>
            <a:endParaRPr lang="pt-BR" altLang="pt-BR" sz="2600" dirty="0" smtClean="0">
              <a:latin typeface="Tahoma" pitchFamily="34" charset="0"/>
              <a:cs typeface="Tahoma" pitchFamily="34" charset="0"/>
            </a:endParaRPr>
          </a:p>
        </p:txBody>
      </p:sp>
      <p:sp>
        <p:nvSpPr>
          <p:cNvPr id="57347" name="Retângulo 7"/>
          <p:cNvSpPr>
            <a:spLocks noChangeArrowheads="1"/>
          </p:cNvSpPr>
          <p:nvPr/>
        </p:nvSpPr>
        <p:spPr bwMode="auto">
          <a:xfrm>
            <a:off x="7119938" y="6246813"/>
            <a:ext cx="185737" cy="923925"/>
          </a:xfrm>
          <a:prstGeom prst="rect">
            <a:avLst/>
          </a:prstGeom>
          <a:noFill/>
          <a:ln w="9525">
            <a:noFill/>
            <a:miter lim="800000"/>
            <a:headEnd/>
            <a:tailEnd/>
          </a:ln>
        </p:spPr>
        <p:txBody>
          <a:bodyPr wrap="none">
            <a:spAutoFit/>
          </a:bodyPr>
          <a:lstStyle/>
          <a:p>
            <a:pPr algn="ctr" eaLnBrk="1" hangingPunct="1">
              <a:lnSpc>
                <a:spcPct val="150000"/>
              </a:lnSpc>
            </a:pPr>
            <a:endParaRPr lang="en-US" altLang="pt-BR" sz="1800"/>
          </a:p>
          <a:p>
            <a:pPr algn="ctr" eaLnBrk="1" hangingPunct="1">
              <a:lnSpc>
                <a:spcPct val="150000"/>
              </a:lnSpc>
            </a:pPr>
            <a:endParaRPr lang="en-US" altLang="pt-BR" sz="1800"/>
          </a:p>
        </p:txBody>
      </p:sp>
      <p:pic>
        <p:nvPicPr>
          <p:cNvPr id="57348" name="Picture 2"/>
          <p:cNvPicPr>
            <a:picLocks noChangeAspect="1" noChangeArrowheads="1"/>
          </p:cNvPicPr>
          <p:nvPr/>
        </p:nvPicPr>
        <p:blipFill>
          <a:blip r:embed="rId2" cstate="print"/>
          <a:srcRect/>
          <a:stretch>
            <a:fillRect/>
          </a:stretch>
        </p:blipFill>
        <p:spPr bwMode="auto">
          <a:xfrm>
            <a:off x="0" y="-58738"/>
            <a:ext cx="5548313" cy="7620001"/>
          </a:xfrm>
          <a:prstGeom prst="rect">
            <a:avLst/>
          </a:prstGeom>
          <a:noFill/>
          <a:ln w="9525">
            <a:noFill/>
            <a:miter lim="800000"/>
            <a:headEnd/>
            <a:tailEnd/>
          </a:ln>
        </p:spPr>
      </p:pic>
      <p:pic>
        <p:nvPicPr>
          <p:cNvPr id="57349" name="Picture 6"/>
          <p:cNvPicPr>
            <a:picLocks noChangeAspect="1" noChangeArrowheads="1"/>
          </p:cNvPicPr>
          <p:nvPr/>
        </p:nvPicPr>
        <p:blipFill>
          <a:blip r:embed="rId3" cstate="print"/>
          <a:srcRect/>
          <a:stretch>
            <a:fillRect/>
          </a:stretch>
        </p:blipFill>
        <p:spPr bwMode="auto">
          <a:xfrm>
            <a:off x="5535613" y="-63500"/>
            <a:ext cx="5187950" cy="3683000"/>
          </a:xfrm>
          <a:prstGeom prst="rect">
            <a:avLst/>
          </a:prstGeom>
          <a:noFill/>
          <a:ln w="9525">
            <a:noFill/>
            <a:miter lim="800000"/>
            <a:headEnd/>
            <a:tailEnd/>
          </a:ln>
        </p:spPr>
      </p:pic>
      <p:pic>
        <p:nvPicPr>
          <p:cNvPr id="57350" name="Picture 4"/>
          <p:cNvPicPr>
            <a:picLocks noChangeAspect="1" noChangeArrowheads="1"/>
          </p:cNvPicPr>
          <p:nvPr/>
        </p:nvPicPr>
        <p:blipFill>
          <a:blip r:embed="rId4" cstate="print"/>
          <a:srcRect/>
          <a:stretch>
            <a:fillRect/>
          </a:stretch>
        </p:blipFill>
        <p:spPr bwMode="auto">
          <a:xfrm>
            <a:off x="5548313" y="3311525"/>
            <a:ext cx="5175250" cy="4249738"/>
          </a:xfrm>
          <a:prstGeom prst="rect">
            <a:avLst/>
          </a:prstGeom>
          <a:noFill/>
          <a:ln w="9525">
            <a:noFill/>
            <a:miter lim="800000"/>
            <a:headEnd/>
            <a:tailEnd/>
          </a:ln>
        </p:spPr>
      </p:pic>
      <p:sp>
        <p:nvSpPr>
          <p:cNvPr id="7" name="CaixaDeTexto 6"/>
          <p:cNvSpPr txBox="1"/>
          <p:nvPr/>
        </p:nvSpPr>
        <p:spPr>
          <a:xfrm>
            <a:off x="2754412" y="36215"/>
            <a:ext cx="5566139" cy="415498"/>
          </a:xfrm>
          <a:prstGeom prst="rect">
            <a:avLst/>
          </a:prstGeom>
          <a:solidFill>
            <a:schemeClr val="accent5">
              <a:lumMod val="20000"/>
              <a:lumOff val="80000"/>
            </a:schemeClr>
          </a:solidFill>
        </p:spPr>
        <p:txBody>
          <a:bodyPr wrap="none" rtlCol="0">
            <a:spAutoFit/>
          </a:bodyPr>
          <a:lstStyle/>
          <a:p>
            <a:r>
              <a:rPr lang="en-US" dirty="0" smtClean="0"/>
              <a:t>Hospital Sofia </a:t>
            </a:r>
            <a:r>
              <a:rPr lang="en-US" dirty="0" err="1" smtClean="0"/>
              <a:t>feldman</a:t>
            </a:r>
            <a:r>
              <a:rPr lang="en-US" dirty="0" smtClean="0"/>
              <a:t>- Belo Horizonte- </a:t>
            </a:r>
            <a:r>
              <a:rPr lang="en-US" dirty="0" err="1" smtClean="0"/>
              <a:t>Brasil</a:t>
            </a:r>
            <a:endParaRPr lang="pt-BR" dirty="0"/>
          </a:p>
        </p:txBody>
      </p:sp>
    </p:spTree>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ChangeArrowheads="1"/>
          </p:cNvSpPr>
          <p:nvPr/>
        </p:nvSpPr>
        <p:spPr bwMode="auto">
          <a:xfrm>
            <a:off x="0" y="-29756"/>
            <a:ext cx="1934466" cy="7591019"/>
          </a:xfrm>
          <a:prstGeom prst="rect">
            <a:avLst/>
          </a:prstGeom>
          <a:solidFill>
            <a:srgbClr val="339966"/>
          </a:solidFill>
          <a:ln w="9525">
            <a:noFill/>
            <a:miter lim="800000"/>
            <a:headEnd/>
            <a:tailEnd/>
          </a:ln>
        </p:spPr>
        <p:txBody>
          <a:bodyPr wrap="none" lIns="104306" tIns="52153" rIns="104306" bIns="52153" anchor="ctr"/>
          <a:lstStyle/>
          <a:p>
            <a:pPr eaLnBrk="1" hangingPunct="1"/>
            <a:endParaRPr lang="pt-BR" altLang="pt-BR"/>
          </a:p>
        </p:txBody>
      </p:sp>
      <p:sp>
        <p:nvSpPr>
          <p:cNvPr id="14339" name="Text Box 4"/>
          <p:cNvSpPr txBox="1">
            <a:spLocks noChangeArrowheads="1"/>
          </p:cNvSpPr>
          <p:nvPr/>
        </p:nvSpPr>
        <p:spPr bwMode="auto">
          <a:xfrm rot="-5400000">
            <a:off x="-2748638" y="2856318"/>
            <a:ext cx="7431742" cy="1659596"/>
          </a:xfrm>
          <a:prstGeom prst="rect">
            <a:avLst/>
          </a:prstGeom>
          <a:noFill/>
          <a:ln w="9525">
            <a:noFill/>
            <a:miter lim="800000"/>
            <a:headEnd/>
            <a:tailEnd/>
          </a:ln>
        </p:spPr>
        <p:txBody>
          <a:bodyPr lIns="104306" tIns="52153" rIns="104306" bIns="52153">
            <a:spAutoFit/>
          </a:bodyPr>
          <a:lstStyle/>
          <a:p>
            <a:pPr eaLnBrk="1" hangingPunct="1"/>
            <a:r>
              <a:rPr lang="pt-BR" altLang="pt-BR" sz="3700" b="1" dirty="0">
                <a:solidFill>
                  <a:schemeClr val="bg1"/>
                </a:solidFill>
              </a:rPr>
              <a:t>Maternidade</a:t>
            </a:r>
          </a:p>
          <a:p>
            <a:pPr eaLnBrk="1" hangingPunct="1"/>
            <a:r>
              <a:rPr lang="pt-BR" altLang="pt-BR" sz="3200" b="1" dirty="0">
                <a:solidFill>
                  <a:schemeClr val="bg1"/>
                </a:solidFill>
              </a:rPr>
              <a:t>Centro de Parto Normal Helena Greco</a:t>
            </a:r>
          </a:p>
        </p:txBody>
      </p:sp>
      <p:pic>
        <p:nvPicPr>
          <p:cNvPr id="14340" name="Picture 8" descr="C:\Users\Almeida Borgonove\Desktop\fotos variadas\Nascimento do Diego - N1 (159).JPG"/>
          <p:cNvPicPr>
            <a:picLocks noChangeAspect="1" noChangeArrowheads="1"/>
          </p:cNvPicPr>
          <p:nvPr/>
        </p:nvPicPr>
        <p:blipFill>
          <a:blip r:embed="rId2" cstate="print"/>
          <a:srcRect t="6250" b="7430"/>
          <a:stretch>
            <a:fillRect/>
          </a:stretch>
        </p:blipFill>
        <p:spPr bwMode="auto">
          <a:xfrm>
            <a:off x="4444901" y="0"/>
            <a:ext cx="6230391" cy="757701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Espaço Reservado para Conteúdo 2"/>
          <p:cNvSpPr>
            <a:spLocks noGrp="1"/>
          </p:cNvSpPr>
          <p:nvPr>
            <p:ph idx="1"/>
          </p:nvPr>
        </p:nvSpPr>
        <p:spPr bwMode="auto">
          <a:xfrm>
            <a:off x="377825" y="755650"/>
            <a:ext cx="10009188" cy="6481763"/>
          </a:xfrm>
          <a:extLst/>
        </p:spPr>
        <p:txBody>
          <a:bodyPr vert="horz" wrap="square" lIns="104306" tIns="52153" rIns="104306" bIns="52153" numCol="1" anchor="t" anchorCtr="0" compatLnSpc="1">
            <a:prstTxWarp prst="textNoShape">
              <a:avLst/>
            </a:prstTxWarp>
          </a:bodyPr>
          <a:lstStyle/>
          <a:p>
            <a:pPr marL="0" indent="0">
              <a:buFontTx/>
              <a:buNone/>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a:buFont typeface="Wingdings" panose="05000000000000000000" pitchFamily="2" charset="2"/>
              <a:buChar char="ü"/>
              <a:defRPr/>
            </a:pPr>
            <a:endParaRPr lang="en-US" altLang="pt-BR" sz="2400" dirty="0" smtClean="0">
              <a:latin typeface="Tahoma" pitchFamily="34" charset="0"/>
              <a:cs typeface="Tahoma" pitchFamily="34" charset="0"/>
            </a:endParaRPr>
          </a:p>
          <a:p>
            <a:pPr>
              <a:buFont typeface="Wingdings" panose="05000000000000000000" pitchFamily="2" charset="2"/>
              <a:buChar char="ü"/>
              <a:defRPr/>
            </a:pPr>
            <a:endParaRPr lang="en-US" altLang="pt-BR" sz="2400" dirty="0">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marL="0" indent="0" algn="ctr">
              <a:lnSpc>
                <a:spcPct val="150000"/>
              </a:lnSpc>
              <a:buFontTx/>
              <a:buNone/>
              <a:defRPr/>
            </a:pPr>
            <a:endParaRPr lang="en-US" altLang="pt-BR" sz="6000" b="1" dirty="0" smtClean="0">
              <a:solidFill>
                <a:srgbClr val="006600"/>
              </a:solidFill>
              <a:latin typeface="Tahoma" pitchFamily="34" charset="0"/>
              <a:cs typeface="Tahoma" pitchFamily="34" charset="0"/>
            </a:endParaRPr>
          </a:p>
          <a:p>
            <a:pPr algn="ctr">
              <a:buFontTx/>
              <a:buNone/>
              <a:defRPr/>
            </a:pPr>
            <a:endParaRPr lang="en-US" altLang="pt-BR" sz="2800" b="1" dirty="0" smtClean="0">
              <a:solidFill>
                <a:srgbClr val="006600"/>
              </a:solidFill>
              <a:latin typeface="Tahoma" pitchFamily="34" charset="0"/>
              <a:cs typeface="Tahoma" pitchFamily="34" charset="0"/>
            </a:endParaRPr>
          </a:p>
          <a:p>
            <a:pPr eaLnBrk="1" hangingPunct="1">
              <a:buFontTx/>
              <a:buNone/>
              <a:defRPr/>
            </a:pPr>
            <a:endParaRPr lang="pt-BR" altLang="pt-BR" sz="2600" dirty="0" smtClean="0">
              <a:latin typeface="Tahoma" pitchFamily="34" charset="0"/>
              <a:cs typeface="Tahoma" pitchFamily="34" charset="0"/>
            </a:endParaRPr>
          </a:p>
          <a:p>
            <a:pPr eaLnBrk="1" hangingPunct="1">
              <a:buFont typeface="Wingdings" pitchFamily="2" charset="2"/>
              <a:buChar char="Ø"/>
              <a:defRPr/>
            </a:pPr>
            <a:endParaRPr lang="pt-BR" altLang="pt-BR" sz="2600" dirty="0" smtClean="0">
              <a:latin typeface="Tahoma" pitchFamily="34" charset="0"/>
              <a:cs typeface="Tahoma" pitchFamily="34" charset="0"/>
            </a:endParaRPr>
          </a:p>
        </p:txBody>
      </p:sp>
      <p:sp>
        <p:nvSpPr>
          <p:cNvPr id="59395" name="Retângulo 7"/>
          <p:cNvSpPr>
            <a:spLocks noChangeArrowheads="1"/>
          </p:cNvSpPr>
          <p:nvPr/>
        </p:nvSpPr>
        <p:spPr bwMode="auto">
          <a:xfrm>
            <a:off x="7119938" y="6246813"/>
            <a:ext cx="185737" cy="923925"/>
          </a:xfrm>
          <a:prstGeom prst="rect">
            <a:avLst/>
          </a:prstGeom>
          <a:noFill/>
          <a:ln w="9525">
            <a:noFill/>
            <a:miter lim="800000"/>
            <a:headEnd/>
            <a:tailEnd/>
          </a:ln>
        </p:spPr>
        <p:txBody>
          <a:bodyPr wrap="none">
            <a:spAutoFit/>
          </a:bodyPr>
          <a:lstStyle/>
          <a:p>
            <a:pPr algn="ctr" eaLnBrk="1" hangingPunct="1">
              <a:lnSpc>
                <a:spcPct val="150000"/>
              </a:lnSpc>
            </a:pPr>
            <a:endParaRPr lang="en-US" altLang="pt-BR" sz="1800"/>
          </a:p>
          <a:p>
            <a:pPr algn="ctr" eaLnBrk="1" hangingPunct="1">
              <a:lnSpc>
                <a:spcPct val="150000"/>
              </a:lnSpc>
            </a:pPr>
            <a:endParaRPr lang="en-US" altLang="pt-BR" sz="1800"/>
          </a:p>
        </p:txBody>
      </p:sp>
      <p:pic>
        <p:nvPicPr>
          <p:cNvPr id="59396" name="Picture 2"/>
          <p:cNvPicPr>
            <a:picLocks noChangeAspect="1" noChangeArrowheads="1"/>
          </p:cNvPicPr>
          <p:nvPr/>
        </p:nvPicPr>
        <p:blipFill>
          <a:blip r:embed="rId2" cstate="print"/>
          <a:srcRect/>
          <a:stretch>
            <a:fillRect/>
          </a:stretch>
        </p:blipFill>
        <p:spPr bwMode="auto">
          <a:xfrm>
            <a:off x="0" y="-107950"/>
            <a:ext cx="10818813" cy="7664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6" descr="F:\DSC09365.JPG"/>
          <p:cNvPicPr>
            <a:picLocks noChangeAspect="1" noChangeArrowheads="1"/>
          </p:cNvPicPr>
          <p:nvPr/>
        </p:nvPicPr>
        <p:blipFill>
          <a:blip r:embed="rId2" cstate="print"/>
          <a:srcRect/>
          <a:stretch>
            <a:fillRect/>
          </a:stretch>
        </p:blipFill>
        <p:spPr bwMode="auto">
          <a:xfrm>
            <a:off x="846563" y="4069432"/>
            <a:ext cx="4288499" cy="3215287"/>
          </a:xfrm>
          <a:prstGeom prst="rect">
            <a:avLst/>
          </a:prstGeom>
          <a:noFill/>
          <a:ln w="9525">
            <a:noFill/>
            <a:miter lim="800000"/>
            <a:headEnd/>
            <a:tailEnd/>
          </a:ln>
        </p:spPr>
      </p:pic>
      <p:pic>
        <p:nvPicPr>
          <p:cNvPr id="150531" name="Picture 5" descr="C:\Users\Lucas\Pictures\2012-01-29\050.JPG"/>
          <p:cNvPicPr>
            <a:picLocks noChangeAspect="1" noChangeArrowheads="1"/>
          </p:cNvPicPr>
          <p:nvPr/>
        </p:nvPicPr>
        <p:blipFill>
          <a:blip r:embed="rId3" cstate="print"/>
          <a:srcRect/>
          <a:stretch>
            <a:fillRect/>
          </a:stretch>
        </p:blipFill>
        <p:spPr bwMode="auto">
          <a:xfrm>
            <a:off x="6209970" y="203034"/>
            <a:ext cx="4186391" cy="5579932"/>
          </a:xfrm>
          <a:prstGeom prst="rect">
            <a:avLst/>
          </a:prstGeom>
          <a:noFill/>
          <a:ln w="9525">
            <a:noFill/>
            <a:miter lim="800000"/>
            <a:headEnd/>
            <a:tailEnd/>
          </a:ln>
        </p:spPr>
      </p:pic>
      <p:pic>
        <p:nvPicPr>
          <p:cNvPr id="150532" name="Picture 6" descr="C:\Users\Lucas\Pictures\2012-01-29\052.JPG"/>
          <p:cNvPicPr>
            <a:picLocks noChangeAspect="1" noChangeArrowheads="1"/>
          </p:cNvPicPr>
          <p:nvPr/>
        </p:nvPicPr>
        <p:blipFill>
          <a:blip r:embed="rId4" cstate="print"/>
          <a:srcRect/>
          <a:stretch>
            <a:fillRect/>
          </a:stretch>
        </p:blipFill>
        <p:spPr bwMode="auto">
          <a:xfrm>
            <a:off x="594079" y="108520"/>
            <a:ext cx="4843591" cy="3631857"/>
          </a:xfrm>
          <a:prstGeom prst="rect">
            <a:avLst/>
          </a:prstGeom>
          <a:noFill/>
          <a:ln w="9525">
            <a:noFill/>
            <a:miter lim="800000"/>
            <a:headEnd/>
            <a:tailEnd/>
          </a:ln>
        </p:spPr>
      </p:pic>
      <p:sp>
        <p:nvSpPr>
          <p:cNvPr id="150533" name="Retângulo 1"/>
          <p:cNvSpPr>
            <a:spLocks noChangeArrowheads="1"/>
          </p:cNvSpPr>
          <p:nvPr/>
        </p:nvSpPr>
        <p:spPr bwMode="auto">
          <a:xfrm>
            <a:off x="1529752" y="3420071"/>
            <a:ext cx="3241437" cy="554843"/>
          </a:xfrm>
          <a:prstGeom prst="rect">
            <a:avLst/>
          </a:prstGeom>
          <a:solidFill>
            <a:srgbClr val="FFFF00"/>
          </a:solidFill>
          <a:ln w="9525" algn="ctr">
            <a:solidFill>
              <a:schemeClr val="tx1"/>
            </a:solidFill>
            <a:round/>
            <a:headEnd/>
            <a:tailEnd/>
          </a:ln>
        </p:spPr>
        <p:txBody>
          <a:bodyPr wrap="none" lIns="91008" tIns="45505" rIns="91008" bIns="45505" anchor="ctr"/>
          <a:lstStyle/>
          <a:p>
            <a:pPr defTabSz="1032008"/>
            <a:r>
              <a:rPr lang="en-US" dirty="0">
                <a:solidFill>
                  <a:srgbClr val="000000"/>
                </a:solidFill>
              </a:rPr>
              <a:t>CTG e </a:t>
            </a:r>
            <a:r>
              <a:rPr lang="en-US" dirty="0" err="1">
                <a:solidFill>
                  <a:srgbClr val="000000"/>
                </a:solidFill>
              </a:rPr>
              <a:t>Usom</a:t>
            </a:r>
            <a:r>
              <a:rPr lang="en-US" dirty="0">
                <a:solidFill>
                  <a:srgbClr val="000000"/>
                </a:solidFill>
              </a:rPr>
              <a:t>/Doppler 24h</a:t>
            </a:r>
            <a:endParaRPr lang="pt-BR" dirty="0">
              <a:solidFill>
                <a:srgbClr val="000000"/>
              </a:solidFill>
            </a:endParaRPr>
          </a:p>
        </p:txBody>
      </p:sp>
      <p:sp>
        <p:nvSpPr>
          <p:cNvPr id="150534" name="Retângulo 5"/>
          <p:cNvSpPr>
            <a:spLocks noChangeArrowheads="1"/>
          </p:cNvSpPr>
          <p:nvPr/>
        </p:nvSpPr>
        <p:spPr bwMode="auto">
          <a:xfrm>
            <a:off x="1026643" y="7043177"/>
            <a:ext cx="3239580" cy="553092"/>
          </a:xfrm>
          <a:prstGeom prst="rect">
            <a:avLst/>
          </a:prstGeom>
          <a:solidFill>
            <a:srgbClr val="FFFF00"/>
          </a:solidFill>
          <a:ln w="9525" algn="ctr">
            <a:solidFill>
              <a:schemeClr val="tx1"/>
            </a:solidFill>
            <a:round/>
            <a:headEnd/>
            <a:tailEnd/>
          </a:ln>
        </p:spPr>
        <p:txBody>
          <a:bodyPr wrap="none" lIns="91008" tIns="45505" rIns="91008" bIns="45505" anchor="ctr"/>
          <a:lstStyle/>
          <a:p>
            <a:pPr defTabSz="1032008"/>
            <a:r>
              <a:rPr lang="en-US" dirty="0">
                <a:solidFill>
                  <a:srgbClr val="000000"/>
                </a:solidFill>
              </a:rPr>
              <a:t>Analgesia de </a:t>
            </a:r>
            <a:r>
              <a:rPr lang="en-US" dirty="0" err="1">
                <a:solidFill>
                  <a:srgbClr val="000000"/>
                </a:solidFill>
              </a:rPr>
              <a:t>Parto</a:t>
            </a:r>
            <a:r>
              <a:rPr lang="en-US" dirty="0">
                <a:solidFill>
                  <a:srgbClr val="000000"/>
                </a:solidFill>
              </a:rPr>
              <a:t> 24h</a:t>
            </a:r>
            <a:endParaRPr lang="pt-BR" dirty="0">
              <a:solidFill>
                <a:srgbClr val="000000"/>
              </a:solidFill>
            </a:endParaRPr>
          </a:p>
        </p:txBody>
      </p:sp>
      <p:sp>
        <p:nvSpPr>
          <p:cNvPr id="150535" name="Retângulo 6"/>
          <p:cNvSpPr>
            <a:spLocks noChangeArrowheads="1"/>
          </p:cNvSpPr>
          <p:nvPr/>
        </p:nvSpPr>
        <p:spPr bwMode="auto">
          <a:xfrm>
            <a:off x="7435255" y="5674448"/>
            <a:ext cx="2159101" cy="554843"/>
          </a:xfrm>
          <a:prstGeom prst="rect">
            <a:avLst/>
          </a:prstGeom>
          <a:solidFill>
            <a:srgbClr val="FFFF00"/>
          </a:solidFill>
          <a:ln w="9525" algn="ctr">
            <a:solidFill>
              <a:schemeClr val="tx1"/>
            </a:solidFill>
            <a:round/>
            <a:headEnd/>
            <a:tailEnd/>
          </a:ln>
        </p:spPr>
        <p:txBody>
          <a:bodyPr wrap="none" lIns="91008" tIns="45505" rIns="91008" bIns="45505" anchor="ctr"/>
          <a:lstStyle/>
          <a:p>
            <a:pPr defTabSz="1032008"/>
            <a:r>
              <a:rPr lang="en-US" dirty="0">
                <a:solidFill>
                  <a:srgbClr val="000000"/>
                </a:solidFill>
              </a:rPr>
              <a:t>Camas de </a:t>
            </a:r>
            <a:r>
              <a:rPr lang="en-US" dirty="0" err="1">
                <a:solidFill>
                  <a:srgbClr val="000000"/>
                </a:solidFill>
              </a:rPr>
              <a:t>parto</a:t>
            </a:r>
            <a:endParaRPr lang="pt-BR" dirty="0">
              <a:solidFill>
                <a:srgbClr val="000000"/>
              </a:solidFill>
            </a:endParaRPr>
          </a:p>
        </p:txBody>
      </p:sp>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3" name="Picture 2" descr="C:\Users\Lucas\Pictures\2012-01-29\012.JPG"/>
          <p:cNvPicPr>
            <a:picLocks noChangeAspect="1" noChangeArrowheads="1"/>
          </p:cNvPicPr>
          <p:nvPr/>
        </p:nvPicPr>
        <p:blipFill>
          <a:blip r:embed="rId2" cstate="print"/>
          <a:srcRect/>
          <a:stretch>
            <a:fillRect/>
          </a:stretch>
        </p:blipFill>
        <p:spPr bwMode="auto">
          <a:xfrm>
            <a:off x="161516" y="126023"/>
            <a:ext cx="4680218" cy="3511086"/>
          </a:xfrm>
          <a:prstGeom prst="rect">
            <a:avLst/>
          </a:prstGeom>
          <a:noFill/>
          <a:ln w="9525">
            <a:noFill/>
            <a:miter lim="800000"/>
            <a:headEnd/>
            <a:tailEnd/>
          </a:ln>
        </p:spPr>
      </p:pic>
      <p:pic>
        <p:nvPicPr>
          <p:cNvPr id="153604" name="Picture 3" descr="C:\Users\Lucas\Pictures\2012-01-29\013.JPG"/>
          <p:cNvPicPr>
            <a:picLocks noChangeAspect="1" noChangeArrowheads="1"/>
          </p:cNvPicPr>
          <p:nvPr/>
        </p:nvPicPr>
        <p:blipFill>
          <a:blip r:embed="rId3" cstate="print"/>
          <a:srcRect/>
          <a:stretch>
            <a:fillRect/>
          </a:stretch>
        </p:blipFill>
        <p:spPr bwMode="auto">
          <a:xfrm>
            <a:off x="4914139" y="3780633"/>
            <a:ext cx="2619511" cy="3491834"/>
          </a:xfrm>
          <a:prstGeom prst="rect">
            <a:avLst/>
          </a:prstGeom>
          <a:noFill/>
          <a:ln w="9525">
            <a:noFill/>
            <a:miter lim="800000"/>
            <a:headEnd/>
            <a:tailEnd/>
          </a:ln>
        </p:spPr>
      </p:pic>
      <p:pic>
        <p:nvPicPr>
          <p:cNvPr id="153605" name="Picture 4" descr="C:\Users\Lucas\Pictures\2012-01-29\061.JPG"/>
          <p:cNvPicPr>
            <a:picLocks noChangeAspect="1" noChangeArrowheads="1"/>
          </p:cNvPicPr>
          <p:nvPr/>
        </p:nvPicPr>
        <p:blipFill>
          <a:blip r:embed="rId4" cstate="print"/>
          <a:srcRect/>
          <a:stretch>
            <a:fillRect/>
          </a:stretch>
        </p:blipFill>
        <p:spPr bwMode="auto">
          <a:xfrm>
            <a:off x="7002693" y="2663945"/>
            <a:ext cx="3601597" cy="2700702"/>
          </a:xfrm>
          <a:prstGeom prst="rect">
            <a:avLst/>
          </a:prstGeom>
          <a:noFill/>
          <a:ln w="9525">
            <a:noFill/>
            <a:miter lim="800000"/>
            <a:headEnd/>
            <a:tailEnd/>
          </a:ln>
        </p:spPr>
      </p:pic>
      <p:pic>
        <p:nvPicPr>
          <p:cNvPr id="153606" name="Picture 3" descr="C:\Users\Lucas\Pictures\2012-01-29\005.JPG"/>
          <p:cNvPicPr>
            <a:picLocks noChangeAspect="1" noChangeArrowheads="1"/>
          </p:cNvPicPr>
          <p:nvPr/>
        </p:nvPicPr>
        <p:blipFill>
          <a:blip r:embed="rId5" cstate="print"/>
          <a:srcRect/>
          <a:stretch>
            <a:fillRect/>
          </a:stretch>
        </p:blipFill>
        <p:spPr bwMode="auto">
          <a:xfrm>
            <a:off x="4797178" y="73512"/>
            <a:ext cx="3789103" cy="2842475"/>
          </a:xfrm>
          <a:prstGeom prst="rect">
            <a:avLst/>
          </a:prstGeom>
          <a:noFill/>
          <a:ln w="9525">
            <a:noFill/>
            <a:miter lim="800000"/>
            <a:headEnd/>
            <a:tailEnd/>
          </a:ln>
        </p:spPr>
      </p:pic>
      <p:sp>
        <p:nvSpPr>
          <p:cNvPr id="153607" name="Retângulo 6"/>
          <p:cNvSpPr>
            <a:spLocks noChangeArrowheads="1"/>
          </p:cNvSpPr>
          <p:nvPr/>
        </p:nvSpPr>
        <p:spPr bwMode="auto">
          <a:xfrm>
            <a:off x="4338625" y="2987750"/>
            <a:ext cx="3384386" cy="554842"/>
          </a:xfrm>
          <a:prstGeom prst="rect">
            <a:avLst/>
          </a:prstGeom>
          <a:solidFill>
            <a:srgbClr val="FFFF00"/>
          </a:solidFill>
          <a:ln w="9525" algn="ctr">
            <a:solidFill>
              <a:schemeClr val="tx1"/>
            </a:solidFill>
            <a:round/>
            <a:headEnd/>
            <a:tailEnd/>
          </a:ln>
        </p:spPr>
        <p:txBody>
          <a:bodyPr wrap="none" lIns="91008" tIns="45505" rIns="91008" bIns="45505" anchor="ctr"/>
          <a:lstStyle/>
          <a:p>
            <a:pPr defTabSz="1032008"/>
            <a:r>
              <a:rPr lang="en-US" dirty="0">
                <a:solidFill>
                  <a:srgbClr val="000000"/>
                </a:solidFill>
              </a:rPr>
              <a:t>6</a:t>
            </a:r>
            <a:r>
              <a:rPr lang="en-US" dirty="0" smtClean="0">
                <a:solidFill>
                  <a:srgbClr val="000000"/>
                </a:solidFill>
              </a:rPr>
              <a:t> </a:t>
            </a:r>
            <a:r>
              <a:rPr lang="en-US" dirty="0">
                <a:solidFill>
                  <a:srgbClr val="000000"/>
                </a:solidFill>
              </a:rPr>
              <a:t>Suites PPP com </a:t>
            </a:r>
            <a:r>
              <a:rPr lang="en-US" dirty="0" err="1">
                <a:solidFill>
                  <a:srgbClr val="000000"/>
                </a:solidFill>
              </a:rPr>
              <a:t>banheira</a:t>
            </a:r>
            <a:endParaRPr lang="pt-BR" dirty="0">
              <a:solidFill>
                <a:srgbClr val="000000"/>
              </a:solidFill>
            </a:endParaRPr>
          </a:p>
        </p:txBody>
      </p:sp>
      <p:pic>
        <p:nvPicPr>
          <p:cNvPr id="8" name="Picture 2" descr="C:\Users\Álvaro Luiz\AppData\Local\Microsoft\Windows\Temporary Internet Files\Content.Outlook\YXJ5BMMG\IMG_0154.JPG"/>
          <p:cNvPicPr>
            <a:picLocks noChangeAspect="1" noChangeArrowheads="1"/>
          </p:cNvPicPr>
          <p:nvPr/>
        </p:nvPicPr>
        <p:blipFill>
          <a:blip r:embed="rId6" cstate="print"/>
          <a:srcRect/>
          <a:stretch>
            <a:fillRect/>
          </a:stretch>
        </p:blipFill>
        <p:spPr bwMode="auto">
          <a:xfrm>
            <a:off x="233362" y="3778475"/>
            <a:ext cx="4465266" cy="335112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xfrm>
            <a:off x="488258" y="280170"/>
            <a:ext cx="9624060" cy="1260212"/>
          </a:xfrm>
          <a:noFill/>
          <a:ln>
            <a:miter lim="800000"/>
            <a:headEnd/>
            <a:tailEnd/>
          </a:ln>
        </p:spPr>
        <p:txBody>
          <a:bodyPr vert="horz" wrap="square" lIns="104993" tIns="52497" rIns="104993" bIns="52497" numCol="1" anchor="b" anchorCtr="0" compatLnSpc="1">
            <a:prstTxWarp prst="textNoShape">
              <a:avLst/>
            </a:prstTxWarp>
          </a:bodyPr>
          <a:lstStyle/>
          <a:p>
            <a:pPr eaLnBrk="1" hangingPunct="1"/>
            <a:r>
              <a:rPr lang="en-US" sz="4600" dirty="0" smtClean="0"/>
              <a:t>    </a:t>
            </a:r>
            <a:r>
              <a:rPr lang="en-US" sz="4400" b="1" dirty="0" smtClean="0">
                <a:solidFill>
                  <a:srgbClr val="006600"/>
                </a:solidFill>
              </a:rPr>
              <a:t>O quarto PPP </a:t>
            </a:r>
            <a:r>
              <a:rPr lang="en-US" sz="4400" b="1" dirty="0" err="1" smtClean="0">
                <a:solidFill>
                  <a:srgbClr val="006600"/>
                </a:solidFill>
              </a:rPr>
              <a:t>resgata</a:t>
            </a:r>
            <a:r>
              <a:rPr lang="en-US" sz="4400" b="1" dirty="0" smtClean="0">
                <a:solidFill>
                  <a:srgbClr val="006600"/>
                </a:solidFill>
              </a:rPr>
              <a:t> a </a:t>
            </a:r>
            <a:r>
              <a:rPr lang="en-US" sz="4400" b="1" dirty="0" err="1" smtClean="0">
                <a:solidFill>
                  <a:srgbClr val="006600"/>
                </a:solidFill>
              </a:rPr>
              <a:t>Ecologia</a:t>
            </a:r>
            <a:r>
              <a:rPr lang="en-US" sz="4400" b="1" dirty="0" smtClean="0">
                <a:solidFill>
                  <a:srgbClr val="006600"/>
                </a:solidFill>
              </a:rPr>
              <a:t> do </a:t>
            </a:r>
            <a:r>
              <a:rPr lang="en-US" sz="4400" b="1" dirty="0" err="1" smtClean="0">
                <a:solidFill>
                  <a:srgbClr val="006600"/>
                </a:solidFill>
              </a:rPr>
              <a:t>Nascimento</a:t>
            </a:r>
            <a:endParaRPr lang="en-US" sz="4400" b="1" dirty="0" smtClean="0">
              <a:solidFill>
                <a:srgbClr val="006600"/>
              </a:solidFill>
            </a:endParaRPr>
          </a:p>
        </p:txBody>
      </p:sp>
      <p:sp>
        <p:nvSpPr>
          <p:cNvPr id="35843" name="Rectangle 3"/>
          <p:cNvSpPr>
            <a:spLocks noGrp="1" noChangeArrowheads="1"/>
          </p:cNvSpPr>
          <p:nvPr>
            <p:ph type="body" idx="1"/>
          </p:nvPr>
        </p:nvSpPr>
        <p:spPr bwMode="auto">
          <a:xfrm>
            <a:off x="4420311" y="1505191"/>
            <a:ext cx="6182122" cy="4990084"/>
          </a:xfrm>
          <a:noFill/>
          <a:ln>
            <a:miter lim="800000"/>
            <a:headEnd/>
            <a:tailEnd/>
          </a:ln>
        </p:spPr>
        <p:txBody>
          <a:bodyPr vert="horz" wrap="square" lIns="104993" tIns="52497" rIns="104993" bIns="52497" numCol="1" anchor="t" anchorCtr="0" compatLnSpc="1">
            <a:prstTxWarp prst="textNoShape">
              <a:avLst/>
            </a:prstTxWarp>
          </a:bodyPr>
          <a:lstStyle/>
          <a:p>
            <a:pPr algn="ctr" eaLnBrk="1" hangingPunct="1">
              <a:spcBef>
                <a:spcPct val="50000"/>
              </a:spcBef>
              <a:buFont typeface="Monotype Sorts"/>
              <a:buNone/>
            </a:pPr>
            <a:r>
              <a:rPr lang="en-US" sz="2700" dirty="0" smtClean="0">
                <a:solidFill>
                  <a:schemeClr val="tx2"/>
                </a:solidFill>
                <a:latin typeface="AGaramond Bold"/>
              </a:rPr>
              <a:t>“</a:t>
            </a:r>
            <a:r>
              <a:rPr lang="en-US" sz="2700" b="1" dirty="0" smtClean="0">
                <a:solidFill>
                  <a:schemeClr val="tx2"/>
                </a:solidFill>
                <a:latin typeface="AGaramond Bold"/>
              </a:rPr>
              <a:t>O </a:t>
            </a:r>
            <a:r>
              <a:rPr lang="en-US" sz="2700" b="1" dirty="0" err="1" smtClean="0">
                <a:solidFill>
                  <a:schemeClr val="tx2"/>
                </a:solidFill>
                <a:latin typeface="AGaramond Bold"/>
              </a:rPr>
              <a:t>nascimento</a:t>
            </a:r>
            <a:r>
              <a:rPr lang="en-US" sz="2700" b="1" dirty="0" smtClean="0">
                <a:solidFill>
                  <a:schemeClr val="tx2"/>
                </a:solidFill>
                <a:latin typeface="AGaramond Bold"/>
              </a:rPr>
              <a:t> é um </a:t>
            </a:r>
            <a:r>
              <a:rPr lang="en-US" sz="2700" b="1" dirty="0" err="1" smtClean="0">
                <a:solidFill>
                  <a:schemeClr val="tx2"/>
                </a:solidFill>
                <a:latin typeface="AGaramond Bold"/>
              </a:rPr>
              <a:t>rito</a:t>
            </a:r>
            <a:r>
              <a:rPr lang="en-US" sz="2700" b="1" dirty="0" smtClean="0">
                <a:solidFill>
                  <a:schemeClr val="tx2"/>
                </a:solidFill>
                <a:latin typeface="AGaramond Bold"/>
              </a:rPr>
              <a:t> de </a:t>
            </a:r>
            <a:r>
              <a:rPr lang="en-US" sz="2700" b="1" dirty="0" err="1" smtClean="0">
                <a:solidFill>
                  <a:schemeClr val="tx2"/>
                </a:solidFill>
                <a:latin typeface="AGaramond Bold"/>
              </a:rPr>
              <a:t>passagem</a:t>
            </a:r>
            <a:r>
              <a:rPr lang="en-US" sz="2700" b="1" dirty="0" smtClean="0">
                <a:solidFill>
                  <a:schemeClr val="tx2"/>
                </a:solidFill>
                <a:latin typeface="AGaramond Bold"/>
              </a:rPr>
              <a:t> </a:t>
            </a:r>
            <a:r>
              <a:rPr lang="en-US" sz="2700" b="1" dirty="0" err="1" smtClean="0">
                <a:solidFill>
                  <a:schemeClr val="tx2"/>
                </a:solidFill>
                <a:latin typeface="AGaramond Bold"/>
              </a:rPr>
              <a:t>que</a:t>
            </a:r>
            <a:r>
              <a:rPr lang="en-US" sz="2700" b="1" dirty="0" smtClean="0">
                <a:solidFill>
                  <a:schemeClr val="tx2"/>
                </a:solidFill>
                <a:latin typeface="AGaramond Bold"/>
              </a:rPr>
              <a:t> </a:t>
            </a:r>
            <a:r>
              <a:rPr lang="en-US" sz="2700" b="1" dirty="0" err="1" smtClean="0">
                <a:solidFill>
                  <a:schemeClr val="tx2"/>
                </a:solidFill>
                <a:latin typeface="AGaramond Bold"/>
              </a:rPr>
              <a:t>não</a:t>
            </a:r>
            <a:r>
              <a:rPr lang="en-US" sz="2700" b="1" dirty="0" smtClean="0">
                <a:solidFill>
                  <a:schemeClr val="tx2"/>
                </a:solidFill>
                <a:latin typeface="AGaramond Bold"/>
              </a:rPr>
              <a:t> é </a:t>
            </a:r>
            <a:r>
              <a:rPr lang="en-US" sz="2700" b="1" dirty="0" err="1" smtClean="0">
                <a:solidFill>
                  <a:schemeClr val="tx2"/>
                </a:solidFill>
                <a:latin typeface="AGaramond Bold"/>
              </a:rPr>
              <a:t>somente</a:t>
            </a:r>
            <a:r>
              <a:rPr lang="en-US" sz="2700" b="1" dirty="0" smtClean="0">
                <a:solidFill>
                  <a:schemeClr val="tx2"/>
                </a:solidFill>
                <a:latin typeface="AGaramond Bold"/>
              </a:rPr>
              <a:t> </a:t>
            </a:r>
            <a:r>
              <a:rPr lang="en-US" sz="2700" b="1" dirty="0" err="1" smtClean="0">
                <a:solidFill>
                  <a:schemeClr val="tx2"/>
                </a:solidFill>
                <a:latin typeface="AGaramond Bold"/>
              </a:rPr>
              <a:t>importante</a:t>
            </a:r>
            <a:r>
              <a:rPr lang="en-US" sz="2700" b="1" dirty="0" smtClean="0">
                <a:solidFill>
                  <a:schemeClr val="tx2"/>
                </a:solidFill>
                <a:latin typeface="AGaramond Bold"/>
              </a:rPr>
              <a:t> no </a:t>
            </a:r>
            <a:r>
              <a:rPr lang="en-US" sz="2700" b="1" dirty="0" err="1" smtClean="0">
                <a:solidFill>
                  <a:schemeClr val="tx2"/>
                </a:solidFill>
                <a:latin typeface="AGaramond Bold"/>
              </a:rPr>
              <a:t>desenvolvimento</a:t>
            </a:r>
            <a:r>
              <a:rPr lang="en-US" sz="2700" b="1" dirty="0" smtClean="0">
                <a:solidFill>
                  <a:schemeClr val="tx2"/>
                </a:solidFill>
                <a:latin typeface="AGaramond Bold"/>
              </a:rPr>
              <a:t> </a:t>
            </a:r>
            <a:r>
              <a:rPr lang="en-US" sz="2700" b="1" dirty="0" err="1" smtClean="0">
                <a:solidFill>
                  <a:schemeClr val="tx2"/>
                </a:solidFill>
                <a:latin typeface="AGaramond Bold"/>
              </a:rPr>
              <a:t>da</a:t>
            </a:r>
            <a:r>
              <a:rPr lang="en-US" sz="2700" b="1" dirty="0" smtClean="0">
                <a:solidFill>
                  <a:schemeClr val="tx2"/>
                </a:solidFill>
                <a:latin typeface="AGaramond Bold"/>
              </a:rPr>
              <a:t> </a:t>
            </a:r>
            <a:r>
              <a:rPr lang="en-US" sz="2700" b="1" dirty="0" err="1" smtClean="0">
                <a:solidFill>
                  <a:schemeClr val="tx2"/>
                </a:solidFill>
                <a:latin typeface="AGaramond Bold"/>
              </a:rPr>
              <a:t>consciência</a:t>
            </a:r>
            <a:r>
              <a:rPr lang="en-US" sz="2700" b="1" dirty="0" smtClean="0">
                <a:solidFill>
                  <a:schemeClr val="tx2"/>
                </a:solidFill>
                <a:latin typeface="AGaramond Bold"/>
              </a:rPr>
              <a:t> </a:t>
            </a:r>
            <a:r>
              <a:rPr lang="en-US" sz="2700" b="1" dirty="0" err="1" smtClean="0">
                <a:solidFill>
                  <a:schemeClr val="tx2"/>
                </a:solidFill>
                <a:latin typeface="AGaramond Bold"/>
              </a:rPr>
              <a:t>da</a:t>
            </a:r>
            <a:r>
              <a:rPr lang="en-US" sz="2700" b="1" dirty="0" smtClean="0">
                <a:solidFill>
                  <a:schemeClr val="tx2"/>
                </a:solidFill>
                <a:latin typeface="AGaramond Bold"/>
              </a:rPr>
              <a:t> </a:t>
            </a:r>
            <a:r>
              <a:rPr lang="en-US" sz="2700" b="1" dirty="0" err="1" smtClean="0">
                <a:solidFill>
                  <a:schemeClr val="tx2"/>
                </a:solidFill>
                <a:latin typeface="AGaramond Bold"/>
              </a:rPr>
              <a:t>mulher</a:t>
            </a:r>
            <a:r>
              <a:rPr lang="en-US" sz="2700" b="1" dirty="0" smtClean="0">
                <a:solidFill>
                  <a:schemeClr val="tx2"/>
                </a:solidFill>
                <a:latin typeface="AGaramond Bold"/>
              </a:rPr>
              <a:t> </a:t>
            </a:r>
            <a:r>
              <a:rPr lang="en-US" sz="2700" b="1" dirty="0" err="1" smtClean="0">
                <a:solidFill>
                  <a:schemeClr val="tx2"/>
                </a:solidFill>
                <a:latin typeface="AGaramond Bold"/>
              </a:rPr>
              <a:t>que</a:t>
            </a:r>
            <a:r>
              <a:rPr lang="en-US" sz="2700" b="1" dirty="0" smtClean="0">
                <a:solidFill>
                  <a:schemeClr val="tx2"/>
                </a:solidFill>
                <a:latin typeface="AGaramond Bold"/>
              </a:rPr>
              <a:t> se </a:t>
            </a:r>
            <a:r>
              <a:rPr lang="en-US" sz="2700" b="1" dirty="0" err="1" smtClean="0">
                <a:solidFill>
                  <a:schemeClr val="tx2"/>
                </a:solidFill>
                <a:latin typeface="AGaramond Bold"/>
              </a:rPr>
              <a:t>torna</a:t>
            </a:r>
            <a:r>
              <a:rPr lang="en-US" sz="2700" b="1" dirty="0" smtClean="0">
                <a:solidFill>
                  <a:schemeClr val="tx2"/>
                </a:solidFill>
                <a:latin typeface="AGaramond Bold"/>
              </a:rPr>
              <a:t> </a:t>
            </a:r>
            <a:r>
              <a:rPr lang="en-US" sz="2700" b="1" dirty="0" err="1" smtClean="0">
                <a:solidFill>
                  <a:schemeClr val="tx2"/>
                </a:solidFill>
                <a:latin typeface="AGaramond Bold"/>
              </a:rPr>
              <a:t>uma</a:t>
            </a:r>
            <a:r>
              <a:rPr lang="en-US" sz="2700" b="1" dirty="0" smtClean="0">
                <a:solidFill>
                  <a:schemeClr val="tx2"/>
                </a:solidFill>
                <a:latin typeface="AGaramond Bold"/>
              </a:rPr>
              <a:t> </a:t>
            </a:r>
            <a:r>
              <a:rPr lang="en-US" sz="2700" b="1" dirty="0" err="1" smtClean="0">
                <a:solidFill>
                  <a:schemeClr val="tx2"/>
                </a:solidFill>
                <a:latin typeface="AGaramond Bold"/>
              </a:rPr>
              <a:t>mãe</a:t>
            </a:r>
            <a:r>
              <a:rPr lang="en-US" sz="2700" b="1" dirty="0" smtClean="0">
                <a:solidFill>
                  <a:schemeClr val="tx2"/>
                </a:solidFill>
                <a:latin typeface="AGaramond Bold"/>
              </a:rPr>
              <a:t>, </a:t>
            </a:r>
            <a:r>
              <a:rPr lang="en-US" sz="2700" b="1" dirty="0" err="1" smtClean="0">
                <a:solidFill>
                  <a:schemeClr val="tx2"/>
                </a:solidFill>
                <a:latin typeface="AGaramond Bold"/>
              </a:rPr>
              <a:t>mas</a:t>
            </a:r>
            <a:r>
              <a:rPr lang="en-US" sz="2700" b="1" dirty="0" smtClean="0">
                <a:solidFill>
                  <a:schemeClr val="tx2"/>
                </a:solidFill>
                <a:latin typeface="AGaramond Bold"/>
              </a:rPr>
              <a:t> </a:t>
            </a:r>
            <a:r>
              <a:rPr lang="en-US" sz="2700" b="1" dirty="0" err="1" smtClean="0">
                <a:solidFill>
                  <a:schemeClr val="tx2"/>
                </a:solidFill>
                <a:latin typeface="AGaramond Bold"/>
              </a:rPr>
              <a:t>geralmente</a:t>
            </a:r>
            <a:r>
              <a:rPr lang="en-US" sz="2700" b="1" dirty="0" smtClean="0">
                <a:solidFill>
                  <a:schemeClr val="tx2"/>
                </a:solidFill>
                <a:latin typeface="AGaramond Bold"/>
              </a:rPr>
              <a:t> </a:t>
            </a:r>
            <a:r>
              <a:rPr lang="en-US" sz="2700" b="1" dirty="0" err="1" smtClean="0">
                <a:solidFill>
                  <a:schemeClr val="tx2"/>
                </a:solidFill>
                <a:latin typeface="AGaramond Bold"/>
              </a:rPr>
              <a:t>também</a:t>
            </a:r>
            <a:r>
              <a:rPr lang="en-US" sz="2700" b="1" dirty="0" smtClean="0">
                <a:solidFill>
                  <a:schemeClr val="tx2"/>
                </a:solidFill>
                <a:latin typeface="AGaramond Bold"/>
              </a:rPr>
              <a:t> tem </a:t>
            </a:r>
            <a:r>
              <a:rPr lang="en-US" sz="2700" b="1" dirty="0" err="1" smtClean="0">
                <a:solidFill>
                  <a:schemeClr val="tx2"/>
                </a:solidFill>
                <a:latin typeface="AGaramond Bold"/>
              </a:rPr>
              <a:t>significado</a:t>
            </a:r>
            <a:r>
              <a:rPr lang="en-US" sz="2700" b="1" dirty="0" smtClean="0">
                <a:solidFill>
                  <a:schemeClr val="tx2"/>
                </a:solidFill>
                <a:latin typeface="AGaramond Bold"/>
              </a:rPr>
              <a:t> especial </a:t>
            </a:r>
            <a:r>
              <a:rPr lang="en-US" sz="2700" b="1" dirty="0" err="1" smtClean="0">
                <a:solidFill>
                  <a:schemeClr val="tx2"/>
                </a:solidFill>
                <a:latin typeface="AGaramond Bold"/>
              </a:rPr>
              <a:t>para</a:t>
            </a:r>
            <a:r>
              <a:rPr lang="en-US" sz="2700" b="1" dirty="0" smtClean="0">
                <a:solidFill>
                  <a:schemeClr val="tx2"/>
                </a:solidFill>
                <a:latin typeface="AGaramond Bold"/>
              </a:rPr>
              <a:t> o </a:t>
            </a:r>
            <a:r>
              <a:rPr lang="en-US" sz="2700" b="1" dirty="0" err="1" smtClean="0">
                <a:solidFill>
                  <a:schemeClr val="tx2"/>
                </a:solidFill>
                <a:latin typeface="AGaramond Bold"/>
              </a:rPr>
              <a:t>pai</a:t>
            </a:r>
            <a:r>
              <a:rPr lang="en-US" sz="2700" b="1" dirty="0" smtClean="0">
                <a:solidFill>
                  <a:schemeClr val="tx2"/>
                </a:solidFill>
                <a:latin typeface="AGaramond Bold"/>
              </a:rPr>
              <a:t>, </a:t>
            </a:r>
            <a:r>
              <a:rPr lang="en-US" sz="2700" b="1" dirty="0" err="1" smtClean="0">
                <a:solidFill>
                  <a:schemeClr val="tx2"/>
                </a:solidFill>
                <a:latin typeface="AGaramond Bold"/>
              </a:rPr>
              <a:t>estendendo</a:t>
            </a:r>
            <a:r>
              <a:rPr lang="en-US" sz="2700" b="1" dirty="0" smtClean="0">
                <a:solidFill>
                  <a:schemeClr val="tx2"/>
                </a:solidFill>
                <a:latin typeface="AGaramond Bold"/>
              </a:rPr>
              <a:t>-se à </a:t>
            </a:r>
            <a:r>
              <a:rPr lang="en-US" sz="2700" b="1" dirty="0" err="1" smtClean="0">
                <a:solidFill>
                  <a:schemeClr val="tx2"/>
                </a:solidFill>
                <a:latin typeface="AGaramond Bold"/>
              </a:rPr>
              <a:t>família</a:t>
            </a:r>
            <a:r>
              <a:rPr lang="en-US" sz="2700" b="1" dirty="0" smtClean="0">
                <a:solidFill>
                  <a:schemeClr val="tx2"/>
                </a:solidFill>
                <a:latin typeface="AGaramond Bold"/>
              </a:rPr>
              <a:t> de </a:t>
            </a:r>
            <a:r>
              <a:rPr lang="en-US" sz="2700" b="1" dirty="0" err="1" smtClean="0">
                <a:solidFill>
                  <a:schemeClr val="tx2"/>
                </a:solidFill>
                <a:latin typeface="AGaramond Bold"/>
              </a:rPr>
              <a:t>cada</a:t>
            </a:r>
            <a:r>
              <a:rPr lang="en-US" sz="2700" b="1" dirty="0" smtClean="0">
                <a:solidFill>
                  <a:schemeClr val="tx2"/>
                </a:solidFill>
                <a:latin typeface="AGaramond Bold"/>
              </a:rPr>
              <a:t> um e </a:t>
            </a:r>
            <a:r>
              <a:rPr lang="en-US" sz="2700" b="1" dirty="0" err="1" smtClean="0">
                <a:solidFill>
                  <a:schemeClr val="tx2"/>
                </a:solidFill>
                <a:latin typeface="AGaramond Bold"/>
              </a:rPr>
              <a:t>para</a:t>
            </a:r>
            <a:r>
              <a:rPr lang="en-US" sz="2700" b="1" dirty="0" smtClean="0">
                <a:solidFill>
                  <a:schemeClr val="tx2"/>
                </a:solidFill>
                <a:latin typeface="AGaramond Bold"/>
              </a:rPr>
              <a:t> a </a:t>
            </a:r>
            <a:r>
              <a:rPr lang="en-US" sz="2700" b="1" dirty="0" err="1" smtClean="0">
                <a:solidFill>
                  <a:schemeClr val="tx2"/>
                </a:solidFill>
                <a:latin typeface="AGaramond Bold"/>
              </a:rPr>
              <a:t>sociedade</a:t>
            </a:r>
            <a:r>
              <a:rPr lang="en-US" sz="2700" b="1" dirty="0" smtClean="0">
                <a:solidFill>
                  <a:schemeClr val="tx2"/>
                </a:solidFill>
                <a:latin typeface="AGaramond Bold"/>
              </a:rPr>
              <a:t> </a:t>
            </a:r>
            <a:r>
              <a:rPr lang="en-US" sz="2700" b="1" dirty="0" err="1" smtClean="0">
                <a:solidFill>
                  <a:schemeClr val="tx2"/>
                </a:solidFill>
                <a:latin typeface="AGaramond Bold"/>
              </a:rPr>
              <a:t>na</a:t>
            </a:r>
            <a:r>
              <a:rPr lang="en-US" sz="2700" b="1" dirty="0" smtClean="0">
                <a:solidFill>
                  <a:schemeClr val="tx2"/>
                </a:solidFill>
                <a:latin typeface="AGaramond Bold"/>
              </a:rPr>
              <a:t> </a:t>
            </a:r>
            <a:r>
              <a:rPr lang="en-US" sz="2700" b="1" dirty="0" err="1" smtClean="0">
                <a:solidFill>
                  <a:schemeClr val="tx2"/>
                </a:solidFill>
                <a:latin typeface="AGaramond Bold"/>
              </a:rPr>
              <a:t>qual</a:t>
            </a:r>
            <a:r>
              <a:rPr lang="en-US" sz="2700" b="1" dirty="0" smtClean="0">
                <a:solidFill>
                  <a:schemeClr val="tx2"/>
                </a:solidFill>
                <a:latin typeface="AGaramond Bold"/>
              </a:rPr>
              <a:t> o </a:t>
            </a:r>
            <a:r>
              <a:rPr lang="en-US" sz="2700" b="1" dirty="0" err="1" smtClean="0">
                <a:solidFill>
                  <a:schemeClr val="tx2"/>
                </a:solidFill>
                <a:latin typeface="AGaramond Bold"/>
              </a:rPr>
              <a:t>nascimento</a:t>
            </a:r>
            <a:r>
              <a:rPr lang="en-US" sz="2700" b="1" dirty="0" smtClean="0">
                <a:solidFill>
                  <a:schemeClr val="tx2"/>
                </a:solidFill>
                <a:latin typeface="AGaramond Bold"/>
              </a:rPr>
              <a:t> tem </a:t>
            </a:r>
            <a:r>
              <a:rPr lang="en-US" sz="2700" b="1" dirty="0" err="1" smtClean="0">
                <a:solidFill>
                  <a:schemeClr val="tx2"/>
                </a:solidFill>
                <a:latin typeface="AGaramond Bold"/>
              </a:rPr>
              <a:t>lugar</a:t>
            </a:r>
            <a:r>
              <a:rPr lang="en-US" sz="2700" b="1" dirty="0" smtClean="0">
                <a:solidFill>
                  <a:schemeClr val="tx2"/>
                </a:solidFill>
                <a:latin typeface="AGaramond Bold"/>
              </a:rPr>
              <a:t>”</a:t>
            </a:r>
          </a:p>
          <a:p>
            <a:pPr algn="ctr" eaLnBrk="1" hangingPunct="1">
              <a:spcBef>
                <a:spcPct val="50000"/>
              </a:spcBef>
              <a:buFont typeface="Monotype Sorts"/>
              <a:buNone/>
            </a:pPr>
            <a:r>
              <a:rPr lang="en-US" sz="2300" dirty="0" smtClean="0">
                <a:latin typeface="Times New Roman" pitchFamily="18" charset="0"/>
              </a:rPr>
              <a:t>          </a:t>
            </a:r>
            <a:r>
              <a:rPr lang="en-US" sz="2300" b="1" dirty="0" smtClean="0">
                <a:latin typeface="Times New Roman" pitchFamily="18" charset="0"/>
              </a:rPr>
              <a:t>Sheila </a:t>
            </a:r>
            <a:r>
              <a:rPr lang="en-US" sz="2300" b="1" dirty="0" err="1" smtClean="0">
                <a:latin typeface="Times New Roman" pitchFamily="18" charset="0"/>
              </a:rPr>
              <a:t>Kitzinger</a:t>
            </a:r>
            <a:r>
              <a:rPr lang="en-US" sz="2300" b="1" dirty="0" smtClean="0">
                <a:latin typeface="Times New Roman" pitchFamily="18" charset="0"/>
              </a:rPr>
              <a:t>, </a:t>
            </a:r>
            <a:r>
              <a:rPr lang="en-US" sz="2100" b="1" dirty="0" smtClean="0">
                <a:latin typeface="Times New Roman" pitchFamily="18" charset="0"/>
              </a:rPr>
              <a:t>The Complete Book of Pregnancy and Childbirth</a:t>
            </a:r>
          </a:p>
        </p:txBody>
      </p:sp>
      <p:pic>
        <p:nvPicPr>
          <p:cNvPr id="35844" name="Picture 2" descr="C:\Users\Lucas\Cursos\Documents\Aulas\Aula obstetrícia\Sofia Feldman- Experiência em RMM\Imagem4.jpg"/>
          <p:cNvPicPr>
            <a:picLocks noChangeAspect="1" noChangeArrowheads="1"/>
          </p:cNvPicPr>
          <p:nvPr/>
        </p:nvPicPr>
        <p:blipFill>
          <a:blip r:embed="rId3" cstate="print"/>
          <a:srcRect/>
          <a:stretch>
            <a:fillRect/>
          </a:stretch>
        </p:blipFill>
        <p:spPr bwMode="auto">
          <a:xfrm>
            <a:off x="417713" y="1587518"/>
            <a:ext cx="4251369" cy="5121355"/>
          </a:xfrm>
          <a:prstGeom prst="rect">
            <a:avLst/>
          </a:prstGeom>
          <a:noFill/>
          <a:ln w="9525">
            <a:noFill/>
            <a:miter lim="800000"/>
            <a:headEnd/>
            <a:tailEnd/>
          </a:ln>
        </p:spPr>
      </p:pic>
    </p:spTree>
    <p:extLst>
      <p:ext uri="{BB962C8B-B14F-4D97-AF65-F5344CB8AC3E}">
        <p14:creationId xmlns:p14="http://schemas.microsoft.com/office/powerpoint/2010/main" val="2109029640"/>
      </p:ext>
    </p:extLst>
  </p:cSld>
  <p:clrMapOvr>
    <a:masterClrMapping/>
  </p:clrMapOvr>
  <p:transition advClick="0"/>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31792" y="208733"/>
            <a:ext cx="9624060" cy="1260211"/>
          </a:xfrm>
        </p:spPr>
        <p:txBody>
          <a:bodyPr lIns="104298" tIns="52149" rIns="104298" bIns="52149" anchor="t"/>
          <a:lstStyle/>
          <a:p>
            <a:pPr eaLnBrk="1" hangingPunct="1"/>
            <a:r>
              <a:rPr lang="pt-BR" sz="4600" b="1" u="sng" dirty="0">
                <a:latin typeface="Arial" charset="0"/>
              </a:rPr>
              <a:t>Casa de Parto / </a:t>
            </a:r>
            <a:r>
              <a:rPr lang="pt-BR" sz="4600" b="1" u="sng" dirty="0" err="1">
                <a:latin typeface="Arial" charset="0"/>
              </a:rPr>
              <a:t>Birth</a:t>
            </a:r>
            <a:r>
              <a:rPr lang="pt-BR" sz="4600" b="1" u="sng" dirty="0">
                <a:latin typeface="Arial" charset="0"/>
              </a:rPr>
              <a:t> </a:t>
            </a:r>
            <a:r>
              <a:rPr lang="pt-BR" sz="4600" b="1" u="sng" dirty="0" err="1">
                <a:latin typeface="Arial" charset="0"/>
              </a:rPr>
              <a:t>Centers</a:t>
            </a:r>
            <a:r>
              <a:rPr lang="pt-BR" sz="4600" b="1" u="sng" dirty="0">
                <a:latin typeface="Arial" charset="0"/>
              </a:rPr>
              <a:t/>
            </a:r>
            <a:br>
              <a:rPr lang="pt-BR" sz="4600" b="1" u="sng" dirty="0">
                <a:latin typeface="Arial" charset="0"/>
              </a:rPr>
            </a:br>
            <a:r>
              <a:rPr lang="pt-BR" sz="4600" dirty="0">
                <a:solidFill>
                  <a:srgbClr val="FF0000"/>
                </a:solidFill>
                <a:latin typeface="Arial" charset="0"/>
              </a:rPr>
              <a:t>        Extra- Hospitalar</a:t>
            </a:r>
          </a:p>
        </p:txBody>
      </p:sp>
      <p:sp>
        <p:nvSpPr>
          <p:cNvPr id="34819" name="Rectangle 3"/>
          <p:cNvSpPr>
            <a:spLocks noGrp="1" noChangeArrowheads="1"/>
          </p:cNvSpPr>
          <p:nvPr>
            <p:ph type="body" idx="1"/>
          </p:nvPr>
        </p:nvSpPr>
        <p:spPr>
          <a:xfrm>
            <a:off x="274602" y="1708931"/>
            <a:ext cx="9624060" cy="4990084"/>
          </a:xfrm>
        </p:spPr>
        <p:txBody>
          <a:bodyPr lIns="104298" tIns="52149" rIns="104298" bIns="52149"/>
          <a:lstStyle/>
          <a:p>
            <a:pPr eaLnBrk="1" hangingPunct="1"/>
            <a:r>
              <a:rPr lang="pt-BR" sz="3000" dirty="0">
                <a:latin typeface="Arial" charset="0"/>
              </a:rPr>
              <a:t>Está associado à </a:t>
            </a:r>
            <a:r>
              <a:rPr lang="pt-BR" sz="3000" b="1" u="sng" dirty="0">
                <a:latin typeface="Arial" charset="0"/>
              </a:rPr>
              <a:t>diminuição</a:t>
            </a:r>
            <a:r>
              <a:rPr lang="pt-BR" sz="3000" dirty="0">
                <a:latin typeface="Arial" charset="0"/>
              </a:rPr>
              <a:t> da necessidade de analgesia </a:t>
            </a:r>
            <a:r>
              <a:rPr lang="pt-BR" sz="3000" dirty="0" err="1">
                <a:latin typeface="Arial" charset="0"/>
              </a:rPr>
              <a:t>intraparto</a:t>
            </a:r>
            <a:r>
              <a:rPr lang="pt-BR" sz="3000" dirty="0">
                <a:latin typeface="Arial" charset="0"/>
              </a:rPr>
              <a:t>, anestesia e </a:t>
            </a:r>
            <a:r>
              <a:rPr lang="pt-BR" sz="3000" b="1" u="sng" dirty="0">
                <a:latin typeface="Arial" charset="0"/>
              </a:rPr>
              <a:t>aumento</a:t>
            </a:r>
            <a:r>
              <a:rPr lang="pt-BR" sz="3000" dirty="0">
                <a:latin typeface="Arial" charset="0"/>
              </a:rPr>
              <a:t> das taxas de parto vaginal espontâneo e preferência pelo mesmo local de parto na próxima gestação. </a:t>
            </a:r>
          </a:p>
          <a:p>
            <a:pPr eaLnBrk="1" hangingPunct="1"/>
            <a:r>
              <a:rPr lang="pt-BR" sz="3000" dirty="0">
                <a:latin typeface="Arial" charset="0"/>
              </a:rPr>
              <a:t>Maior satisfação da mulher com o atendimento.</a:t>
            </a:r>
          </a:p>
          <a:p>
            <a:pPr eaLnBrk="1" hangingPunct="1"/>
            <a:r>
              <a:rPr lang="pt-BR" sz="3000" dirty="0">
                <a:latin typeface="Arial" charset="0"/>
              </a:rPr>
              <a:t>Maior taxa de amamentação.</a:t>
            </a:r>
          </a:p>
          <a:p>
            <a:pPr eaLnBrk="1" hangingPunct="1"/>
            <a:r>
              <a:rPr lang="pt-BR" sz="3000" dirty="0">
                <a:latin typeface="Arial" charset="0"/>
              </a:rPr>
              <a:t>Menor taxa de </a:t>
            </a:r>
            <a:r>
              <a:rPr lang="pt-BR" sz="3000" dirty="0" err="1" smtClean="0">
                <a:latin typeface="Arial" charset="0"/>
              </a:rPr>
              <a:t>episiotomia</a:t>
            </a:r>
            <a:endParaRPr lang="pt-BR" sz="3000" dirty="0" smtClean="0">
              <a:latin typeface="Arial" charset="0"/>
            </a:endParaRPr>
          </a:p>
          <a:p>
            <a:pPr eaLnBrk="1" hangingPunct="1"/>
            <a:r>
              <a:rPr lang="en-US" sz="3000" dirty="0" err="1" smtClean="0">
                <a:latin typeface="Arial" charset="0"/>
              </a:rPr>
              <a:t>Estudos</a:t>
            </a:r>
            <a:r>
              <a:rPr lang="en-US" sz="3000" dirty="0" smtClean="0">
                <a:latin typeface="Arial" charset="0"/>
              </a:rPr>
              <a:t> </a:t>
            </a:r>
            <a:r>
              <a:rPr lang="en-US" sz="3000" dirty="0" err="1" smtClean="0">
                <a:latin typeface="Arial" charset="0"/>
              </a:rPr>
              <a:t>americanos</a:t>
            </a:r>
            <a:r>
              <a:rPr lang="en-US" sz="3000" dirty="0" smtClean="0">
                <a:latin typeface="Arial" charset="0"/>
              </a:rPr>
              <a:t>, </a:t>
            </a:r>
            <a:r>
              <a:rPr lang="en-US" sz="3000" dirty="0" err="1" smtClean="0">
                <a:latin typeface="Arial" charset="0"/>
              </a:rPr>
              <a:t>brasileiros</a:t>
            </a:r>
            <a:r>
              <a:rPr lang="en-US" sz="3000" dirty="0" smtClean="0">
                <a:latin typeface="Arial" charset="0"/>
              </a:rPr>
              <a:t>, </a:t>
            </a:r>
            <a:r>
              <a:rPr lang="en-US" sz="3000" dirty="0" err="1" smtClean="0">
                <a:latin typeface="Arial" charset="0"/>
              </a:rPr>
              <a:t>europeus</a:t>
            </a:r>
            <a:r>
              <a:rPr lang="en-US" sz="3000" dirty="0" smtClean="0">
                <a:latin typeface="Arial" charset="0"/>
              </a:rPr>
              <a:t> </a:t>
            </a:r>
            <a:r>
              <a:rPr lang="en-US" sz="3000" dirty="0" err="1" smtClean="0">
                <a:latin typeface="Arial" charset="0"/>
              </a:rPr>
              <a:t>mostram</a:t>
            </a:r>
            <a:r>
              <a:rPr lang="en-US" sz="3000" dirty="0" smtClean="0">
                <a:latin typeface="Arial" charset="0"/>
              </a:rPr>
              <a:t> </a:t>
            </a:r>
            <a:r>
              <a:rPr lang="en-US" sz="3000" dirty="0" err="1" smtClean="0">
                <a:latin typeface="Arial" charset="0"/>
              </a:rPr>
              <a:t>em</a:t>
            </a:r>
            <a:r>
              <a:rPr lang="en-US" sz="3000" dirty="0" smtClean="0">
                <a:latin typeface="Arial" charset="0"/>
              </a:rPr>
              <a:t> </a:t>
            </a:r>
            <a:r>
              <a:rPr lang="en-US" sz="3000" dirty="0" err="1" smtClean="0">
                <a:latin typeface="Arial" charset="0"/>
              </a:rPr>
              <a:t>gestantes</a:t>
            </a:r>
            <a:r>
              <a:rPr lang="en-US" sz="3000" dirty="0" smtClean="0">
                <a:latin typeface="Arial" charset="0"/>
              </a:rPr>
              <a:t> </a:t>
            </a:r>
            <a:r>
              <a:rPr lang="en-US" sz="3000" dirty="0" err="1" smtClean="0">
                <a:latin typeface="Arial" charset="0"/>
              </a:rPr>
              <a:t>bem</a:t>
            </a:r>
            <a:r>
              <a:rPr lang="en-US" sz="3000" dirty="0" smtClean="0">
                <a:latin typeface="Arial" charset="0"/>
              </a:rPr>
              <a:t> </a:t>
            </a:r>
            <a:r>
              <a:rPr lang="en-US" sz="3000" dirty="0" err="1" smtClean="0">
                <a:latin typeface="Arial" charset="0"/>
              </a:rPr>
              <a:t>selecionadas</a:t>
            </a:r>
            <a:r>
              <a:rPr lang="en-US" sz="3000" dirty="0" smtClean="0">
                <a:latin typeface="Arial" charset="0"/>
              </a:rPr>
              <a:t> </a:t>
            </a:r>
            <a:r>
              <a:rPr lang="en-US" sz="3000" dirty="0" err="1" smtClean="0">
                <a:latin typeface="Arial" charset="0"/>
              </a:rPr>
              <a:t>resultados</a:t>
            </a:r>
            <a:r>
              <a:rPr lang="en-US" sz="3000" dirty="0" smtClean="0">
                <a:latin typeface="Arial" charset="0"/>
              </a:rPr>
              <a:t> </a:t>
            </a:r>
            <a:r>
              <a:rPr lang="en-US" sz="3000" dirty="0" err="1" smtClean="0">
                <a:latin typeface="Arial" charset="0"/>
              </a:rPr>
              <a:t>perinatais</a:t>
            </a:r>
            <a:r>
              <a:rPr lang="en-US" sz="3000" dirty="0" smtClean="0">
                <a:latin typeface="Arial" charset="0"/>
              </a:rPr>
              <a:t> </a:t>
            </a:r>
            <a:r>
              <a:rPr lang="en-US" sz="3000" dirty="0" err="1" smtClean="0">
                <a:latin typeface="Arial" charset="0"/>
              </a:rPr>
              <a:t>similares</a:t>
            </a:r>
            <a:r>
              <a:rPr lang="en-US" sz="3000" dirty="0" smtClean="0">
                <a:latin typeface="Arial" charset="0"/>
              </a:rPr>
              <a:t> </a:t>
            </a:r>
            <a:r>
              <a:rPr lang="en-US" sz="3000" dirty="0" err="1" smtClean="0">
                <a:latin typeface="Arial" charset="0"/>
              </a:rPr>
              <a:t>ou</a:t>
            </a:r>
            <a:r>
              <a:rPr lang="en-US" sz="3000" dirty="0" smtClean="0">
                <a:latin typeface="Arial" charset="0"/>
              </a:rPr>
              <a:t> </a:t>
            </a:r>
            <a:r>
              <a:rPr lang="en-US" sz="3000" dirty="0" err="1" smtClean="0">
                <a:latin typeface="Arial" charset="0"/>
              </a:rPr>
              <a:t>até</a:t>
            </a:r>
            <a:r>
              <a:rPr lang="en-US" sz="3000" dirty="0" smtClean="0">
                <a:latin typeface="Arial" charset="0"/>
              </a:rPr>
              <a:t> </a:t>
            </a:r>
            <a:r>
              <a:rPr lang="en-US" sz="3000" dirty="0" err="1" smtClean="0">
                <a:latin typeface="Arial" charset="0"/>
              </a:rPr>
              <a:t>melhores</a:t>
            </a:r>
            <a:r>
              <a:rPr lang="en-US" sz="3000" dirty="0" smtClean="0">
                <a:latin typeface="Arial" charset="0"/>
              </a:rPr>
              <a:t> </a:t>
            </a:r>
            <a:r>
              <a:rPr lang="en-US" sz="3000" dirty="0" err="1" smtClean="0">
                <a:latin typeface="Arial" charset="0"/>
              </a:rPr>
              <a:t>que</a:t>
            </a:r>
            <a:r>
              <a:rPr lang="en-US" sz="3000" dirty="0" smtClean="0">
                <a:latin typeface="Arial" charset="0"/>
              </a:rPr>
              <a:t> intra-</a:t>
            </a:r>
            <a:r>
              <a:rPr lang="en-US" sz="3000" dirty="0" err="1" smtClean="0">
                <a:latin typeface="Arial" charset="0"/>
              </a:rPr>
              <a:t>hospitalares</a:t>
            </a:r>
            <a:endParaRPr lang="pt-BR" sz="3000" dirty="0">
              <a:latin typeface="Arial" charset="0"/>
            </a:endParaRPr>
          </a:p>
          <a:p>
            <a:pPr eaLnBrk="1" hangingPunct="1">
              <a:buNone/>
            </a:pPr>
            <a:endParaRPr lang="pt-BR" sz="3000" dirty="0">
              <a:solidFill>
                <a:srgbClr val="FF0000"/>
              </a:solidFill>
              <a:latin typeface="Arial" charset="0"/>
            </a:endParaRPr>
          </a:p>
          <a:p>
            <a:pPr algn="r" eaLnBrk="1" hangingPunct="1">
              <a:buFontTx/>
              <a:buNone/>
            </a:pPr>
            <a:endParaRPr lang="pt-BR" i="1" u="sng" dirty="0" smtClean="0"/>
          </a:p>
        </p:txBody>
      </p:sp>
      <p:sp>
        <p:nvSpPr>
          <p:cNvPr id="4" name="CaixaDeTexto 3"/>
          <p:cNvSpPr txBox="1"/>
          <p:nvPr/>
        </p:nvSpPr>
        <p:spPr>
          <a:xfrm>
            <a:off x="3357347" y="6876975"/>
            <a:ext cx="4437625" cy="415498"/>
          </a:xfrm>
          <a:prstGeom prst="rect">
            <a:avLst/>
          </a:prstGeom>
          <a:solidFill>
            <a:srgbClr val="FFFF00"/>
          </a:solidFill>
        </p:spPr>
        <p:txBody>
          <a:bodyPr wrap="none" rtlCol="0">
            <a:spAutoFit/>
          </a:bodyPr>
          <a:lstStyle/>
          <a:p>
            <a:r>
              <a:rPr lang="en-US" dirty="0" err="1" smtClean="0"/>
              <a:t>Uptodate</a:t>
            </a:r>
            <a:r>
              <a:rPr lang="en-US" dirty="0" smtClean="0"/>
              <a:t> 2016, </a:t>
            </a:r>
            <a:r>
              <a:rPr lang="en-US" dirty="0" err="1" smtClean="0"/>
              <a:t>Biblioteca</a:t>
            </a:r>
            <a:r>
              <a:rPr lang="en-US" dirty="0" smtClean="0"/>
              <a:t> Cochrane</a:t>
            </a:r>
            <a:endParaRPr lang="pt-BR" dirty="0"/>
          </a:p>
        </p:txBody>
      </p:sp>
    </p:spTree>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17478" y="208733"/>
            <a:ext cx="9624060" cy="1260211"/>
          </a:xfrm>
        </p:spPr>
        <p:txBody>
          <a:bodyPr lIns="104298" tIns="52149" rIns="104298" bIns="52149" anchor="t"/>
          <a:lstStyle/>
          <a:p>
            <a:pPr eaLnBrk="1" hangingPunct="1"/>
            <a:r>
              <a:rPr lang="pt-BR" sz="4600" b="1" u="sng" dirty="0">
                <a:latin typeface="Arial" charset="0"/>
              </a:rPr>
              <a:t>Casa de Parto / Birth Centers</a:t>
            </a:r>
          </a:p>
        </p:txBody>
      </p:sp>
      <p:sp>
        <p:nvSpPr>
          <p:cNvPr id="35843" name="Rectangle 3"/>
          <p:cNvSpPr>
            <a:spLocks noGrp="1" noChangeArrowheads="1"/>
          </p:cNvSpPr>
          <p:nvPr>
            <p:ph type="body" idx="1"/>
          </p:nvPr>
        </p:nvSpPr>
        <p:spPr>
          <a:xfrm>
            <a:off x="488916" y="1423179"/>
            <a:ext cx="9624060" cy="4990083"/>
          </a:xfrm>
        </p:spPr>
        <p:txBody>
          <a:bodyPr lIns="104298" tIns="52149" rIns="104298" bIns="52149"/>
          <a:lstStyle/>
          <a:p>
            <a:pPr eaLnBrk="1" hangingPunct="1"/>
            <a:r>
              <a:rPr lang="pt-BR" sz="3000" dirty="0">
                <a:latin typeface="Arial" charset="0"/>
              </a:rPr>
              <a:t>É importante notar que, de todas as mulheres de baixo risco alocadas aleatoriamente à casa de parto para o parto, </a:t>
            </a:r>
            <a:r>
              <a:rPr lang="pt-BR" sz="3000" b="1" u="sng" dirty="0">
                <a:latin typeface="Arial" charset="0"/>
              </a:rPr>
              <a:t>cerca de </a:t>
            </a:r>
            <a:r>
              <a:rPr lang="pt-BR" sz="3000" b="1" u="sng" dirty="0" smtClean="0">
                <a:latin typeface="Arial" charset="0"/>
              </a:rPr>
              <a:t>12 a 14% </a:t>
            </a:r>
            <a:r>
              <a:rPr lang="pt-BR" sz="3000" b="1" u="sng" dirty="0">
                <a:latin typeface="Arial" charset="0"/>
              </a:rPr>
              <a:t>precisaram ser transferidas para o hospital</a:t>
            </a:r>
            <a:r>
              <a:rPr lang="pt-BR" sz="3000" dirty="0">
                <a:latin typeface="Arial" charset="0"/>
              </a:rPr>
              <a:t> devido a riscos ou complicações durante o trabalho de </a:t>
            </a:r>
            <a:r>
              <a:rPr lang="pt-BR" sz="3000" dirty="0" smtClean="0">
                <a:latin typeface="Arial" charset="0"/>
              </a:rPr>
              <a:t>parto ou pós-parto.</a:t>
            </a:r>
          </a:p>
          <a:p>
            <a:pPr eaLnBrk="1" hangingPunct="1"/>
            <a:r>
              <a:rPr lang="en-US" sz="3000" dirty="0" err="1" smtClean="0">
                <a:latin typeface="Arial" charset="0"/>
              </a:rPr>
              <a:t>Economia</a:t>
            </a:r>
            <a:r>
              <a:rPr lang="en-US" sz="3000" dirty="0" smtClean="0">
                <a:latin typeface="Arial" charset="0"/>
              </a:rPr>
              <a:t> de </a:t>
            </a:r>
            <a:r>
              <a:rPr lang="en-US" sz="3000" dirty="0" err="1" smtClean="0">
                <a:latin typeface="Arial" charset="0"/>
              </a:rPr>
              <a:t>custos</a:t>
            </a:r>
            <a:r>
              <a:rPr lang="en-US" sz="3000" dirty="0" smtClean="0">
                <a:latin typeface="Arial" charset="0"/>
              </a:rPr>
              <a:t> </a:t>
            </a:r>
            <a:r>
              <a:rPr lang="en-US" sz="3000" dirty="0" err="1" smtClean="0">
                <a:latin typeface="Arial" charset="0"/>
              </a:rPr>
              <a:t>em</a:t>
            </a:r>
            <a:r>
              <a:rPr lang="en-US" sz="3000" dirty="0" smtClean="0">
                <a:latin typeface="Arial" charset="0"/>
              </a:rPr>
              <a:t> </a:t>
            </a:r>
            <a:r>
              <a:rPr lang="en-US" sz="3000" dirty="0" err="1" smtClean="0">
                <a:latin typeface="Arial" charset="0"/>
              </a:rPr>
              <a:t>vários</a:t>
            </a:r>
            <a:r>
              <a:rPr lang="en-US" sz="3000" dirty="0" smtClean="0">
                <a:latin typeface="Arial" charset="0"/>
              </a:rPr>
              <a:t> </a:t>
            </a:r>
            <a:r>
              <a:rPr lang="en-US" sz="3000" dirty="0" err="1" smtClean="0">
                <a:latin typeface="Arial" charset="0"/>
              </a:rPr>
              <a:t>países</a:t>
            </a:r>
            <a:r>
              <a:rPr lang="en-US" sz="3000" dirty="0" smtClean="0">
                <a:latin typeface="Arial" charset="0"/>
              </a:rPr>
              <a:t>. No USA de 30 a 50%, se 10% dos 4 </a:t>
            </a:r>
            <a:r>
              <a:rPr lang="en-US" sz="3000" dirty="0" err="1" smtClean="0">
                <a:latin typeface="Arial" charset="0"/>
              </a:rPr>
              <a:t>milhões</a:t>
            </a:r>
            <a:r>
              <a:rPr lang="en-US" sz="3000" dirty="0" smtClean="0">
                <a:latin typeface="Arial" charset="0"/>
              </a:rPr>
              <a:t> de </a:t>
            </a:r>
            <a:r>
              <a:rPr lang="en-US" sz="3000" dirty="0" err="1" smtClean="0">
                <a:latin typeface="Arial" charset="0"/>
              </a:rPr>
              <a:t>partos</a:t>
            </a:r>
            <a:r>
              <a:rPr lang="en-US" sz="3000" dirty="0" smtClean="0">
                <a:latin typeface="Arial" charset="0"/>
              </a:rPr>
              <a:t> </a:t>
            </a:r>
            <a:r>
              <a:rPr lang="en-US" sz="3000" dirty="0" err="1" smtClean="0">
                <a:latin typeface="Arial" charset="0"/>
              </a:rPr>
              <a:t>nascerem</a:t>
            </a:r>
            <a:r>
              <a:rPr lang="en-US" sz="3000" dirty="0" smtClean="0">
                <a:latin typeface="Arial" charset="0"/>
              </a:rPr>
              <a:t> </a:t>
            </a:r>
            <a:r>
              <a:rPr lang="en-US" sz="3000" dirty="0" err="1" smtClean="0">
                <a:latin typeface="Arial" charset="0"/>
              </a:rPr>
              <a:t>em</a:t>
            </a:r>
            <a:r>
              <a:rPr lang="en-US" sz="3000" dirty="0" smtClean="0">
                <a:latin typeface="Arial" charset="0"/>
              </a:rPr>
              <a:t> birth centers, </a:t>
            </a:r>
            <a:r>
              <a:rPr lang="en-US" sz="3000" dirty="0" err="1" smtClean="0">
                <a:latin typeface="Arial" charset="0"/>
              </a:rPr>
              <a:t>economia</a:t>
            </a:r>
            <a:r>
              <a:rPr lang="en-US" sz="3000" dirty="0" smtClean="0">
                <a:latin typeface="Arial" charset="0"/>
              </a:rPr>
              <a:t> de U$2,6 </a:t>
            </a:r>
            <a:r>
              <a:rPr lang="en-US" sz="3000" dirty="0" err="1" smtClean="0">
                <a:latin typeface="Arial" charset="0"/>
              </a:rPr>
              <a:t>bilhões</a:t>
            </a:r>
            <a:r>
              <a:rPr lang="en-US" sz="3000" dirty="0" smtClean="0">
                <a:latin typeface="Arial" charset="0"/>
              </a:rPr>
              <a:t>.</a:t>
            </a:r>
            <a:endParaRPr lang="pt-BR" sz="3000" dirty="0">
              <a:latin typeface="Arial" charset="0"/>
            </a:endParaRPr>
          </a:p>
          <a:p>
            <a:pPr eaLnBrk="1" hangingPunct="1">
              <a:buFontTx/>
              <a:buNone/>
            </a:pPr>
            <a:endParaRPr lang="pt-BR" sz="3000" dirty="0">
              <a:latin typeface="Arial" charset="0"/>
            </a:endParaRPr>
          </a:p>
          <a:p>
            <a:pPr eaLnBrk="1" hangingPunct="1"/>
            <a:endParaRPr lang="pt-BR" sz="3000" dirty="0">
              <a:latin typeface="Arial" charset="0"/>
            </a:endParaRPr>
          </a:p>
          <a:p>
            <a:pPr eaLnBrk="1" hangingPunct="1">
              <a:buFontTx/>
              <a:buNone/>
            </a:pPr>
            <a:r>
              <a:rPr lang="pt-BR" sz="3000" dirty="0">
                <a:latin typeface="Arial" charset="0"/>
              </a:rPr>
              <a:t> </a:t>
            </a:r>
          </a:p>
        </p:txBody>
      </p:sp>
      <p:sp>
        <p:nvSpPr>
          <p:cNvPr id="5" name="CaixaDeTexto 4"/>
          <p:cNvSpPr txBox="1"/>
          <p:nvPr/>
        </p:nvSpPr>
        <p:spPr>
          <a:xfrm>
            <a:off x="3357347" y="6876975"/>
            <a:ext cx="4437625" cy="415498"/>
          </a:xfrm>
          <a:prstGeom prst="rect">
            <a:avLst/>
          </a:prstGeom>
          <a:solidFill>
            <a:srgbClr val="FFFF00"/>
          </a:solidFill>
        </p:spPr>
        <p:txBody>
          <a:bodyPr wrap="none" rtlCol="0">
            <a:spAutoFit/>
          </a:bodyPr>
          <a:lstStyle/>
          <a:p>
            <a:r>
              <a:rPr lang="en-US" dirty="0" err="1" smtClean="0"/>
              <a:t>Uptodate</a:t>
            </a:r>
            <a:r>
              <a:rPr lang="en-US" dirty="0" smtClean="0"/>
              <a:t> 2016, </a:t>
            </a:r>
            <a:r>
              <a:rPr lang="en-US" dirty="0" err="1" smtClean="0"/>
              <a:t>Biblioteca</a:t>
            </a:r>
            <a:r>
              <a:rPr lang="en-US" dirty="0" smtClean="0"/>
              <a:t> Cochrane</a:t>
            </a:r>
            <a:endParaRPr lang="pt-BR" dirty="0"/>
          </a:p>
        </p:txBody>
      </p:sp>
    </p:spTree>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751880" y="236292"/>
            <a:ext cx="9624060" cy="1260211"/>
          </a:xfrm>
        </p:spPr>
        <p:txBody>
          <a:bodyPr lIns="104298" tIns="52149" rIns="104298" bIns="52149" anchor="t"/>
          <a:lstStyle/>
          <a:p>
            <a:pPr eaLnBrk="1" hangingPunct="1"/>
            <a:r>
              <a:rPr lang="pt-BR" sz="3700" b="1" u="sng" dirty="0">
                <a:latin typeface="Arial" charset="0"/>
              </a:rPr>
              <a:t>Centro de Parto Normal David Capistrano</a:t>
            </a:r>
          </a:p>
        </p:txBody>
      </p:sp>
      <p:sp>
        <p:nvSpPr>
          <p:cNvPr id="36867" name="Rectangle 3"/>
          <p:cNvSpPr>
            <a:spLocks noGrp="1" noChangeArrowheads="1"/>
          </p:cNvSpPr>
          <p:nvPr>
            <p:ph type="body" idx="1"/>
          </p:nvPr>
        </p:nvSpPr>
        <p:spPr>
          <a:xfrm>
            <a:off x="560354" y="1153462"/>
            <a:ext cx="8855499" cy="4990083"/>
          </a:xfrm>
        </p:spPr>
        <p:txBody>
          <a:bodyPr lIns="104298" tIns="52149" rIns="104298" bIns="52149"/>
          <a:lstStyle/>
          <a:p>
            <a:pPr eaLnBrk="1" hangingPunct="1"/>
            <a:r>
              <a:rPr lang="en-US" sz="4600" dirty="0" err="1">
                <a:solidFill>
                  <a:srgbClr val="FF0000"/>
                </a:solidFill>
                <a:latin typeface="Arial" charset="0"/>
              </a:rPr>
              <a:t>Peri</a:t>
            </a:r>
            <a:r>
              <a:rPr lang="en-US" sz="4600" dirty="0">
                <a:solidFill>
                  <a:srgbClr val="FF0000"/>
                </a:solidFill>
                <a:latin typeface="Arial" charset="0"/>
              </a:rPr>
              <a:t>- </a:t>
            </a:r>
            <a:r>
              <a:rPr lang="en-US" sz="4600" dirty="0" err="1">
                <a:solidFill>
                  <a:srgbClr val="FF0000"/>
                </a:solidFill>
                <a:latin typeface="Arial" charset="0"/>
              </a:rPr>
              <a:t>Hospitalar</a:t>
            </a:r>
            <a:endParaRPr lang="pt-BR" sz="4600" dirty="0">
              <a:solidFill>
                <a:srgbClr val="FF0000"/>
              </a:solidFill>
              <a:latin typeface="Arial" charset="0"/>
            </a:endParaRPr>
          </a:p>
        </p:txBody>
      </p:sp>
      <p:pic>
        <p:nvPicPr>
          <p:cNvPr id="297988" name="Picture 4"/>
          <p:cNvPicPr>
            <a:picLocks noChangeArrowheads="1"/>
          </p:cNvPicPr>
          <p:nvPr/>
        </p:nvPicPr>
        <p:blipFill>
          <a:blip r:embed="rId2" cstate="print"/>
          <a:srcRect/>
          <a:stretch>
            <a:fillRect/>
          </a:stretch>
        </p:blipFill>
        <p:spPr bwMode="auto">
          <a:xfrm>
            <a:off x="8588140" y="6211788"/>
            <a:ext cx="2105263" cy="1349475"/>
          </a:xfrm>
          <a:prstGeom prst="rect">
            <a:avLst/>
          </a:prstGeom>
          <a:noFill/>
          <a:ln w="9525">
            <a:noFill/>
            <a:miter lim="800000"/>
            <a:headEnd/>
            <a:tailEnd/>
          </a:ln>
        </p:spPr>
      </p:pic>
      <p:pic>
        <p:nvPicPr>
          <p:cNvPr id="514049" name="Picture 1" descr="C:\Users\Lucas\Pictures\Hospital Sofia feldman\DSC05283.JPG"/>
          <p:cNvPicPr>
            <a:picLocks noChangeAspect="1" noChangeArrowheads="1"/>
          </p:cNvPicPr>
          <p:nvPr/>
        </p:nvPicPr>
        <p:blipFill>
          <a:blip r:embed="rId3" cstate="print"/>
          <a:srcRect/>
          <a:stretch>
            <a:fillRect/>
          </a:stretch>
        </p:blipFill>
        <p:spPr bwMode="auto">
          <a:xfrm>
            <a:off x="1" y="2599176"/>
            <a:ext cx="6683421" cy="4725822"/>
          </a:xfrm>
          <a:prstGeom prst="rect">
            <a:avLst/>
          </a:prstGeom>
          <a:noFill/>
        </p:spPr>
      </p:pic>
      <p:pic>
        <p:nvPicPr>
          <p:cNvPr id="490499" name="Picture 3" descr="C:\Users\Lucas\Cursos\Documents\Aula Rio Grande\Fotos Sofia\DSC06328.JPG"/>
          <p:cNvPicPr>
            <a:picLocks noChangeAspect="1" noChangeArrowheads="1"/>
          </p:cNvPicPr>
          <p:nvPr/>
        </p:nvPicPr>
        <p:blipFill>
          <a:blip r:embed="rId4" cstate="print"/>
          <a:srcRect/>
          <a:stretch>
            <a:fillRect/>
          </a:stretch>
        </p:blipFill>
        <p:spPr bwMode="auto">
          <a:xfrm>
            <a:off x="5418138" y="1137425"/>
            <a:ext cx="4897966" cy="3673475"/>
          </a:xfrm>
          <a:prstGeom prst="rect">
            <a:avLst/>
          </a:prstGeom>
          <a:noFill/>
        </p:spPr>
      </p:pic>
      <p:sp>
        <p:nvSpPr>
          <p:cNvPr id="9" name="Seta para a esquerda 8"/>
          <p:cNvSpPr/>
          <p:nvPr/>
        </p:nvSpPr>
        <p:spPr bwMode="auto">
          <a:xfrm>
            <a:off x="5703890" y="6224957"/>
            <a:ext cx="978408" cy="484632"/>
          </a:xfrm>
          <a:prstGeom prst="leftArrow">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33" tIns="45716" rIns="91433" bIns="45716" numCol="1" rtlCol="0" anchor="ctr" anchorCtr="0" compatLnSpc="1">
            <a:prstTxWarp prst="textNoShape">
              <a:avLst/>
            </a:prstTxWarp>
          </a:bodyPr>
          <a:lstStyle/>
          <a:p>
            <a:pPr defTabSz="1042917"/>
            <a:endParaRPr lang="pt-BR"/>
          </a:p>
        </p:txBody>
      </p:sp>
    </p:spTree>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751880" y="236292"/>
            <a:ext cx="9624060" cy="1260211"/>
          </a:xfrm>
        </p:spPr>
        <p:txBody>
          <a:bodyPr lIns="104298" tIns="52149" rIns="104298" bIns="52149" anchor="t"/>
          <a:lstStyle/>
          <a:p>
            <a:pPr eaLnBrk="1" hangingPunct="1"/>
            <a:r>
              <a:rPr lang="pt-BR" sz="3700" b="1" u="sng" dirty="0">
                <a:latin typeface="Arial" charset="0"/>
              </a:rPr>
              <a:t>Centro de Parto Normal David Capistrano</a:t>
            </a:r>
          </a:p>
        </p:txBody>
      </p:sp>
      <p:sp>
        <p:nvSpPr>
          <p:cNvPr id="36867" name="Rectangle 3"/>
          <p:cNvSpPr>
            <a:spLocks noGrp="1" noChangeArrowheads="1"/>
          </p:cNvSpPr>
          <p:nvPr>
            <p:ph type="body" idx="1"/>
          </p:nvPr>
        </p:nvSpPr>
        <p:spPr>
          <a:xfrm>
            <a:off x="1420225" y="994551"/>
            <a:ext cx="8855499" cy="4990083"/>
          </a:xfrm>
        </p:spPr>
        <p:txBody>
          <a:bodyPr lIns="104298" tIns="52149" rIns="104298" bIns="52149"/>
          <a:lstStyle/>
          <a:p>
            <a:pPr eaLnBrk="1" hangingPunct="1"/>
            <a:r>
              <a:rPr lang="en-US" sz="4600" dirty="0">
                <a:solidFill>
                  <a:srgbClr val="FF0000"/>
                </a:solidFill>
                <a:latin typeface="Arial" charset="0"/>
              </a:rPr>
              <a:t>5 suites PPP </a:t>
            </a:r>
            <a:endParaRPr lang="pt-BR" sz="4600" dirty="0">
              <a:solidFill>
                <a:srgbClr val="FF0000"/>
              </a:solidFill>
              <a:latin typeface="Arial" charset="0"/>
            </a:endParaRPr>
          </a:p>
        </p:txBody>
      </p:sp>
      <p:pic>
        <p:nvPicPr>
          <p:cNvPr id="297988" name="Picture 4"/>
          <p:cNvPicPr>
            <a:picLocks noChangeArrowheads="1"/>
          </p:cNvPicPr>
          <p:nvPr/>
        </p:nvPicPr>
        <p:blipFill>
          <a:blip r:embed="rId2" cstate="print"/>
          <a:srcRect/>
          <a:stretch>
            <a:fillRect/>
          </a:stretch>
        </p:blipFill>
        <p:spPr bwMode="auto">
          <a:xfrm>
            <a:off x="8588140" y="6211788"/>
            <a:ext cx="2105263" cy="1349475"/>
          </a:xfrm>
          <a:prstGeom prst="rect">
            <a:avLst/>
          </a:prstGeom>
          <a:noFill/>
          <a:ln w="9525">
            <a:noFill/>
            <a:miter lim="800000"/>
            <a:headEnd/>
            <a:tailEnd/>
          </a:ln>
        </p:spPr>
      </p:pic>
      <p:pic>
        <p:nvPicPr>
          <p:cNvPr id="491522" name="Picture 2" descr="C:\Users\Lucas\Cursos\Documents\Aula Rio Grande\Fotos Sofia\DSC06330.JPG"/>
          <p:cNvPicPr>
            <a:picLocks noChangeAspect="1" noChangeArrowheads="1"/>
          </p:cNvPicPr>
          <p:nvPr/>
        </p:nvPicPr>
        <p:blipFill>
          <a:blip r:embed="rId3" cstate="print"/>
          <a:srcRect/>
          <a:stretch>
            <a:fillRect/>
          </a:stretch>
        </p:blipFill>
        <p:spPr bwMode="auto">
          <a:xfrm>
            <a:off x="60290" y="1923243"/>
            <a:ext cx="3531994" cy="4709326"/>
          </a:xfrm>
          <a:prstGeom prst="rect">
            <a:avLst/>
          </a:prstGeom>
          <a:noFill/>
        </p:spPr>
      </p:pic>
      <p:pic>
        <p:nvPicPr>
          <p:cNvPr id="491523" name="Picture 3" descr="C:\Users\Lucas\Cursos\Documents\Aula Rio Grande\Fotos Sofia\DSC06331.JPG"/>
          <p:cNvPicPr>
            <a:picLocks noChangeAspect="1" noChangeArrowheads="1"/>
          </p:cNvPicPr>
          <p:nvPr/>
        </p:nvPicPr>
        <p:blipFill>
          <a:blip r:embed="rId4" cstate="print"/>
          <a:srcRect/>
          <a:stretch>
            <a:fillRect/>
          </a:stretch>
        </p:blipFill>
        <p:spPr bwMode="auto">
          <a:xfrm>
            <a:off x="3703626" y="1923243"/>
            <a:ext cx="3478416" cy="4637888"/>
          </a:xfrm>
          <a:prstGeom prst="rect">
            <a:avLst/>
          </a:prstGeom>
          <a:noFill/>
        </p:spPr>
      </p:pic>
      <p:pic>
        <p:nvPicPr>
          <p:cNvPr id="491524" name="Picture 4" descr="C:\Users\Lucas\Cursos\Documents\Aula Rio Grande\Fotos Sofia\DSC06329.JPG"/>
          <p:cNvPicPr>
            <a:picLocks noChangeAspect="1" noChangeArrowheads="1"/>
          </p:cNvPicPr>
          <p:nvPr/>
        </p:nvPicPr>
        <p:blipFill>
          <a:blip r:embed="rId5" cstate="print"/>
          <a:srcRect/>
          <a:stretch>
            <a:fillRect/>
          </a:stretch>
        </p:blipFill>
        <p:spPr bwMode="auto">
          <a:xfrm>
            <a:off x="7369010" y="1500196"/>
            <a:ext cx="3264102" cy="4352136"/>
          </a:xfrm>
          <a:prstGeom prst="rect">
            <a:avLst/>
          </a:prstGeom>
          <a:noFill/>
        </p:spPr>
      </p:pic>
    </p:spTree>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751880" y="236292"/>
            <a:ext cx="9624060" cy="1260211"/>
          </a:xfrm>
        </p:spPr>
        <p:txBody>
          <a:bodyPr lIns="104298" tIns="52149" rIns="104298" bIns="52149" anchor="t"/>
          <a:lstStyle/>
          <a:p>
            <a:pPr eaLnBrk="1" hangingPunct="1"/>
            <a:r>
              <a:rPr lang="pt-BR" sz="3700" b="1" u="sng" dirty="0">
                <a:latin typeface="Arial" charset="0"/>
              </a:rPr>
              <a:t>Centro de Parto Normal David Capistrano</a:t>
            </a:r>
          </a:p>
        </p:txBody>
      </p:sp>
      <p:sp>
        <p:nvSpPr>
          <p:cNvPr id="36867" name="Rectangle 3"/>
          <p:cNvSpPr>
            <a:spLocks noGrp="1" noChangeArrowheads="1"/>
          </p:cNvSpPr>
          <p:nvPr>
            <p:ph type="body" idx="1"/>
          </p:nvPr>
        </p:nvSpPr>
        <p:spPr>
          <a:xfrm>
            <a:off x="917544" y="994551"/>
            <a:ext cx="8855499" cy="4990083"/>
          </a:xfrm>
        </p:spPr>
        <p:txBody>
          <a:bodyPr lIns="104298" tIns="52149" rIns="104298" bIns="52149"/>
          <a:lstStyle/>
          <a:p>
            <a:pPr eaLnBrk="1" hangingPunct="1"/>
            <a:r>
              <a:rPr lang="en-US" sz="4600" dirty="0">
                <a:solidFill>
                  <a:srgbClr val="FF0000"/>
                </a:solidFill>
                <a:latin typeface="Arial" charset="0"/>
              </a:rPr>
              <a:t>Suite PPP Leila </a:t>
            </a:r>
            <a:r>
              <a:rPr lang="en-US" sz="4600" dirty="0" err="1">
                <a:solidFill>
                  <a:srgbClr val="FF0000"/>
                </a:solidFill>
                <a:latin typeface="Arial" charset="0"/>
              </a:rPr>
              <a:t>Diniz</a:t>
            </a:r>
            <a:r>
              <a:rPr lang="en-US" sz="4600" dirty="0">
                <a:solidFill>
                  <a:srgbClr val="FF0000"/>
                </a:solidFill>
                <a:latin typeface="Arial" charset="0"/>
              </a:rPr>
              <a:t> </a:t>
            </a:r>
            <a:endParaRPr lang="pt-BR" sz="4600" dirty="0">
              <a:solidFill>
                <a:srgbClr val="FF0000"/>
              </a:solidFill>
              <a:latin typeface="Arial" charset="0"/>
            </a:endParaRPr>
          </a:p>
        </p:txBody>
      </p:sp>
      <p:pic>
        <p:nvPicPr>
          <p:cNvPr id="297988" name="Picture 4"/>
          <p:cNvPicPr>
            <a:picLocks noChangeArrowheads="1"/>
          </p:cNvPicPr>
          <p:nvPr/>
        </p:nvPicPr>
        <p:blipFill>
          <a:blip r:embed="rId2" cstate="print"/>
          <a:srcRect/>
          <a:stretch>
            <a:fillRect/>
          </a:stretch>
        </p:blipFill>
        <p:spPr bwMode="auto">
          <a:xfrm>
            <a:off x="8588140" y="6211788"/>
            <a:ext cx="2105263" cy="1349475"/>
          </a:xfrm>
          <a:prstGeom prst="rect">
            <a:avLst/>
          </a:prstGeom>
          <a:noFill/>
          <a:ln w="9525">
            <a:noFill/>
            <a:miter lim="800000"/>
            <a:headEnd/>
            <a:tailEnd/>
          </a:ln>
        </p:spPr>
      </p:pic>
      <p:pic>
        <p:nvPicPr>
          <p:cNvPr id="36870" name="Picture 5"/>
          <p:cNvPicPr>
            <a:picLocks noChangeAspect="1" noChangeArrowheads="1"/>
          </p:cNvPicPr>
          <p:nvPr/>
        </p:nvPicPr>
        <p:blipFill>
          <a:blip r:embed="rId3" cstate="print"/>
          <a:srcRect/>
          <a:stretch>
            <a:fillRect/>
          </a:stretch>
        </p:blipFill>
        <p:spPr bwMode="auto">
          <a:xfrm>
            <a:off x="203163" y="2280433"/>
            <a:ext cx="6934269" cy="4786346"/>
          </a:xfrm>
          <a:prstGeom prst="rect">
            <a:avLst/>
          </a:prstGeom>
          <a:noFill/>
          <a:ln w="9525">
            <a:noFill/>
            <a:miter lim="800000"/>
            <a:headEnd/>
            <a:tailEnd/>
          </a:ln>
        </p:spPr>
      </p:pic>
      <p:pic>
        <p:nvPicPr>
          <p:cNvPr id="501762" name="Picture 2" descr="C:\Users\Lucas\Cursos\Documents\Aula Rio Grande\Fotos Sofia\DSC06333.JPG"/>
          <p:cNvPicPr>
            <a:picLocks noChangeAspect="1" noChangeArrowheads="1"/>
          </p:cNvPicPr>
          <p:nvPr/>
        </p:nvPicPr>
        <p:blipFill>
          <a:blip r:embed="rId4" cstate="print"/>
          <a:srcRect/>
          <a:stretch>
            <a:fillRect/>
          </a:stretch>
        </p:blipFill>
        <p:spPr bwMode="auto">
          <a:xfrm>
            <a:off x="7050066" y="1065987"/>
            <a:ext cx="3643337" cy="4857784"/>
          </a:xfrm>
          <a:prstGeom prst="rect">
            <a:avLst/>
          </a:prstGeom>
          <a:noFill/>
        </p:spPr>
      </p:pic>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501253" y="78763"/>
            <a:ext cx="9624060" cy="1260211"/>
          </a:xfrm>
        </p:spPr>
        <p:txBody>
          <a:bodyPr lIns="104298" tIns="52149" rIns="104298" bIns="52149" anchor="t"/>
          <a:lstStyle/>
          <a:p>
            <a:pPr eaLnBrk="1" hangingPunct="1"/>
            <a:r>
              <a:rPr lang="pt-BR" sz="3700" b="1" u="sng" dirty="0">
                <a:latin typeface="Arial" charset="0"/>
              </a:rPr>
              <a:t>CPN (set 2001 – ago 2009)</a:t>
            </a:r>
          </a:p>
        </p:txBody>
      </p:sp>
      <p:sp>
        <p:nvSpPr>
          <p:cNvPr id="3076" name="Rectangle 3"/>
          <p:cNvSpPr>
            <a:spLocks noGrp="1" noChangeArrowheads="1"/>
          </p:cNvSpPr>
          <p:nvPr>
            <p:ph type="body" idx="1"/>
          </p:nvPr>
        </p:nvSpPr>
        <p:spPr>
          <a:xfrm>
            <a:off x="5931499" y="945158"/>
            <a:ext cx="4761904" cy="4990084"/>
          </a:xfrm>
        </p:spPr>
        <p:txBody>
          <a:bodyPr lIns="104298" tIns="52149" rIns="104298" bIns="52149"/>
          <a:lstStyle/>
          <a:p>
            <a:pPr eaLnBrk="1" hangingPunct="1"/>
            <a:r>
              <a:rPr lang="pt-BR" sz="2300" dirty="0">
                <a:latin typeface="Arial" charset="0"/>
              </a:rPr>
              <a:t>Casa de parto </a:t>
            </a:r>
            <a:r>
              <a:rPr lang="pt-BR" sz="2300" dirty="0" err="1">
                <a:latin typeface="Arial" charset="0"/>
              </a:rPr>
              <a:t>peri-hospitalar</a:t>
            </a:r>
            <a:r>
              <a:rPr lang="pt-BR" sz="2300" dirty="0">
                <a:latin typeface="Arial" charset="0"/>
              </a:rPr>
              <a:t>,  anexa ao </a:t>
            </a:r>
            <a:r>
              <a:rPr lang="pt-BR" sz="2300" b="1" u="sng" dirty="0">
                <a:latin typeface="Arial" charset="0"/>
              </a:rPr>
              <a:t>Hospital Sofia Feldman</a:t>
            </a:r>
            <a:r>
              <a:rPr lang="pt-BR" sz="2300" dirty="0">
                <a:latin typeface="Arial" charset="0"/>
              </a:rPr>
              <a:t> em Belo Horizonte.</a:t>
            </a:r>
          </a:p>
          <a:p>
            <a:pPr eaLnBrk="1" hangingPunct="1"/>
            <a:r>
              <a:rPr lang="pt-BR" sz="2300" dirty="0">
                <a:latin typeface="Arial" charset="0"/>
              </a:rPr>
              <a:t>Cinco suítes PPP de nascimento.</a:t>
            </a:r>
          </a:p>
          <a:p>
            <a:pPr eaLnBrk="1" hangingPunct="1"/>
            <a:r>
              <a:rPr lang="pt-BR" sz="2300" dirty="0">
                <a:latin typeface="Arial" charset="0"/>
              </a:rPr>
              <a:t>Média de 130 partos por mês.</a:t>
            </a:r>
          </a:p>
          <a:p>
            <a:pPr eaLnBrk="1" hangingPunct="1"/>
            <a:r>
              <a:rPr lang="pt-BR" sz="2300" b="1" dirty="0">
                <a:latin typeface="Arial" charset="0"/>
              </a:rPr>
              <a:t>Taxa de cesariana 2,8%.</a:t>
            </a:r>
          </a:p>
          <a:p>
            <a:pPr eaLnBrk="1" hangingPunct="1"/>
            <a:r>
              <a:rPr lang="pt-BR" sz="2300" dirty="0">
                <a:latin typeface="Arial" charset="0"/>
              </a:rPr>
              <a:t>Excelentes resultados </a:t>
            </a:r>
            <a:r>
              <a:rPr lang="pt-BR" sz="2300" dirty="0" err="1">
                <a:latin typeface="Arial" charset="0"/>
              </a:rPr>
              <a:t>perinatais</a:t>
            </a:r>
            <a:r>
              <a:rPr lang="pt-BR" sz="2300" dirty="0">
                <a:latin typeface="Arial" charset="0"/>
              </a:rPr>
              <a:t>.</a:t>
            </a:r>
          </a:p>
          <a:p>
            <a:pPr eaLnBrk="1" hangingPunct="1"/>
            <a:r>
              <a:rPr lang="pt-BR" sz="2300" dirty="0">
                <a:latin typeface="Arial" charset="0"/>
              </a:rPr>
              <a:t>Satisfação com o atendimento de 99%.</a:t>
            </a:r>
          </a:p>
          <a:p>
            <a:pPr eaLnBrk="1" hangingPunct="1"/>
            <a:endParaRPr lang="pt-BR" sz="4200" dirty="0">
              <a:latin typeface="Arial" charset="0"/>
            </a:endParaRPr>
          </a:p>
          <a:p>
            <a:pPr eaLnBrk="1" hangingPunct="1">
              <a:buFont typeface="Wingdings" pitchFamily="2" charset="2"/>
              <a:buNone/>
            </a:pPr>
            <a:endParaRPr lang="en-US" sz="2700" dirty="0">
              <a:latin typeface="Arial" charset="0"/>
            </a:endParaRPr>
          </a:p>
          <a:p>
            <a:pPr eaLnBrk="1" hangingPunct="1">
              <a:buFont typeface="Wingdings" pitchFamily="2" charset="2"/>
              <a:buNone/>
            </a:pPr>
            <a:r>
              <a:rPr lang="en-US" sz="2700" dirty="0">
                <a:latin typeface="Arial" charset="0"/>
              </a:rPr>
              <a:t>   </a:t>
            </a:r>
            <a:endParaRPr lang="pt-BR" sz="2700" dirty="0">
              <a:latin typeface="Arial" charset="0"/>
            </a:endParaRPr>
          </a:p>
        </p:txBody>
      </p:sp>
      <p:pic>
        <p:nvPicPr>
          <p:cNvPr id="297988" name="Picture 4"/>
          <p:cNvPicPr>
            <a:picLocks noChangeArrowheads="1"/>
          </p:cNvPicPr>
          <p:nvPr/>
        </p:nvPicPr>
        <p:blipFill>
          <a:blip r:embed="rId3" cstate="print"/>
          <a:srcRect/>
          <a:stretch>
            <a:fillRect/>
          </a:stretch>
        </p:blipFill>
        <p:spPr bwMode="auto">
          <a:xfrm>
            <a:off x="8521304" y="5986000"/>
            <a:ext cx="1921471" cy="1338974"/>
          </a:xfrm>
          <a:prstGeom prst="rect">
            <a:avLst/>
          </a:prstGeom>
          <a:noFill/>
          <a:ln w="9525">
            <a:noFill/>
            <a:miter lim="800000"/>
            <a:headEnd/>
            <a:tailEnd/>
          </a:ln>
        </p:spPr>
      </p:pic>
      <p:graphicFrame>
        <p:nvGraphicFramePr>
          <p:cNvPr id="3074" name="Object 3"/>
          <p:cNvGraphicFramePr>
            <a:graphicFrameLocks noChangeAspect="1"/>
          </p:cNvGraphicFramePr>
          <p:nvPr/>
        </p:nvGraphicFramePr>
        <p:xfrm>
          <a:off x="254341" y="768382"/>
          <a:ext cx="5690151" cy="6834891"/>
        </p:xfrm>
        <a:graphic>
          <a:graphicData uri="http://schemas.openxmlformats.org/presentationml/2006/ole">
            <mc:AlternateContent xmlns:mc="http://schemas.openxmlformats.org/markup-compatibility/2006">
              <mc:Choice xmlns:v="urn:schemas-microsoft-com:vml" Requires="v">
                <p:oleObj spid="_x0000_s1008643" name="Planilha" r:id="rId5" imgW="3362425" imgH="4210154" progId="Excel.Sheet.12">
                  <p:embed/>
                </p:oleObj>
              </mc:Choice>
              <mc:Fallback>
                <p:oleObj name="Planilha" r:id="rId5" imgW="3362425" imgH="4210154" progId="Excel.Sheet.12">
                  <p:embed/>
                  <p:pic>
                    <p:nvPicPr>
                      <p:cNvPr id="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4341" y="768382"/>
                        <a:ext cx="5690151" cy="683489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Seta para a esquerda 5"/>
          <p:cNvSpPr/>
          <p:nvPr/>
        </p:nvSpPr>
        <p:spPr>
          <a:xfrm>
            <a:off x="6015042" y="6616125"/>
            <a:ext cx="726480" cy="236291"/>
          </a:xfrm>
          <a:prstGeom prst="lef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98" tIns="52149" rIns="104298" bIns="52149" rtlCol="0" anchor="ctr"/>
          <a:lstStyle/>
          <a:p>
            <a:pPr algn="ctr"/>
            <a:endParaRPr lang="pt-BR"/>
          </a:p>
        </p:txBody>
      </p:sp>
      <p:sp>
        <p:nvSpPr>
          <p:cNvPr id="7" name="Seta para a esquerda 6"/>
          <p:cNvSpPr/>
          <p:nvPr/>
        </p:nvSpPr>
        <p:spPr>
          <a:xfrm>
            <a:off x="6015042" y="7009946"/>
            <a:ext cx="726480" cy="236291"/>
          </a:xfrm>
          <a:prstGeom prst="lef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98" tIns="52149" rIns="104298" bIns="52149" rtlCol="0" anchor="ctr"/>
          <a:lstStyle/>
          <a:p>
            <a:pPr algn="ctr"/>
            <a:endParaRPr lang="pt-BR"/>
          </a:p>
        </p:txBody>
      </p:sp>
    </p:spTree>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4"/>
          <p:cNvGraphicFramePr>
            <a:graphicFrameLocks noChangeAspect="1"/>
          </p:cNvGraphicFramePr>
          <p:nvPr/>
        </p:nvGraphicFramePr>
        <p:xfrm>
          <a:off x="346077" y="3"/>
          <a:ext cx="9644063" cy="6892925"/>
        </p:xfrm>
        <a:graphic>
          <a:graphicData uri="http://schemas.openxmlformats.org/presentationml/2006/ole">
            <mc:AlternateContent xmlns:mc="http://schemas.openxmlformats.org/markup-compatibility/2006">
              <mc:Choice xmlns:v="urn:schemas-microsoft-com:vml" Requires="v">
                <p:oleObj spid="_x0000_s1009667" name="Worksheet" r:id="rId4" imgW="6725428" imgH="6892967" progId="Excel.Sheet.8">
                  <p:embed/>
                </p:oleObj>
              </mc:Choice>
              <mc:Fallback>
                <p:oleObj name="Worksheet" r:id="rId4" imgW="6725428" imgH="6892967" progId="Excel.Shee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077" y="3"/>
                        <a:ext cx="9644063" cy="689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ítulo 1"/>
          <p:cNvSpPr>
            <a:spLocks noGrp="1"/>
          </p:cNvSpPr>
          <p:nvPr>
            <p:ph type="title"/>
          </p:nvPr>
        </p:nvSpPr>
        <p:spPr/>
        <p:txBody>
          <a:bodyPr lIns="104298" tIns="52149" rIns="104298" bIns="52149"/>
          <a:lstStyle/>
          <a:p>
            <a:endParaRPr lang="pt-BR" smtClean="0"/>
          </a:p>
        </p:txBody>
      </p:sp>
      <p:pic>
        <p:nvPicPr>
          <p:cNvPr id="37891" name="Picture 2"/>
          <p:cNvPicPr>
            <a:picLocks noChangeAspect="1" noChangeArrowheads="1"/>
          </p:cNvPicPr>
          <p:nvPr/>
        </p:nvPicPr>
        <p:blipFill>
          <a:blip r:embed="rId2" cstate="print"/>
          <a:srcRect/>
          <a:stretch>
            <a:fillRect/>
          </a:stretch>
        </p:blipFill>
        <p:spPr bwMode="auto">
          <a:xfrm>
            <a:off x="167084" y="157529"/>
            <a:ext cx="6752066" cy="2126606"/>
          </a:xfrm>
          <a:prstGeom prst="rect">
            <a:avLst/>
          </a:prstGeom>
          <a:noFill/>
          <a:ln w="9525">
            <a:noFill/>
            <a:miter lim="800000"/>
            <a:headEnd/>
            <a:tailEnd/>
          </a:ln>
        </p:spPr>
      </p:pic>
      <p:pic>
        <p:nvPicPr>
          <p:cNvPr id="37892" name="Picture 3"/>
          <p:cNvPicPr>
            <a:picLocks noChangeAspect="1" noChangeArrowheads="1"/>
          </p:cNvPicPr>
          <p:nvPr/>
        </p:nvPicPr>
        <p:blipFill>
          <a:blip r:embed="rId3" cstate="print"/>
          <a:srcRect/>
          <a:stretch>
            <a:fillRect/>
          </a:stretch>
        </p:blipFill>
        <p:spPr bwMode="auto">
          <a:xfrm>
            <a:off x="6713115" y="630089"/>
            <a:ext cx="3562611" cy="787632"/>
          </a:xfrm>
          <a:prstGeom prst="rect">
            <a:avLst/>
          </a:prstGeom>
          <a:noFill/>
          <a:ln w="9525">
            <a:noFill/>
            <a:miter lim="800000"/>
            <a:headEnd/>
            <a:tailEnd/>
          </a:ln>
        </p:spPr>
      </p:pic>
      <p:pic>
        <p:nvPicPr>
          <p:cNvPr id="37893" name="Picture 5"/>
          <p:cNvPicPr>
            <a:picLocks noGrp="1" noChangeAspect="1" noChangeArrowheads="1"/>
          </p:cNvPicPr>
          <p:nvPr>
            <p:ph idx="1"/>
          </p:nvPr>
        </p:nvPicPr>
        <p:blipFill>
          <a:blip r:embed="rId4" cstate="print"/>
          <a:srcRect/>
          <a:stretch>
            <a:fillRect/>
          </a:stretch>
        </p:blipFill>
        <p:spPr>
          <a:xfrm>
            <a:off x="96538" y="1338958"/>
            <a:ext cx="7672886" cy="5907254"/>
          </a:xfrm>
          <a:noFill/>
        </p:spPr>
      </p:pic>
      <p:pic>
        <p:nvPicPr>
          <p:cNvPr id="37894" name="Picture 4"/>
          <p:cNvPicPr>
            <a:picLocks noChangeAspect="1" noChangeArrowheads="1"/>
          </p:cNvPicPr>
          <p:nvPr/>
        </p:nvPicPr>
        <p:blipFill>
          <a:blip r:embed="rId5" cstate="print"/>
          <a:srcRect/>
          <a:stretch>
            <a:fillRect/>
          </a:stretch>
        </p:blipFill>
        <p:spPr bwMode="auto">
          <a:xfrm>
            <a:off x="167085" y="7009924"/>
            <a:ext cx="6052167" cy="546091"/>
          </a:xfrm>
          <a:prstGeom prst="rect">
            <a:avLst/>
          </a:prstGeom>
          <a:noFill/>
          <a:ln w="9525">
            <a:noFill/>
            <a:miter lim="800000"/>
            <a:headEnd/>
            <a:tailEnd/>
          </a:ln>
        </p:spPr>
      </p:pic>
      <p:pic>
        <p:nvPicPr>
          <p:cNvPr id="37895" name="Picture 6"/>
          <p:cNvPicPr>
            <a:picLocks noChangeAspect="1" noChangeArrowheads="1"/>
          </p:cNvPicPr>
          <p:nvPr/>
        </p:nvPicPr>
        <p:blipFill>
          <a:blip r:embed="rId6" cstate="print"/>
          <a:srcRect/>
          <a:stretch>
            <a:fillRect/>
          </a:stretch>
        </p:blipFill>
        <p:spPr bwMode="auto">
          <a:xfrm>
            <a:off x="7268171" y="3696620"/>
            <a:ext cx="3386243" cy="2446909"/>
          </a:xfrm>
          <a:prstGeom prst="rect">
            <a:avLst/>
          </a:prstGeom>
          <a:noFill/>
          <a:ln w="9525">
            <a:noFill/>
            <a:miter lim="800000"/>
            <a:headEnd/>
            <a:tailEnd/>
          </a:ln>
        </p:spPr>
      </p:pic>
      <p:sp>
        <p:nvSpPr>
          <p:cNvPr id="8" name="Seta para a direita 7"/>
          <p:cNvSpPr/>
          <p:nvPr/>
        </p:nvSpPr>
        <p:spPr>
          <a:xfrm>
            <a:off x="5847957" y="3071758"/>
            <a:ext cx="726480" cy="376802"/>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4298" tIns="52149" rIns="104298" bIns="52149" rtlCol="0" anchor="ctr"/>
          <a:lstStyle/>
          <a:p>
            <a:pPr algn="ctr"/>
            <a:endParaRPr lang="pt-BR"/>
          </a:p>
        </p:txBody>
      </p:sp>
    </p:spTree>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ítulo 1"/>
          <p:cNvSpPr>
            <a:spLocks noGrp="1"/>
          </p:cNvSpPr>
          <p:nvPr>
            <p:ph type="title"/>
          </p:nvPr>
        </p:nvSpPr>
        <p:spPr/>
        <p:txBody>
          <a:bodyPr lIns="104298" tIns="52149" rIns="104298" bIns="52149"/>
          <a:lstStyle/>
          <a:p>
            <a:endParaRPr lang="pt-BR" smtClean="0"/>
          </a:p>
        </p:txBody>
      </p:sp>
      <p:pic>
        <p:nvPicPr>
          <p:cNvPr id="38915" name="Picture 4"/>
          <p:cNvPicPr>
            <a:picLocks noChangeAspect="1" noChangeArrowheads="1"/>
          </p:cNvPicPr>
          <p:nvPr/>
        </p:nvPicPr>
        <p:blipFill>
          <a:blip r:embed="rId2" cstate="print"/>
          <a:srcRect/>
          <a:stretch>
            <a:fillRect/>
          </a:stretch>
        </p:blipFill>
        <p:spPr bwMode="auto">
          <a:xfrm>
            <a:off x="167085" y="7009924"/>
            <a:ext cx="6052167" cy="546091"/>
          </a:xfrm>
          <a:prstGeom prst="rect">
            <a:avLst/>
          </a:prstGeom>
          <a:noFill/>
          <a:ln w="9525">
            <a:noFill/>
            <a:miter lim="800000"/>
            <a:headEnd/>
            <a:tailEnd/>
          </a:ln>
        </p:spPr>
      </p:pic>
      <p:pic>
        <p:nvPicPr>
          <p:cNvPr id="38916" name="Picture 2"/>
          <p:cNvPicPr>
            <a:picLocks noChangeAspect="1" noChangeArrowheads="1"/>
          </p:cNvPicPr>
          <p:nvPr/>
        </p:nvPicPr>
        <p:blipFill>
          <a:blip r:embed="rId3" cstate="print"/>
          <a:srcRect/>
          <a:stretch>
            <a:fillRect/>
          </a:stretch>
        </p:blipFill>
        <p:spPr bwMode="auto">
          <a:xfrm>
            <a:off x="83543" y="236290"/>
            <a:ext cx="7169776" cy="3938158"/>
          </a:xfrm>
          <a:prstGeom prst="rect">
            <a:avLst/>
          </a:prstGeom>
          <a:noFill/>
          <a:ln w="9525">
            <a:noFill/>
            <a:miter lim="800000"/>
            <a:headEnd/>
            <a:tailEnd/>
          </a:ln>
        </p:spPr>
      </p:pic>
      <p:pic>
        <p:nvPicPr>
          <p:cNvPr id="38917" name="Picture 3"/>
          <p:cNvPicPr>
            <a:picLocks noChangeAspect="1" noChangeArrowheads="1"/>
          </p:cNvPicPr>
          <p:nvPr/>
        </p:nvPicPr>
        <p:blipFill>
          <a:blip r:embed="rId4" cstate="print"/>
          <a:srcRect/>
          <a:stretch>
            <a:fillRect/>
          </a:stretch>
        </p:blipFill>
        <p:spPr bwMode="auto">
          <a:xfrm>
            <a:off x="2452428" y="4163946"/>
            <a:ext cx="6570128" cy="27672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p:txBody>
          <a:bodyPr/>
          <a:lstStyle/>
          <a:p>
            <a:r>
              <a:rPr lang="en-US" sz="2800" dirty="0" smtClean="0"/>
              <a:t>10 trials com 11795 </a:t>
            </a:r>
            <a:r>
              <a:rPr lang="en-US" sz="2800" dirty="0" err="1" smtClean="0"/>
              <a:t>mulheres</a:t>
            </a:r>
            <a:r>
              <a:rPr lang="en-US" sz="2800" dirty="0" smtClean="0"/>
              <a:t> </a:t>
            </a:r>
            <a:r>
              <a:rPr lang="en-US" sz="2800" dirty="0" err="1" smtClean="0"/>
              <a:t>agosto</a:t>
            </a:r>
            <a:r>
              <a:rPr lang="en-US" sz="2800" dirty="0" smtClean="0"/>
              <a:t> 2012</a:t>
            </a:r>
          </a:p>
          <a:p>
            <a:pPr lvl="1"/>
            <a:r>
              <a:rPr lang="en-US" sz="2800" dirty="0" smtClean="0"/>
              <a:t>Suites PPP, CPN intra-</a:t>
            </a:r>
            <a:r>
              <a:rPr lang="en-US" sz="2800" dirty="0" err="1" smtClean="0"/>
              <a:t>hospitalar</a:t>
            </a:r>
            <a:endParaRPr lang="en-US" sz="2800" dirty="0" smtClean="0"/>
          </a:p>
          <a:p>
            <a:pPr lvl="1"/>
            <a:r>
              <a:rPr lang="en-US" sz="2800" dirty="0" err="1" smtClean="0"/>
              <a:t>Nenhum</a:t>
            </a:r>
            <a:r>
              <a:rPr lang="en-US" sz="2800" dirty="0" smtClean="0"/>
              <a:t> trial de CPN extra-</a:t>
            </a:r>
            <a:r>
              <a:rPr lang="en-US" sz="2800" dirty="0" err="1" smtClean="0"/>
              <a:t>hospitalar</a:t>
            </a:r>
            <a:endParaRPr lang="en-US" sz="2800" dirty="0" smtClean="0"/>
          </a:p>
          <a:p>
            <a:pPr lvl="1"/>
            <a:r>
              <a:rPr lang="en-US" sz="2800" dirty="0" err="1" smtClean="0"/>
              <a:t>Dinamarca</a:t>
            </a:r>
            <a:r>
              <a:rPr lang="en-US" sz="2800" dirty="0" smtClean="0"/>
              <a:t>, </a:t>
            </a:r>
            <a:r>
              <a:rPr lang="en-US" sz="2800" dirty="0" err="1" smtClean="0"/>
              <a:t>Austrália</a:t>
            </a:r>
            <a:r>
              <a:rPr lang="en-US" sz="2800" dirty="0" smtClean="0"/>
              <a:t>, </a:t>
            </a:r>
            <a:r>
              <a:rPr lang="en-US" sz="2800" dirty="0" err="1" smtClean="0"/>
              <a:t>Canadá</a:t>
            </a:r>
            <a:r>
              <a:rPr lang="en-US" sz="2800" dirty="0" smtClean="0"/>
              <a:t>, </a:t>
            </a:r>
            <a:r>
              <a:rPr lang="en-US" sz="2800" dirty="0" err="1" smtClean="0"/>
              <a:t>Reino</a:t>
            </a:r>
            <a:r>
              <a:rPr lang="en-US" sz="2800" dirty="0" smtClean="0"/>
              <a:t> </a:t>
            </a:r>
            <a:r>
              <a:rPr lang="en-US" sz="2800" dirty="0" err="1" smtClean="0"/>
              <a:t>Unido</a:t>
            </a:r>
            <a:r>
              <a:rPr lang="en-US" sz="2800" dirty="0" smtClean="0"/>
              <a:t>, </a:t>
            </a:r>
            <a:r>
              <a:rPr lang="en-US" sz="2800" dirty="0" err="1" smtClean="0"/>
              <a:t>Escócia</a:t>
            </a:r>
            <a:r>
              <a:rPr lang="en-US" sz="2800" dirty="0" smtClean="0"/>
              <a:t>, </a:t>
            </a:r>
            <a:r>
              <a:rPr lang="en-US" sz="2800" dirty="0" err="1" smtClean="0"/>
              <a:t>Suécia</a:t>
            </a:r>
            <a:r>
              <a:rPr lang="en-US" sz="2800" dirty="0" smtClean="0"/>
              <a:t> e </a:t>
            </a:r>
            <a:r>
              <a:rPr lang="en-US" sz="2800" dirty="0" err="1" smtClean="0"/>
              <a:t>Irlanda</a:t>
            </a:r>
            <a:endParaRPr lang="pt-BR" sz="2800" dirty="0" smtClean="0"/>
          </a:p>
          <a:p>
            <a:r>
              <a:rPr lang="pt-PT" sz="2800" dirty="0" smtClean="0"/>
              <a:t>Avaliar os efeitos da assistência obstétrica oferecida em ambientes hospitalares alternativos comparados com assistência em ambientes hospitalares convencionais. Avaliar se os efeitos dos ambientes são influenciados pela equipe de funcionários, pelas características arquitetônicas do ambiente, pelos modelos organizacionais ou pela localização geográfica</a:t>
            </a:r>
            <a:endParaRPr lang="en-US" dirty="0" smtClean="0"/>
          </a:p>
        </p:txBody>
      </p:sp>
      <p:pic>
        <p:nvPicPr>
          <p:cNvPr id="486402" name="Picture 2"/>
          <p:cNvPicPr>
            <a:picLocks noChangeAspect="1" noChangeArrowheads="1"/>
          </p:cNvPicPr>
          <p:nvPr/>
        </p:nvPicPr>
        <p:blipFill>
          <a:blip r:embed="rId2" cstate="print"/>
          <a:srcRect/>
          <a:stretch>
            <a:fillRect/>
          </a:stretch>
        </p:blipFill>
        <p:spPr bwMode="auto">
          <a:xfrm>
            <a:off x="94731" y="36215"/>
            <a:ext cx="10796585" cy="957194"/>
          </a:xfrm>
          <a:prstGeom prst="rect">
            <a:avLst/>
          </a:prstGeom>
          <a:noFill/>
          <a:ln w="9525">
            <a:noFill/>
            <a:miter lim="800000"/>
            <a:headEnd/>
            <a:tailEnd/>
          </a:ln>
          <a:effectLst/>
        </p:spPr>
      </p:pic>
      <p:pic>
        <p:nvPicPr>
          <p:cNvPr id="486403" name="Picture 3"/>
          <p:cNvPicPr>
            <a:picLocks noChangeAspect="1" noChangeArrowheads="1"/>
          </p:cNvPicPr>
          <p:nvPr/>
        </p:nvPicPr>
        <p:blipFill>
          <a:blip r:embed="rId3" cstate="print"/>
          <a:srcRect/>
          <a:stretch>
            <a:fillRect/>
          </a:stretch>
        </p:blipFill>
        <p:spPr bwMode="auto">
          <a:xfrm>
            <a:off x="2560618" y="1065989"/>
            <a:ext cx="4500700" cy="456409"/>
          </a:xfrm>
          <a:prstGeom prst="rect">
            <a:avLst/>
          </a:prstGeom>
          <a:noFill/>
          <a:ln w="9525">
            <a:noFill/>
            <a:miter lim="800000"/>
            <a:headEnd/>
            <a:tailEnd/>
          </a:ln>
          <a:effectLst/>
        </p:spPr>
      </p:pic>
      <p:pic>
        <p:nvPicPr>
          <p:cNvPr id="486405" name="Picture 5"/>
          <p:cNvPicPr>
            <a:picLocks noChangeAspect="1" noChangeArrowheads="1"/>
          </p:cNvPicPr>
          <p:nvPr/>
        </p:nvPicPr>
        <p:blipFill>
          <a:blip r:embed="rId4" cstate="print"/>
          <a:srcRect/>
          <a:stretch>
            <a:fillRect/>
          </a:stretch>
        </p:blipFill>
        <p:spPr bwMode="auto">
          <a:xfrm>
            <a:off x="8587060" y="1044327"/>
            <a:ext cx="1917676" cy="205170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1"/>
          </p:nvPr>
        </p:nvSpPr>
        <p:spPr>
          <a:xfrm>
            <a:off x="522164" y="540271"/>
            <a:ext cx="9623425" cy="4991100"/>
          </a:xfrm>
        </p:spPr>
        <p:txBody>
          <a:bodyPr/>
          <a:lstStyle/>
          <a:p>
            <a:r>
              <a:rPr lang="pt-PT" sz="2400" dirty="0" smtClean="0"/>
              <a:t>As pacientes atendidas em ambientes hospitalares alternativos tiveram uma </a:t>
            </a:r>
            <a:r>
              <a:rPr lang="pt-PT" sz="2400" dirty="0" smtClean="0">
                <a:solidFill>
                  <a:srgbClr val="FF0000"/>
                </a:solidFill>
              </a:rPr>
              <a:t>probabilidade maior </a:t>
            </a:r>
            <a:r>
              <a:rPr lang="pt-PT" sz="2400" dirty="0" smtClean="0"/>
              <a:t>de: </a:t>
            </a:r>
            <a:r>
              <a:rPr lang="pt-PT" sz="2400" b="1" dirty="0" smtClean="0"/>
              <a:t>não receberem analgesia/anestesia intraparto </a:t>
            </a:r>
            <a:r>
              <a:rPr lang="pt-PT" sz="2400" dirty="0" smtClean="0"/>
              <a:t>(6 estudos, n = 8953; RR 1,18, IC 95% 1,05 – 1,33); de terem um </a:t>
            </a:r>
            <a:r>
              <a:rPr lang="pt-PT" sz="2400" b="1" dirty="0" smtClean="0"/>
              <a:t>parto vaginal espontâneo </a:t>
            </a:r>
            <a:r>
              <a:rPr lang="pt-PT" sz="2400" dirty="0" smtClean="0"/>
              <a:t>(8 estudos; n = 11.202; RR 1,03, IC 95% 1,01 – 1,05); de estarem </a:t>
            </a:r>
            <a:r>
              <a:rPr lang="pt-PT" sz="2400" b="1" dirty="0" smtClean="0"/>
              <a:t>amamentando na 6ª-8ª semana pós-parto </a:t>
            </a:r>
            <a:r>
              <a:rPr lang="pt-PT" sz="2400" dirty="0" smtClean="0"/>
              <a:t>(1 estudo, n = 1147; RR 1,04, IC 95% 1,02 – 1,06) e de terem opiniões muito positivas sobre a assistência recebida (2 estudos, n = 1207; RR 1,96, IC 95% 1,78 – 2,15). As pacientes do grupo atendido em ambientes alternativos tiveram uma </a:t>
            </a:r>
            <a:r>
              <a:rPr lang="pt-PT" sz="2400" dirty="0" smtClean="0">
                <a:solidFill>
                  <a:srgbClr val="FF0000"/>
                </a:solidFill>
              </a:rPr>
              <a:t>probabilidade menor </a:t>
            </a:r>
            <a:r>
              <a:rPr lang="pt-PT" sz="2400" dirty="0" smtClean="0"/>
              <a:t>de: receberem </a:t>
            </a:r>
            <a:r>
              <a:rPr lang="pt-PT" sz="2400" b="1" dirty="0" smtClean="0"/>
              <a:t>analgesia peridural </a:t>
            </a:r>
            <a:r>
              <a:rPr lang="pt-PT" sz="2400" dirty="0" smtClean="0"/>
              <a:t>(8 estudos, n = 10,931; RR 0,80, IC 95% 0,74-0,87); </a:t>
            </a:r>
            <a:r>
              <a:rPr lang="pt-PT" sz="2400" b="1" dirty="0" smtClean="0"/>
              <a:t>receberem ocitocina </a:t>
            </a:r>
            <a:r>
              <a:rPr lang="pt-PT" sz="2400" dirty="0" smtClean="0"/>
              <a:t>para condução do trabalho de parto (8 estudos, n = 11.131; RR 0,77, IC 95% 0.67 – 0,88); terem um </a:t>
            </a:r>
            <a:r>
              <a:rPr lang="pt-PT" sz="2400" b="1" dirty="0" smtClean="0"/>
              <a:t>parto vaginal instrumental </a:t>
            </a:r>
            <a:r>
              <a:rPr lang="pt-PT" sz="2400" dirty="0" smtClean="0"/>
              <a:t>(8 estudos, n = 11.202; RR 0,89, IC 95% 0,79 – 0,99), e de terem uma </a:t>
            </a:r>
            <a:r>
              <a:rPr lang="pt-PT" sz="2400" b="1" dirty="0" smtClean="0"/>
              <a:t>episiotomia</a:t>
            </a:r>
            <a:r>
              <a:rPr lang="pt-PT" sz="2400" dirty="0" smtClean="0"/>
              <a:t> (8 estudos, n = 11.055; RR 0,83, IC 95% 0.77 – 0.90).</a:t>
            </a:r>
            <a:endParaRPr lang="pt-BR" sz="2400" dirty="0"/>
          </a:p>
        </p:txBody>
      </p:sp>
    </p:spTree>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sp>
        <p:nvSpPr>
          <p:cNvPr id="3" name="Espaço Reservado para Conteúdo 2"/>
          <p:cNvSpPr>
            <a:spLocks noGrp="1"/>
          </p:cNvSpPr>
          <p:nvPr>
            <p:ph idx="1"/>
          </p:nvPr>
        </p:nvSpPr>
        <p:spPr>
          <a:xfrm>
            <a:off x="346042" y="1494615"/>
            <a:ext cx="9623425" cy="4991100"/>
          </a:xfrm>
        </p:spPr>
        <p:txBody>
          <a:bodyPr/>
          <a:lstStyle/>
          <a:p>
            <a:r>
              <a:rPr lang="en-US" dirty="0" err="1" smtClean="0"/>
              <a:t>Conclusão</a:t>
            </a:r>
            <a:r>
              <a:rPr lang="en-US" dirty="0" smtClean="0"/>
              <a:t>:</a:t>
            </a:r>
          </a:p>
          <a:p>
            <a:pPr lvl="1"/>
            <a:r>
              <a:rPr lang="en-US" sz="3600" dirty="0" err="1"/>
              <a:t>Transferência</a:t>
            </a:r>
            <a:r>
              <a:rPr lang="en-US" sz="3600" dirty="0"/>
              <a:t> (19 a 59%): </a:t>
            </a:r>
            <a:r>
              <a:rPr lang="en-US" sz="3600" dirty="0" err="1"/>
              <a:t>falha</a:t>
            </a:r>
            <a:r>
              <a:rPr lang="en-US" sz="3600" dirty="0"/>
              <a:t> </a:t>
            </a:r>
            <a:r>
              <a:rPr lang="en-US" sz="3600" dirty="0" err="1"/>
              <a:t>na</a:t>
            </a:r>
            <a:r>
              <a:rPr lang="en-US" sz="3600" dirty="0"/>
              <a:t> </a:t>
            </a:r>
            <a:r>
              <a:rPr lang="en-US" sz="3600" dirty="0" err="1"/>
              <a:t>progressão</a:t>
            </a:r>
            <a:r>
              <a:rPr lang="en-US" sz="3600" dirty="0"/>
              <a:t> do TP, </a:t>
            </a:r>
            <a:r>
              <a:rPr lang="en-US" sz="3600" dirty="0" err="1"/>
              <a:t>Sofrimento</a:t>
            </a:r>
            <a:r>
              <a:rPr lang="en-US" sz="3600" dirty="0"/>
              <a:t> fetal, </a:t>
            </a:r>
            <a:r>
              <a:rPr lang="en-US" sz="3600" dirty="0" err="1"/>
              <a:t>desejo</a:t>
            </a:r>
            <a:r>
              <a:rPr lang="en-US" sz="3600" dirty="0"/>
              <a:t> </a:t>
            </a:r>
            <a:r>
              <a:rPr lang="en-US" sz="3600" dirty="0" err="1"/>
              <a:t>por</a:t>
            </a:r>
            <a:r>
              <a:rPr lang="en-US" sz="3600" dirty="0"/>
              <a:t> analgesia </a:t>
            </a:r>
            <a:r>
              <a:rPr lang="en-US" sz="3600" dirty="0" err="1"/>
              <a:t>farmacológica</a:t>
            </a:r>
            <a:endParaRPr lang="en-US" sz="3600" dirty="0"/>
          </a:p>
          <a:p>
            <a:pPr lvl="1"/>
            <a:r>
              <a:rPr lang="pt-PT" sz="3600" dirty="0" smtClean="0"/>
              <a:t>Os centros de partos dentro de hospitais estão associados a menores taxas de intervenções médicas durante o trabalho de parto e parto e a maiores níveis de satisfação, sem aumentar os riscos maternos ou perinatais.</a:t>
            </a:r>
          </a:p>
        </p:txBody>
      </p:sp>
      <p:pic>
        <p:nvPicPr>
          <p:cNvPr id="486402" name="Picture 2"/>
          <p:cNvPicPr>
            <a:picLocks noChangeAspect="1" noChangeArrowheads="1"/>
          </p:cNvPicPr>
          <p:nvPr/>
        </p:nvPicPr>
        <p:blipFill>
          <a:blip r:embed="rId2" cstate="print"/>
          <a:srcRect/>
          <a:stretch>
            <a:fillRect/>
          </a:stretch>
        </p:blipFill>
        <p:spPr bwMode="auto">
          <a:xfrm>
            <a:off x="846106" y="285752"/>
            <a:ext cx="9606370" cy="851673"/>
          </a:xfrm>
          <a:prstGeom prst="rect">
            <a:avLst/>
          </a:prstGeom>
          <a:noFill/>
          <a:ln w="9525">
            <a:noFill/>
            <a:miter lim="800000"/>
            <a:headEnd/>
            <a:tailEnd/>
          </a:ln>
          <a:effectLst/>
        </p:spPr>
      </p:pic>
      <p:pic>
        <p:nvPicPr>
          <p:cNvPr id="486403" name="Picture 3"/>
          <p:cNvPicPr>
            <a:picLocks noChangeAspect="1" noChangeArrowheads="1"/>
          </p:cNvPicPr>
          <p:nvPr/>
        </p:nvPicPr>
        <p:blipFill>
          <a:blip r:embed="rId3" cstate="print"/>
          <a:srcRect/>
          <a:stretch>
            <a:fillRect/>
          </a:stretch>
        </p:blipFill>
        <p:spPr bwMode="auto">
          <a:xfrm>
            <a:off x="2560618" y="1065989"/>
            <a:ext cx="4500700" cy="456409"/>
          </a:xfrm>
          <a:prstGeom prst="rect">
            <a:avLst/>
          </a:prstGeom>
          <a:noFill/>
          <a:ln w="9525">
            <a:noFill/>
            <a:miter lim="800000"/>
            <a:headEnd/>
            <a:tailEnd/>
          </a:ln>
          <a:effectLst/>
        </p:spPr>
      </p:pic>
      <p:pic>
        <p:nvPicPr>
          <p:cNvPr id="486405" name="Picture 5"/>
          <p:cNvPicPr>
            <a:picLocks noChangeAspect="1" noChangeArrowheads="1"/>
          </p:cNvPicPr>
          <p:nvPr/>
        </p:nvPicPr>
        <p:blipFill>
          <a:blip r:embed="rId4" cstate="print"/>
          <a:srcRect/>
          <a:stretch>
            <a:fillRect/>
          </a:stretch>
        </p:blipFill>
        <p:spPr bwMode="auto">
          <a:xfrm>
            <a:off x="8561412" y="923112"/>
            <a:ext cx="1917676" cy="205170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endParaRPr lang="pt-BR" dirty="0"/>
          </a:p>
        </p:txBody>
      </p:sp>
      <p:pic>
        <p:nvPicPr>
          <p:cNvPr id="486402" name="Picture 2"/>
          <p:cNvPicPr>
            <a:picLocks noChangeAspect="1" noChangeArrowheads="1"/>
          </p:cNvPicPr>
          <p:nvPr/>
        </p:nvPicPr>
        <p:blipFill>
          <a:blip r:embed="rId2" cstate="print"/>
          <a:srcRect/>
          <a:stretch>
            <a:fillRect/>
          </a:stretch>
        </p:blipFill>
        <p:spPr bwMode="auto">
          <a:xfrm>
            <a:off x="142876" y="357192"/>
            <a:ext cx="10490236" cy="851673"/>
          </a:xfrm>
          <a:prstGeom prst="rect">
            <a:avLst/>
          </a:prstGeom>
          <a:noFill/>
          <a:ln w="9525">
            <a:noFill/>
            <a:miter lim="800000"/>
            <a:headEnd/>
            <a:tailEnd/>
          </a:ln>
          <a:effectLst/>
        </p:spPr>
      </p:pic>
      <p:pic>
        <p:nvPicPr>
          <p:cNvPr id="486403" name="Picture 3"/>
          <p:cNvPicPr>
            <a:picLocks noChangeAspect="1" noChangeArrowheads="1"/>
          </p:cNvPicPr>
          <p:nvPr/>
        </p:nvPicPr>
        <p:blipFill>
          <a:blip r:embed="rId3" cstate="print"/>
          <a:srcRect/>
          <a:stretch>
            <a:fillRect/>
          </a:stretch>
        </p:blipFill>
        <p:spPr bwMode="auto">
          <a:xfrm>
            <a:off x="203164" y="780237"/>
            <a:ext cx="4357824" cy="456409"/>
          </a:xfrm>
          <a:prstGeom prst="rect">
            <a:avLst/>
          </a:prstGeom>
          <a:noFill/>
          <a:ln w="9525">
            <a:noFill/>
            <a:miter lim="800000"/>
            <a:headEnd/>
            <a:tailEnd/>
          </a:ln>
          <a:effectLst/>
        </p:spPr>
      </p:pic>
      <p:pic>
        <p:nvPicPr>
          <p:cNvPr id="486405" name="Picture 5"/>
          <p:cNvPicPr>
            <a:picLocks noChangeAspect="1" noChangeArrowheads="1"/>
          </p:cNvPicPr>
          <p:nvPr/>
        </p:nvPicPr>
        <p:blipFill>
          <a:blip r:embed="rId4" cstate="print"/>
          <a:srcRect/>
          <a:stretch>
            <a:fillRect/>
          </a:stretch>
        </p:blipFill>
        <p:spPr bwMode="auto">
          <a:xfrm>
            <a:off x="8643998" y="923112"/>
            <a:ext cx="1917676" cy="2051706"/>
          </a:xfrm>
          <a:prstGeom prst="rect">
            <a:avLst/>
          </a:prstGeom>
          <a:noFill/>
          <a:ln w="9525">
            <a:noFill/>
            <a:miter lim="800000"/>
            <a:headEnd/>
            <a:tailEnd/>
          </a:ln>
          <a:effectLst/>
        </p:spPr>
      </p:pic>
      <p:pic>
        <p:nvPicPr>
          <p:cNvPr id="486407" name="Picture 7"/>
          <p:cNvPicPr>
            <a:picLocks noChangeAspect="1" noChangeArrowheads="1"/>
          </p:cNvPicPr>
          <p:nvPr/>
        </p:nvPicPr>
        <p:blipFill>
          <a:blip r:embed="rId5" cstate="print"/>
          <a:srcRect/>
          <a:stretch>
            <a:fillRect/>
          </a:stretch>
        </p:blipFill>
        <p:spPr bwMode="auto">
          <a:xfrm>
            <a:off x="8959146" y="3137689"/>
            <a:ext cx="1459652" cy="428628"/>
          </a:xfrm>
          <a:prstGeom prst="rect">
            <a:avLst/>
          </a:prstGeom>
          <a:noFill/>
          <a:ln w="9525">
            <a:noFill/>
            <a:miter lim="800000"/>
            <a:headEnd/>
            <a:tailEnd/>
          </a:ln>
          <a:effectLst/>
        </p:spPr>
      </p:pic>
      <p:pic>
        <p:nvPicPr>
          <p:cNvPr id="620547" name="Picture 3"/>
          <p:cNvPicPr>
            <a:picLocks noGrp="1" noChangeAspect="1" noChangeArrowheads="1"/>
          </p:cNvPicPr>
          <p:nvPr>
            <p:ph idx="1"/>
          </p:nvPr>
        </p:nvPicPr>
        <p:blipFill>
          <a:blip r:embed="rId6" cstate="print"/>
          <a:srcRect/>
          <a:stretch>
            <a:fillRect/>
          </a:stretch>
        </p:blipFill>
        <p:spPr bwMode="auto">
          <a:xfrm>
            <a:off x="131726" y="1208863"/>
            <a:ext cx="8600712" cy="464347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Grp="1" noChangeAspect="1" noChangeArrowheads="1"/>
          </p:cNvPicPr>
          <p:nvPr>
            <p:ph idx="4294967295"/>
          </p:nvPr>
        </p:nvPicPr>
        <p:blipFill>
          <a:blip r:embed="rId2" cstate="print"/>
          <a:srcRect/>
          <a:stretch>
            <a:fillRect/>
          </a:stretch>
        </p:blipFill>
        <p:spPr>
          <a:xfrm>
            <a:off x="1641140" y="1573514"/>
            <a:ext cx="7199480" cy="5541426"/>
          </a:xfrm>
          <a:prstGeom prst="rect">
            <a:avLst/>
          </a:prstGeom>
          <a:noFill/>
        </p:spPr>
      </p:pic>
      <p:sp>
        <p:nvSpPr>
          <p:cNvPr id="133123" name="Título 1"/>
          <p:cNvSpPr>
            <a:spLocks noGrp="1"/>
          </p:cNvSpPr>
          <p:nvPr>
            <p:ph type="title" idx="4294967295"/>
          </p:nvPr>
        </p:nvSpPr>
        <p:spPr>
          <a:xfrm>
            <a:off x="738188" y="-71868"/>
            <a:ext cx="9624060" cy="1260211"/>
          </a:xfrm>
          <a:prstGeom prst="rect">
            <a:avLst/>
          </a:prstGeom>
        </p:spPr>
        <p:txBody>
          <a:bodyPr lIns="104306" tIns="52153" rIns="104306" bIns="52153"/>
          <a:lstStyle/>
          <a:p>
            <a:r>
              <a:rPr lang="en-US" dirty="0" err="1" smtClean="0"/>
              <a:t>Síndrome</a:t>
            </a:r>
            <a:r>
              <a:rPr lang="en-US" dirty="0" smtClean="0"/>
              <a:t> do SFA </a:t>
            </a:r>
            <a:r>
              <a:rPr lang="en-US" dirty="0" err="1" smtClean="0"/>
              <a:t>iatrogênico</a:t>
            </a:r>
            <a:endParaRPr lang="pt-BR" dirty="0" smtClean="0"/>
          </a:p>
        </p:txBody>
      </p:sp>
      <p:sp>
        <p:nvSpPr>
          <p:cNvPr id="133124" name="CaixaDeTexto 3"/>
          <p:cNvSpPr txBox="1">
            <a:spLocks noChangeArrowheads="1"/>
          </p:cNvSpPr>
          <p:nvPr/>
        </p:nvSpPr>
        <p:spPr bwMode="auto">
          <a:xfrm>
            <a:off x="399894" y="1188450"/>
            <a:ext cx="2763570" cy="415080"/>
          </a:xfrm>
          <a:prstGeom prst="rect">
            <a:avLst/>
          </a:prstGeom>
          <a:noFill/>
          <a:ln w="9525">
            <a:solidFill>
              <a:schemeClr val="tx1"/>
            </a:solidFill>
            <a:miter lim="800000"/>
            <a:headEnd/>
            <a:tailEnd/>
          </a:ln>
        </p:spPr>
        <p:txBody>
          <a:bodyPr wrap="none" lIns="91024" tIns="45513" rIns="91024" bIns="45513">
            <a:spAutoFit/>
          </a:bodyPr>
          <a:lstStyle/>
          <a:p>
            <a:r>
              <a:rPr lang="en-US"/>
              <a:t>Sala de Parto precoce</a:t>
            </a:r>
            <a:endParaRPr lang="pt-BR"/>
          </a:p>
        </p:txBody>
      </p:sp>
      <p:sp>
        <p:nvSpPr>
          <p:cNvPr id="133125" name="CaixaDeTexto 4"/>
          <p:cNvSpPr txBox="1">
            <a:spLocks noChangeArrowheads="1"/>
          </p:cNvSpPr>
          <p:nvPr/>
        </p:nvSpPr>
        <p:spPr bwMode="auto">
          <a:xfrm>
            <a:off x="7781040" y="2124855"/>
            <a:ext cx="2693294" cy="415080"/>
          </a:xfrm>
          <a:prstGeom prst="rect">
            <a:avLst/>
          </a:prstGeom>
          <a:noFill/>
          <a:ln w="9525">
            <a:solidFill>
              <a:schemeClr val="tx1"/>
            </a:solidFill>
            <a:miter lim="800000"/>
            <a:headEnd/>
            <a:tailEnd/>
          </a:ln>
        </p:spPr>
        <p:txBody>
          <a:bodyPr wrap="none" lIns="91024" tIns="45513" rIns="91024" bIns="45513">
            <a:spAutoFit/>
          </a:bodyPr>
          <a:lstStyle/>
          <a:p>
            <a:r>
              <a:rPr lang="en-US"/>
              <a:t>Litotomia prolongada</a:t>
            </a:r>
            <a:endParaRPr lang="pt-BR"/>
          </a:p>
        </p:txBody>
      </p:sp>
      <p:sp>
        <p:nvSpPr>
          <p:cNvPr id="133126" name="CaixaDeTexto 5"/>
          <p:cNvSpPr txBox="1">
            <a:spLocks noChangeArrowheads="1"/>
          </p:cNvSpPr>
          <p:nvPr/>
        </p:nvSpPr>
        <p:spPr bwMode="auto">
          <a:xfrm>
            <a:off x="7205247" y="2644693"/>
            <a:ext cx="3542053" cy="415080"/>
          </a:xfrm>
          <a:prstGeom prst="rect">
            <a:avLst/>
          </a:prstGeom>
          <a:noFill/>
          <a:ln w="9525">
            <a:solidFill>
              <a:schemeClr val="tx1"/>
            </a:solidFill>
            <a:miter lim="800000"/>
            <a:headEnd/>
            <a:tailEnd/>
          </a:ln>
        </p:spPr>
        <p:txBody>
          <a:bodyPr wrap="none" lIns="91024" tIns="45513" rIns="91024" bIns="45513">
            <a:spAutoFit/>
          </a:bodyPr>
          <a:lstStyle/>
          <a:p>
            <a:r>
              <a:rPr lang="en-US" dirty="0" err="1"/>
              <a:t>Puxos</a:t>
            </a:r>
            <a:r>
              <a:rPr lang="en-US" dirty="0"/>
              <a:t> </a:t>
            </a:r>
            <a:r>
              <a:rPr lang="en-US" dirty="0" err="1"/>
              <a:t>dirigidos</a:t>
            </a:r>
            <a:r>
              <a:rPr lang="en-US" dirty="0"/>
              <a:t> </a:t>
            </a:r>
            <a:r>
              <a:rPr lang="en-US" dirty="0" err="1"/>
              <a:t>inadequados</a:t>
            </a:r>
            <a:endParaRPr lang="pt-BR" dirty="0"/>
          </a:p>
        </p:txBody>
      </p:sp>
      <p:sp>
        <p:nvSpPr>
          <p:cNvPr id="133127" name="CaixaDeTexto 6"/>
          <p:cNvSpPr txBox="1">
            <a:spLocks noChangeArrowheads="1"/>
          </p:cNvSpPr>
          <p:nvPr/>
        </p:nvSpPr>
        <p:spPr bwMode="auto">
          <a:xfrm>
            <a:off x="7507448" y="5221123"/>
            <a:ext cx="3132325" cy="1061411"/>
          </a:xfrm>
          <a:prstGeom prst="rect">
            <a:avLst/>
          </a:prstGeom>
          <a:noFill/>
          <a:ln w="9525">
            <a:solidFill>
              <a:schemeClr val="tx1"/>
            </a:solidFill>
            <a:miter lim="800000"/>
            <a:headEnd/>
            <a:tailEnd/>
          </a:ln>
        </p:spPr>
        <p:txBody>
          <a:bodyPr wrap="none" lIns="91024" tIns="45513" rIns="91024" bIns="45513">
            <a:spAutoFit/>
          </a:bodyPr>
          <a:lstStyle/>
          <a:p>
            <a:pPr algn="ctr"/>
            <a:r>
              <a:rPr lang="en-US"/>
              <a:t>Hipotensão materna</a:t>
            </a:r>
          </a:p>
          <a:p>
            <a:pPr algn="ctr"/>
            <a:r>
              <a:rPr lang="en-US"/>
              <a:t>Hipoperfusão placentária</a:t>
            </a:r>
          </a:p>
          <a:p>
            <a:pPr algn="ctr"/>
            <a:r>
              <a:rPr lang="en-US"/>
              <a:t>Hipóxia fetal</a:t>
            </a:r>
            <a:endParaRPr lang="pt-BR"/>
          </a:p>
        </p:txBody>
      </p:sp>
      <p:sp>
        <p:nvSpPr>
          <p:cNvPr id="133128" name="CaixaDeTexto 7"/>
          <p:cNvSpPr txBox="1">
            <a:spLocks noChangeArrowheads="1"/>
          </p:cNvSpPr>
          <p:nvPr/>
        </p:nvSpPr>
        <p:spPr bwMode="auto">
          <a:xfrm>
            <a:off x="4582953" y="6749128"/>
            <a:ext cx="4318932" cy="415080"/>
          </a:xfrm>
          <a:prstGeom prst="rect">
            <a:avLst/>
          </a:prstGeom>
          <a:noFill/>
          <a:ln w="9525">
            <a:solidFill>
              <a:schemeClr val="tx1"/>
            </a:solidFill>
            <a:miter lim="800000"/>
            <a:headEnd/>
            <a:tailEnd/>
          </a:ln>
        </p:spPr>
        <p:txBody>
          <a:bodyPr wrap="none" lIns="91024" tIns="45513" rIns="91024" bIns="45513">
            <a:spAutoFit/>
          </a:bodyPr>
          <a:lstStyle/>
          <a:p>
            <a:r>
              <a:rPr lang="en-US"/>
              <a:t>Bradicardia ou desaceleração fetal </a:t>
            </a:r>
            <a:endParaRPr lang="pt-BR"/>
          </a:p>
        </p:txBody>
      </p:sp>
      <p:sp>
        <p:nvSpPr>
          <p:cNvPr id="133129" name="CaixaDeTexto 8"/>
          <p:cNvSpPr txBox="1">
            <a:spLocks noChangeArrowheads="1"/>
          </p:cNvSpPr>
          <p:nvPr/>
        </p:nvSpPr>
        <p:spPr bwMode="auto">
          <a:xfrm>
            <a:off x="234336" y="6210037"/>
            <a:ext cx="2750489" cy="738246"/>
          </a:xfrm>
          <a:prstGeom prst="rect">
            <a:avLst/>
          </a:prstGeom>
          <a:noFill/>
          <a:ln w="9525">
            <a:solidFill>
              <a:schemeClr val="tx1"/>
            </a:solidFill>
            <a:miter lim="800000"/>
            <a:headEnd/>
            <a:tailEnd/>
          </a:ln>
        </p:spPr>
        <p:txBody>
          <a:bodyPr wrap="none" lIns="91024" tIns="45513" rIns="91024" bIns="45513">
            <a:spAutoFit/>
          </a:bodyPr>
          <a:lstStyle/>
          <a:p>
            <a:pPr algn="ctr"/>
            <a:r>
              <a:rPr lang="en-US"/>
              <a:t>Fórcipe + episiotomia</a:t>
            </a:r>
          </a:p>
          <a:p>
            <a:pPr algn="ctr"/>
            <a:r>
              <a:rPr lang="en-US"/>
              <a:t>Kristeller</a:t>
            </a:r>
            <a:endParaRPr lang="pt-BR"/>
          </a:p>
        </p:txBody>
      </p:sp>
      <p:sp>
        <p:nvSpPr>
          <p:cNvPr id="133130" name="CaixaDeTexto 9"/>
          <p:cNvSpPr txBox="1">
            <a:spLocks noChangeArrowheads="1"/>
          </p:cNvSpPr>
          <p:nvPr/>
        </p:nvSpPr>
        <p:spPr bwMode="auto">
          <a:xfrm>
            <a:off x="316740" y="5669198"/>
            <a:ext cx="2601667" cy="415080"/>
          </a:xfrm>
          <a:prstGeom prst="rect">
            <a:avLst/>
          </a:prstGeom>
          <a:noFill/>
          <a:ln w="9525">
            <a:solidFill>
              <a:schemeClr val="tx1"/>
            </a:solidFill>
            <a:miter lim="800000"/>
            <a:headEnd/>
            <a:tailEnd/>
          </a:ln>
        </p:spPr>
        <p:txBody>
          <a:bodyPr wrap="none" lIns="91024" tIns="45513" rIns="91024" bIns="45513">
            <a:spAutoFit/>
          </a:bodyPr>
          <a:lstStyle/>
          <a:p>
            <a:r>
              <a:rPr lang="en-US"/>
              <a:t>Cesárea de urgência</a:t>
            </a:r>
          </a:p>
        </p:txBody>
      </p:sp>
      <p:sp>
        <p:nvSpPr>
          <p:cNvPr id="133131" name="CaixaDeTexto 10"/>
          <p:cNvSpPr txBox="1">
            <a:spLocks noChangeArrowheads="1"/>
          </p:cNvSpPr>
          <p:nvPr/>
        </p:nvSpPr>
        <p:spPr bwMode="auto">
          <a:xfrm>
            <a:off x="221867" y="3689616"/>
            <a:ext cx="2532226" cy="738246"/>
          </a:xfrm>
          <a:prstGeom prst="rect">
            <a:avLst/>
          </a:prstGeom>
          <a:noFill/>
          <a:ln w="9525">
            <a:solidFill>
              <a:schemeClr val="tx1"/>
            </a:solidFill>
            <a:miter lim="800000"/>
            <a:headEnd/>
            <a:tailEnd/>
          </a:ln>
        </p:spPr>
        <p:txBody>
          <a:bodyPr wrap="none" lIns="91024" tIns="45513" rIns="91024" bIns="45513">
            <a:spAutoFit/>
          </a:bodyPr>
          <a:lstStyle/>
          <a:p>
            <a:pPr algn="ctr"/>
            <a:r>
              <a:rPr lang="en-US"/>
              <a:t>RN na UTI neonatal</a:t>
            </a:r>
          </a:p>
          <a:p>
            <a:pPr algn="ctr"/>
            <a:r>
              <a:rPr lang="en-US"/>
              <a:t>com asfixia</a:t>
            </a:r>
            <a:endParaRPr lang="pt-BR"/>
          </a:p>
        </p:txBody>
      </p:sp>
      <p:sp>
        <p:nvSpPr>
          <p:cNvPr id="133132" name="CaixaDeTexto 11"/>
          <p:cNvSpPr txBox="1">
            <a:spLocks noChangeArrowheads="1"/>
          </p:cNvSpPr>
          <p:nvPr/>
        </p:nvSpPr>
        <p:spPr bwMode="auto">
          <a:xfrm>
            <a:off x="5610016" y="1044925"/>
            <a:ext cx="2256253" cy="738246"/>
          </a:xfrm>
          <a:prstGeom prst="rect">
            <a:avLst/>
          </a:prstGeom>
          <a:noFill/>
          <a:ln w="9525">
            <a:solidFill>
              <a:schemeClr val="tx1"/>
            </a:solidFill>
            <a:miter lim="800000"/>
            <a:headEnd/>
            <a:tailEnd/>
          </a:ln>
        </p:spPr>
        <p:txBody>
          <a:bodyPr wrap="none" lIns="91024" tIns="45513" rIns="91024" bIns="45513">
            <a:spAutoFit/>
          </a:bodyPr>
          <a:lstStyle/>
          <a:p>
            <a:pPr algn="ctr"/>
            <a:r>
              <a:rPr lang="en-US"/>
              <a:t>Período Expulsivo</a:t>
            </a:r>
          </a:p>
          <a:p>
            <a:pPr algn="ctr"/>
            <a:r>
              <a:rPr lang="en-US"/>
              <a:t>Prolongado ?</a:t>
            </a:r>
            <a:endParaRPr lang="pt-BR"/>
          </a:p>
        </p:txBody>
      </p:sp>
      <p:sp>
        <p:nvSpPr>
          <p:cNvPr id="133133" name="CaixaDeTexto 12"/>
          <p:cNvSpPr txBox="1">
            <a:spLocks noChangeArrowheads="1"/>
          </p:cNvSpPr>
          <p:nvPr/>
        </p:nvSpPr>
        <p:spPr bwMode="auto">
          <a:xfrm>
            <a:off x="7605035" y="3292301"/>
            <a:ext cx="3070257" cy="415080"/>
          </a:xfrm>
          <a:prstGeom prst="rect">
            <a:avLst/>
          </a:prstGeom>
          <a:noFill/>
          <a:ln w="9525">
            <a:solidFill>
              <a:schemeClr val="tx1"/>
            </a:solidFill>
            <a:miter lim="800000"/>
            <a:headEnd/>
            <a:tailEnd/>
          </a:ln>
        </p:spPr>
        <p:txBody>
          <a:bodyPr wrap="none" lIns="91024" tIns="45513" rIns="91024" bIns="45513">
            <a:spAutoFit/>
          </a:bodyPr>
          <a:lstStyle/>
          <a:p>
            <a:r>
              <a:rPr lang="en-US" dirty="0" err="1"/>
              <a:t>Ocitocina</a:t>
            </a:r>
            <a:r>
              <a:rPr lang="en-US" dirty="0"/>
              <a:t> EV </a:t>
            </a:r>
            <a:r>
              <a:rPr lang="en-US" dirty="0" err="1"/>
              <a:t>altas</a:t>
            </a:r>
            <a:r>
              <a:rPr lang="en-US" dirty="0"/>
              <a:t> doses</a:t>
            </a:r>
            <a:endParaRPr lang="pt-BR" dirty="0"/>
          </a:p>
        </p:txBody>
      </p:sp>
      <p:cxnSp>
        <p:nvCxnSpPr>
          <p:cNvPr id="133134" name="Conector de seta reta 15"/>
          <p:cNvCxnSpPr>
            <a:cxnSpLocks noChangeShapeType="1"/>
          </p:cNvCxnSpPr>
          <p:nvPr/>
        </p:nvCxnSpPr>
        <p:spPr bwMode="auto">
          <a:xfrm>
            <a:off x="3258146" y="1396734"/>
            <a:ext cx="2233361" cy="17503"/>
          </a:xfrm>
          <a:prstGeom prst="straightConnector1">
            <a:avLst/>
          </a:prstGeom>
          <a:noFill/>
          <a:ln w="9525" algn="ctr">
            <a:solidFill>
              <a:schemeClr val="tx1"/>
            </a:solidFill>
            <a:round/>
            <a:headEnd/>
            <a:tailEnd type="arrow" w="med" len="med"/>
          </a:ln>
        </p:spPr>
      </p:cxnSp>
      <p:cxnSp>
        <p:nvCxnSpPr>
          <p:cNvPr id="133135" name="Conector de seta reta 21"/>
          <p:cNvCxnSpPr>
            <a:cxnSpLocks noChangeShapeType="1"/>
          </p:cNvCxnSpPr>
          <p:nvPr/>
        </p:nvCxnSpPr>
        <p:spPr bwMode="auto">
          <a:xfrm>
            <a:off x="8083171" y="1396734"/>
            <a:ext cx="1152883" cy="561844"/>
          </a:xfrm>
          <a:prstGeom prst="straightConnector1">
            <a:avLst/>
          </a:prstGeom>
          <a:noFill/>
          <a:ln w="9525" algn="ctr">
            <a:solidFill>
              <a:schemeClr val="tx1"/>
            </a:solidFill>
            <a:round/>
            <a:headEnd/>
            <a:tailEnd type="arrow" w="med" len="med"/>
          </a:ln>
        </p:spPr>
      </p:cxnSp>
      <p:cxnSp>
        <p:nvCxnSpPr>
          <p:cNvPr id="133136" name="Conector de seta reta 25"/>
          <p:cNvCxnSpPr>
            <a:cxnSpLocks noChangeShapeType="1"/>
          </p:cNvCxnSpPr>
          <p:nvPr/>
        </p:nvCxnSpPr>
        <p:spPr bwMode="auto">
          <a:xfrm>
            <a:off x="9306600" y="3852394"/>
            <a:ext cx="37130" cy="1225205"/>
          </a:xfrm>
          <a:prstGeom prst="straightConnector1">
            <a:avLst/>
          </a:prstGeom>
          <a:noFill/>
          <a:ln w="9525" algn="ctr">
            <a:solidFill>
              <a:schemeClr val="tx1"/>
            </a:solidFill>
            <a:round/>
            <a:headEnd/>
            <a:tailEnd type="arrow" w="med" len="med"/>
          </a:ln>
        </p:spPr>
      </p:cxnSp>
      <p:cxnSp>
        <p:nvCxnSpPr>
          <p:cNvPr id="133137" name="Conector de seta reta 29"/>
          <p:cNvCxnSpPr>
            <a:cxnSpLocks noChangeShapeType="1"/>
          </p:cNvCxnSpPr>
          <p:nvPr/>
        </p:nvCxnSpPr>
        <p:spPr bwMode="auto">
          <a:xfrm flipH="1">
            <a:off x="6809617" y="5725207"/>
            <a:ext cx="553235" cy="871646"/>
          </a:xfrm>
          <a:prstGeom prst="straightConnector1">
            <a:avLst/>
          </a:prstGeom>
          <a:noFill/>
          <a:ln w="9525" algn="ctr">
            <a:solidFill>
              <a:schemeClr val="tx1"/>
            </a:solidFill>
            <a:round/>
            <a:headEnd/>
            <a:tailEnd type="arrow" w="med" len="med"/>
          </a:ln>
        </p:spPr>
      </p:cxnSp>
      <p:cxnSp>
        <p:nvCxnSpPr>
          <p:cNvPr id="133138" name="Conector de seta reta 1252355"/>
          <p:cNvCxnSpPr>
            <a:cxnSpLocks noChangeShapeType="1"/>
          </p:cNvCxnSpPr>
          <p:nvPr/>
        </p:nvCxnSpPr>
        <p:spPr bwMode="auto">
          <a:xfrm flipH="1" flipV="1">
            <a:off x="3070640" y="6281800"/>
            <a:ext cx="1303258" cy="675613"/>
          </a:xfrm>
          <a:prstGeom prst="straightConnector1">
            <a:avLst/>
          </a:prstGeom>
          <a:noFill/>
          <a:ln w="9525" algn="ctr">
            <a:solidFill>
              <a:schemeClr val="tx1"/>
            </a:solidFill>
            <a:round/>
            <a:headEnd/>
            <a:tailEnd type="arrow" w="med" len="med"/>
          </a:ln>
        </p:spPr>
      </p:cxnSp>
      <p:cxnSp>
        <p:nvCxnSpPr>
          <p:cNvPr id="133139" name="Conector de seta reta 1252360"/>
          <p:cNvCxnSpPr>
            <a:cxnSpLocks noChangeShapeType="1"/>
          </p:cNvCxnSpPr>
          <p:nvPr/>
        </p:nvCxnSpPr>
        <p:spPr bwMode="auto">
          <a:xfrm flipV="1">
            <a:off x="1314397" y="4573515"/>
            <a:ext cx="0" cy="934656"/>
          </a:xfrm>
          <a:prstGeom prst="straightConnector1">
            <a:avLst/>
          </a:prstGeom>
          <a:noFill/>
          <a:ln w="9525" algn="ctr">
            <a:solidFill>
              <a:schemeClr val="tx1"/>
            </a:solidFill>
            <a:round/>
            <a:headEnd/>
            <a:tailEnd type="arrow" w="med" len="med"/>
          </a:ln>
        </p:spPr>
      </p:cxnSp>
    </p:spTree>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5394" name="Picture 2" descr="C:\Users\Lucas\Desktop\backup lucas\Aulas diversas\Aulas 2016\Viçosa\projetos-genoma-e-microbioma-humanos-1-728.jpg"/>
          <p:cNvPicPr>
            <a:picLocks noChangeAspect="1" noChangeArrowheads="1"/>
          </p:cNvPicPr>
          <p:nvPr/>
        </p:nvPicPr>
        <p:blipFill>
          <a:blip r:embed="rId2" cstate="print"/>
          <a:srcRect/>
          <a:stretch>
            <a:fillRect/>
          </a:stretch>
        </p:blipFill>
        <p:spPr bwMode="auto">
          <a:xfrm>
            <a:off x="-390219" y="594066"/>
            <a:ext cx="8473223" cy="6354917"/>
          </a:xfrm>
          <a:prstGeom prst="rect">
            <a:avLst/>
          </a:prstGeom>
          <a:noFill/>
        </p:spPr>
      </p:pic>
      <p:pic>
        <p:nvPicPr>
          <p:cNvPr id="955395" name="Picture 3" descr="C:\Users\Lucas\Desktop\backup lucas\Aulas diversas\Aulas 2016\Viçosa\images (2).jpg"/>
          <p:cNvPicPr>
            <a:picLocks noChangeAspect="1" noChangeArrowheads="1"/>
          </p:cNvPicPr>
          <p:nvPr/>
        </p:nvPicPr>
        <p:blipFill>
          <a:blip r:embed="rId3" cstate="print"/>
          <a:srcRect/>
          <a:stretch>
            <a:fillRect/>
          </a:stretch>
        </p:blipFill>
        <p:spPr bwMode="auto">
          <a:xfrm>
            <a:off x="7722964" y="-35793"/>
            <a:ext cx="2960582" cy="3763956"/>
          </a:xfrm>
          <a:prstGeom prst="rect">
            <a:avLst/>
          </a:prstGeom>
          <a:noFill/>
        </p:spPr>
      </p:pic>
      <p:pic>
        <p:nvPicPr>
          <p:cNvPr id="955396" name="Picture 4" descr="C:\Users\Lucas\Desktop\backup lucas\Aulas diversas\Aulas 2016\Viçosa\images (1).jpg"/>
          <p:cNvPicPr>
            <a:picLocks noChangeAspect="1" noChangeArrowheads="1"/>
          </p:cNvPicPr>
          <p:nvPr/>
        </p:nvPicPr>
        <p:blipFill>
          <a:blip r:embed="rId4" cstate="print"/>
          <a:srcRect/>
          <a:stretch>
            <a:fillRect/>
          </a:stretch>
        </p:blipFill>
        <p:spPr bwMode="auto">
          <a:xfrm>
            <a:off x="7724676" y="3820671"/>
            <a:ext cx="2968724" cy="3740592"/>
          </a:xfrm>
          <a:prstGeom prst="rect">
            <a:avLst/>
          </a:prstGeom>
          <a:noFill/>
        </p:spPr>
      </p:pic>
    </p:spTree>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n-US" dirty="0" err="1" smtClean="0"/>
              <a:t>Microbioma</a:t>
            </a:r>
            <a:r>
              <a:rPr lang="en-US" dirty="0" smtClean="0"/>
              <a:t> </a:t>
            </a:r>
            <a:r>
              <a:rPr lang="en-US" dirty="0" err="1" smtClean="0"/>
              <a:t>Humano</a:t>
            </a:r>
            <a:endParaRPr lang="pt-BR" dirty="0"/>
          </a:p>
        </p:txBody>
      </p:sp>
      <p:sp>
        <p:nvSpPr>
          <p:cNvPr id="3" name="Espaço Reservado para Conteúdo 2"/>
          <p:cNvSpPr>
            <a:spLocks noGrp="1"/>
          </p:cNvSpPr>
          <p:nvPr>
            <p:ph idx="1"/>
          </p:nvPr>
        </p:nvSpPr>
        <p:spPr>
          <a:xfrm>
            <a:off x="306140" y="1309811"/>
            <a:ext cx="4248473" cy="4991100"/>
          </a:xfrm>
        </p:spPr>
        <p:txBody>
          <a:bodyPr/>
          <a:lstStyle/>
          <a:p>
            <a:r>
              <a:rPr lang="en-US" sz="2800" dirty="0" err="1" smtClean="0"/>
              <a:t>Possuimos</a:t>
            </a:r>
            <a:r>
              <a:rPr lang="en-US" sz="2800" dirty="0" smtClean="0"/>
              <a:t> 10 </a:t>
            </a:r>
            <a:r>
              <a:rPr lang="en-US" sz="2800" dirty="0" err="1" smtClean="0"/>
              <a:t>trilhões</a:t>
            </a:r>
            <a:r>
              <a:rPr lang="en-US" sz="2800" dirty="0" smtClean="0"/>
              <a:t> de </a:t>
            </a:r>
            <a:r>
              <a:rPr lang="en-US" sz="2800" dirty="0" err="1" smtClean="0"/>
              <a:t>células</a:t>
            </a:r>
            <a:r>
              <a:rPr lang="en-US" sz="2800" dirty="0" smtClean="0"/>
              <a:t> e 10 </a:t>
            </a:r>
            <a:r>
              <a:rPr lang="en-US" sz="2800" dirty="0" err="1" smtClean="0"/>
              <a:t>vezes</a:t>
            </a:r>
            <a:r>
              <a:rPr lang="en-US" sz="2800" dirty="0" smtClean="0"/>
              <a:t> </a:t>
            </a:r>
            <a:r>
              <a:rPr lang="en-US" sz="2800" dirty="0" err="1" smtClean="0"/>
              <a:t>mais</a:t>
            </a:r>
            <a:r>
              <a:rPr lang="en-US" sz="2800" dirty="0" smtClean="0"/>
              <a:t> </a:t>
            </a:r>
            <a:r>
              <a:rPr lang="en-US" sz="2800" dirty="0" err="1" smtClean="0"/>
              <a:t>micróbios</a:t>
            </a:r>
            <a:r>
              <a:rPr lang="en-US" sz="2800" dirty="0" smtClean="0"/>
              <a:t>. </a:t>
            </a:r>
            <a:r>
              <a:rPr lang="en-US" sz="2800" dirty="0" err="1" smtClean="0"/>
              <a:t>Somos</a:t>
            </a:r>
            <a:r>
              <a:rPr lang="en-US" sz="2800" dirty="0" smtClean="0"/>
              <a:t> 90% </a:t>
            </a:r>
            <a:r>
              <a:rPr lang="en-US" sz="2800" dirty="0" err="1" smtClean="0"/>
              <a:t>micróbios</a:t>
            </a:r>
            <a:r>
              <a:rPr lang="en-US" sz="2800" dirty="0" smtClean="0"/>
              <a:t> </a:t>
            </a:r>
            <a:r>
              <a:rPr lang="en-US" sz="2800" dirty="0" err="1" smtClean="0"/>
              <a:t>que</a:t>
            </a:r>
            <a:r>
              <a:rPr lang="en-US" sz="2800" dirty="0" smtClean="0"/>
              <a:t> </a:t>
            </a:r>
            <a:r>
              <a:rPr lang="en-US" sz="2800" dirty="0" err="1" smtClean="0"/>
              <a:t>nos</a:t>
            </a:r>
            <a:r>
              <a:rPr lang="en-US" sz="2800" dirty="0" smtClean="0"/>
              <a:t> </a:t>
            </a:r>
            <a:r>
              <a:rPr lang="en-US" sz="2800" dirty="0" err="1" smtClean="0"/>
              <a:t>habitam</a:t>
            </a:r>
            <a:r>
              <a:rPr lang="en-US" sz="2800" dirty="0" smtClean="0"/>
              <a:t> </a:t>
            </a:r>
            <a:r>
              <a:rPr lang="en-US" sz="2800" dirty="0" err="1" smtClean="0"/>
              <a:t>em</a:t>
            </a:r>
            <a:r>
              <a:rPr lang="en-US" sz="2800" dirty="0" smtClean="0"/>
              <a:t> </a:t>
            </a:r>
            <a:r>
              <a:rPr lang="en-US" sz="2800" dirty="0" err="1" smtClean="0"/>
              <a:t>simbiose</a:t>
            </a:r>
            <a:r>
              <a:rPr lang="en-US" sz="2800" dirty="0" smtClean="0"/>
              <a:t> (</a:t>
            </a:r>
            <a:r>
              <a:rPr lang="en-US" sz="2800" dirty="0" err="1" smtClean="0"/>
              <a:t>microbioma</a:t>
            </a:r>
            <a:r>
              <a:rPr lang="en-US" sz="2800" dirty="0" smtClean="0"/>
              <a:t>) e 10% </a:t>
            </a:r>
            <a:r>
              <a:rPr lang="en-US" sz="2800" dirty="0" err="1" smtClean="0"/>
              <a:t>mamíferos</a:t>
            </a:r>
            <a:endParaRPr lang="pt-BR" sz="2800" dirty="0"/>
          </a:p>
        </p:txBody>
      </p:sp>
      <p:pic>
        <p:nvPicPr>
          <p:cNvPr id="949250" name="Picture 2"/>
          <p:cNvPicPr>
            <a:picLocks noChangeAspect="1" noChangeArrowheads="1"/>
          </p:cNvPicPr>
          <p:nvPr/>
        </p:nvPicPr>
        <p:blipFill>
          <a:blip r:embed="rId2" cstate="print"/>
          <a:srcRect/>
          <a:stretch>
            <a:fillRect/>
          </a:stretch>
        </p:blipFill>
        <p:spPr bwMode="auto">
          <a:xfrm>
            <a:off x="4554612" y="1332359"/>
            <a:ext cx="5898207" cy="4514504"/>
          </a:xfrm>
          <a:prstGeom prst="rect">
            <a:avLst/>
          </a:prstGeom>
          <a:noFill/>
          <a:ln w="9525">
            <a:noFill/>
            <a:miter lim="800000"/>
            <a:headEnd/>
            <a:tailEnd/>
          </a:ln>
        </p:spPr>
      </p:pic>
      <p:pic>
        <p:nvPicPr>
          <p:cNvPr id="949251" name="Picture 3" descr="C:\Users\Lucas\Desktop\backup lucas\Aulas diversas\Aulas 2016\Viçosa\images (8).jpg"/>
          <p:cNvPicPr>
            <a:picLocks noChangeAspect="1" noChangeArrowheads="1"/>
          </p:cNvPicPr>
          <p:nvPr/>
        </p:nvPicPr>
        <p:blipFill>
          <a:blip r:embed="rId3" cstate="print"/>
          <a:srcRect/>
          <a:stretch>
            <a:fillRect/>
          </a:stretch>
        </p:blipFill>
        <p:spPr bwMode="auto">
          <a:xfrm>
            <a:off x="162124" y="4860751"/>
            <a:ext cx="4267923" cy="2390037"/>
          </a:xfrm>
          <a:prstGeom prst="rect">
            <a:avLst/>
          </a:prstGeom>
          <a:noFill/>
        </p:spPr>
      </p:pic>
    </p:spTree>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n-US" dirty="0" err="1" smtClean="0"/>
              <a:t>Microbioma</a:t>
            </a:r>
            <a:r>
              <a:rPr lang="en-US" dirty="0" smtClean="0"/>
              <a:t> </a:t>
            </a:r>
            <a:r>
              <a:rPr lang="en-US" dirty="0" err="1" smtClean="0"/>
              <a:t>Humano</a:t>
            </a:r>
            <a:endParaRPr lang="pt-BR" dirty="0"/>
          </a:p>
        </p:txBody>
      </p:sp>
      <p:sp>
        <p:nvSpPr>
          <p:cNvPr id="3" name="Espaço Reservado para Conteúdo 2"/>
          <p:cNvSpPr>
            <a:spLocks noGrp="1"/>
          </p:cNvSpPr>
          <p:nvPr>
            <p:ph idx="1"/>
          </p:nvPr>
        </p:nvSpPr>
        <p:spPr>
          <a:xfrm>
            <a:off x="378148" y="1381819"/>
            <a:ext cx="10009112" cy="4991100"/>
          </a:xfrm>
        </p:spPr>
        <p:txBody>
          <a:bodyPr/>
          <a:lstStyle/>
          <a:p>
            <a:r>
              <a:rPr lang="en-US" sz="2800" dirty="0" err="1" smtClean="0"/>
              <a:t>Hipótese</a:t>
            </a:r>
            <a:r>
              <a:rPr lang="en-US" sz="2800" dirty="0" smtClean="0"/>
              <a:t> do </a:t>
            </a:r>
            <a:r>
              <a:rPr lang="en-US" sz="2800" dirty="0" err="1" smtClean="0"/>
              <a:t>desaparecimento</a:t>
            </a:r>
            <a:r>
              <a:rPr lang="en-US" sz="2800" dirty="0" smtClean="0"/>
              <a:t> </a:t>
            </a:r>
            <a:r>
              <a:rPr lang="en-US" sz="2800" dirty="0" err="1" smtClean="0"/>
              <a:t>da</a:t>
            </a:r>
            <a:r>
              <a:rPr lang="en-US" sz="2800" dirty="0" smtClean="0"/>
              <a:t> </a:t>
            </a:r>
            <a:r>
              <a:rPr lang="en-US" sz="2800" dirty="0" err="1" smtClean="0"/>
              <a:t>Microbiota</a:t>
            </a:r>
            <a:r>
              <a:rPr lang="en-US" sz="2800" dirty="0" smtClean="0"/>
              <a:t>: </a:t>
            </a:r>
            <a:r>
              <a:rPr lang="en-US" sz="2800" dirty="0" err="1" smtClean="0"/>
              <a:t>Comparando</a:t>
            </a:r>
            <a:r>
              <a:rPr lang="en-US" sz="2800" dirty="0" smtClean="0"/>
              <a:t> a </a:t>
            </a:r>
            <a:r>
              <a:rPr lang="en-US" sz="2800" dirty="0" err="1" smtClean="0"/>
              <a:t>índios</a:t>
            </a:r>
            <a:r>
              <a:rPr lang="en-US" sz="2800" dirty="0" smtClean="0"/>
              <a:t> </a:t>
            </a:r>
            <a:r>
              <a:rPr lang="en-US" sz="2800" dirty="0" err="1" smtClean="0"/>
              <a:t>isolados</a:t>
            </a:r>
            <a:r>
              <a:rPr lang="en-US" sz="2800" dirty="0" smtClean="0"/>
              <a:t> </a:t>
            </a:r>
            <a:r>
              <a:rPr lang="en-US" sz="2800" dirty="0" err="1" smtClean="0"/>
              <a:t>amazônicos</a:t>
            </a:r>
            <a:r>
              <a:rPr lang="en-US" sz="2800" dirty="0" smtClean="0"/>
              <a:t>, </a:t>
            </a:r>
            <a:r>
              <a:rPr lang="en-US" sz="2800" dirty="0" err="1" smtClean="0"/>
              <a:t>perdemos</a:t>
            </a:r>
            <a:r>
              <a:rPr lang="en-US" sz="2800" dirty="0" smtClean="0"/>
              <a:t> 1/3 </a:t>
            </a:r>
            <a:r>
              <a:rPr lang="en-US" sz="2800" dirty="0" err="1" smtClean="0"/>
              <a:t>da</a:t>
            </a:r>
            <a:r>
              <a:rPr lang="en-US" sz="2800" dirty="0" smtClean="0"/>
              <a:t> </a:t>
            </a:r>
            <a:r>
              <a:rPr lang="en-US" sz="2800" dirty="0" err="1" smtClean="0"/>
              <a:t>microbiota</a:t>
            </a:r>
            <a:endParaRPr lang="en-US" sz="2800" dirty="0" smtClean="0"/>
          </a:p>
          <a:p>
            <a:r>
              <a:rPr lang="en-US" sz="2800" dirty="0" err="1" smtClean="0"/>
              <a:t>Excesso</a:t>
            </a:r>
            <a:r>
              <a:rPr lang="en-US" sz="2800" dirty="0" smtClean="0"/>
              <a:t> de </a:t>
            </a:r>
            <a:r>
              <a:rPr lang="en-US" sz="2800" dirty="0" err="1" smtClean="0"/>
              <a:t>cesáreas</a:t>
            </a:r>
            <a:r>
              <a:rPr lang="en-US" sz="2800" dirty="0" smtClean="0"/>
              <a:t> </a:t>
            </a:r>
            <a:r>
              <a:rPr lang="en-US" sz="2800" dirty="0" err="1" smtClean="0"/>
              <a:t>eletivas</a:t>
            </a:r>
            <a:r>
              <a:rPr lang="en-US" sz="2800" dirty="0" smtClean="0"/>
              <a:t>, </a:t>
            </a:r>
            <a:r>
              <a:rPr lang="en-US" sz="2800" dirty="0" err="1" smtClean="0"/>
              <a:t>uso</a:t>
            </a:r>
            <a:r>
              <a:rPr lang="en-US" sz="2800" dirty="0" smtClean="0"/>
              <a:t> </a:t>
            </a:r>
            <a:r>
              <a:rPr lang="en-US" sz="2800" dirty="0" err="1" smtClean="0"/>
              <a:t>indiscriminado</a:t>
            </a:r>
            <a:r>
              <a:rPr lang="en-US" sz="2800" dirty="0" smtClean="0"/>
              <a:t> de </a:t>
            </a:r>
            <a:r>
              <a:rPr lang="en-US" sz="2800" dirty="0" err="1" smtClean="0"/>
              <a:t>antibióticos</a:t>
            </a:r>
            <a:r>
              <a:rPr lang="en-US" sz="2800" dirty="0" smtClean="0"/>
              <a:t> e </a:t>
            </a:r>
            <a:r>
              <a:rPr lang="en-US" sz="2800" dirty="0" err="1" smtClean="0"/>
              <a:t>agrotóxicos</a:t>
            </a:r>
            <a:r>
              <a:rPr lang="en-US" sz="2800" dirty="0" smtClean="0"/>
              <a:t> </a:t>
            </a:r>
            <a:r>
              <a:rPr lang="en-US" sz="2800" dirty="0" err="1" smtClean="0"/>
              <a:t>não</a:t>
            </a:r>
            <a:r>
              <a:rPr lang="en-US" sz="2800" dirty="0" smtClean="0"/>
              <a:t> </a:t>
            </a:r>
            <a:r>
              <a:rPr lang="en-US" sz="2800" dirty="0" err="1" smtClean="0"/>
              <a:t>seletivos</a:t>
            </a:r>
            <a:r>
              <a:rPr lang="en-US" sz="2800" dirty="0" smtClean="0"/>
              <a:t>, </a:t>
            </a:r>
            <a:r>
              <a:rPr lang="en-US" sz="2800" dirty="0" err="1" smtClean="0"/>
              <a:t>alimentação</a:t>
            </a:r>
            <a:r>
              <a:rPr lang="en-US" sz="2800" dirty="0" smtClean="0"/>
              <a:t> </a:t>
            </a:r>
            <a:r>
              <a:rPr lang="en-US" sz="2800" dirty="0" err="1" smtClean="0"/>
              <a:t>não</a:t>
            </a:r>
            <a:r>
              <a:rPr lang="en-US" sz="2800" dirty="0" smtClean="0"/>
              <a:t> </a:t>
            </a:r>
            <a:r>
              <a:rPr lang="en-US" sz="2800" dirty="0" err="1" smtClean="0"/>
              <a:t>orgânica</a:t>
            </a:r>
            <a:r>
              <a:rPr lang="en-US" sz="2800" dirty="0" smtClean="0"/>
              <a:t>, </a:t>
            </a:r>
            <a:r>
              <a:rPr lang="en-US" sz="2800" dirty="0" err="1" smtClean="0"/>
              <a:t>estilo</a:t>
            </a:r>
            <a:r>
              <a:rPr lang="en-US" sz="2800" dirty="0" smtClean="0"/>
              <a:t> de </a:t>
            </a:r>
            <a:r>
              <a:rPr lang="en-US" sz="2800" dirty="0" err="1" smtClean="0"/>
              <a:t>vida</a:t>
            </a:r>
            <a:r>
              <a:rPr lang="en-US" sz="2800" dirty="0" smtClean="0"/>
              <a:t> </a:t>
            </a:r>
            <a:r>
              <a:rPr lang="en-US" sz="2800" dirty="0" err="1" smtClean="0"/>
              <a:t>sedentário</a:t>
            </a:r>
            <a:r>
              <a:rPr lang="en-US" sz="2800" dirty="0" smtClean="0"/>
              <a:t> e das </a:t>
            </a:r>
            <a:r>
              <a:rPr lang="en-US" sz="2800" dirty="0" err="1" smtClean="0"/>
              <a:t>grandes</a:t>
            </a:r>
            <a:r>
              <a:rPr lang="en-US" sz="2800" dirty="0" smtClean="0"/>
              <a:t> </a:t>
            </a:r>
            <a:r>
              <a:rPr lang="en-US" sz="2800" dirty="0" err="1" smtClean="0"/>
              <a:t>cidades</a:t>
            </a:r>
            <a:r>
              <a:rPr lang="en-US" sz="2800" dirty="0" smtClean="0"/>
              <a:t> com </a:t>
            </a:r>
            <a:r>
              <a:rPr lang="en-US" sz="2800" dirty="0" err="1" smtClean="0"/>
              <a:t>falta</a:t>
            </a:r>
            <a:r>
              <a:rPr lang="en-US" sz="2800" dirty="0" smtClean="0"/>
              <a:t> de </a:t>
            </a:r>
            <a:r>
              <a:rPr lang="en-US" sz="2800" dirty="0" err="1" smtClean="0"/>
              <a:t>contato</a:t>
            </a:r>
            <a:r>
              <a:rPr lang="en-US" sz="2800" dirty="0" smtClean="0"/>
              <a:t> com a </a:t>
            </a:r>
            <a:r>
              <a:rPr lang="en-US" sz="2800" dirty="0" err="1" smtClean="0"/>
              <a:t>natureza</a:t>
            </a:r>
            <a:r>
              <a:rPr lang="en-US" sz="2800" dirty="0" smtClean="0"/>
              <a:t> (</a:t>
            </a:r>
            <a:r>
              <a:rPr lang="en-US" sz="2800" dirty="0" err="1" smtClean="0"/>
              <a:t>teoria</a:t>
            </a:r>
            <a:r>
              <a:rPr lang="en-US" sz="2800" dirty="0" smtClean="0"/>
              <a:t> </a:t>
            </a:r>
            <a:r>
              <a:rPr lang="en-US" sz="2800" dirty="0" err="1" smtClean="0"/>
              <a:t>higiênica</a:t>
            </a:r>
            <a:r>
              <a:rPr lang="en-US" sz="2800" dirty="0" smtClean="0"/>
              <a:t>)</a:t>
            </a:r>
            <a:endParaRPr lang="pt-BR" sz="2800" dirty="0"/>
          </a:p>
        </p:txBody>
      </p:sp>
      <p:pic>
        <p:nvPicPr>
          <p:cNvPr id="953346" name="Picture 2" descr="C:\Users\Lucas\Desktop\backup lucas\Aulas diversas\Aulas 2016\Viçosa\images (5).jpg"/>
          <p:cNvPicPr>
            <a:picLocks noChangeAspect="1" noChangeArrowheads="1"/>
          </p:cNvPicPr>
          <p:nvPr/>
        </p:nvPicPr>
        <p:blipFill>
          <a:blip r:embed="rId2" cstate="print"/>
          <a:srcRect/>
          <a:stretch>
            <a:fillRect/>
          </a:stretch>
        </p:blipFill>
        <p:spPr bwMode="auto">
          <a:xfrm>
            <a:off x="306140" y="4716735"/>
            <a:ext cx="3534122" cy="2480086"/>
          </a:xfrm>
          <a:prstGeom prst="rect">
            <a:avLst/>
          </a:prstGeom>
          <a:noFill/>
        </p:spPr>
      </p:pic>
      <p:pic>
        <p:nvPicPr>
          <p:cNvPr id="6" name="Picture 5" descr="parecidos-razonables-bebe"/>
          <p:cNvPicPr>
            <a:picLocks noChangeAspect="1" noChangeArrowheads="1"/>
          </p:cNvPicPr>
          <p:nvPr/>
        </p:nvPicPr>
        <p:blipFill>
          <a:blip r:embed="rId3" cstate="print"/>
          <a:srcRect/>
          <a:stretch>
            <a:fillRect/>
          </a:stretch>
        </p:blipFill>
        <p:spPr bwMode="auto">
          <a:xfrm>
            <a:off x="3978548" y="4716735"/>
            <a:ext cx="3385030" cy="2448272"/>
          </a:xfrm>
          <a:prstGeom prst="rect">
            <a:avLst/>
          </a:prstGeom>
          <a:noFill/>
          <a:ln w="9525">
            <a:noFill/>
            <a:miter lim="800000"/>
            <a:headEnd/>
            <a:tailEnd/>
          </a:ln>
        </p:spPr>
      </p:pic>
      <p:pic>
        <p:nvPicPr>
          <p:cNvPr id="7" name="Picture 3"/>
          <p:cNvPicPr>
            <a:picLocks noChangeAspect="1" noChangeArrowheads="1"/>
          </p:cNvPicPr>
          <p:nvPr/>
        </p:nvPicPr>
        <p:blipFill>
          <a:blip r:embed="rId4" cstate="print"/>
          <a:srcRect/>
          <a:stretch>
            <a:fillRect/>
          </a:stretch>
        </p:blipFill>
        <p:spPr bwMode="auto">
          <a:xfrm>
            <a:off x="7650956" y="4752527"/>
            <a:ext cx="3017923" cy="262850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0275" name="Picture 3" descr="C:\Users\Lucas\Desktop\backup lucas\Aulas diversas\Aulas 2016\Viçosa\human-microbes-gut-microbiome.gif"/>
          <p:cNvPicPr>
            <a:picLocks noChangeAspect="1" noChangeArrowheads="1"/>
          </p:cNvPicPr>
          <p:nvPr/>
        </p:nvPicPr>
        <p:blipFill>
          <a:blip r:embed="rId2" cstate="print"/>
          <a:srcRect/>
          <a:stretch>
            <a:fillRect/>
          </a:stretch>
        </p:blipFill>
        <p:spPr bwMode="auto">
          <a:xfrm>
            <a:off x="234132" y="0"/>
            <a:ext cx="8208912" cy="7495378"/>
          </a:xfrm>
          <a:prstGeom prst="rect">
            <a:avLst/>
          </a:prstGeom>
          <a:noFill/>
        </p:spPr>
      </p:pic>
    </p:spTree>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337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08" y="-35792"/>
            <a:ext cx="6138788" cy="15719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33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1366" y="1281155"/>
            <a:ext cx="7361919" cy="6099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2170119"/>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440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948" y="-1"/>
            <a:ext cx="4313026" cy="2119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128" y="2556495"/>
            <a:ext cx="7947373"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35343" y="7054676"/>
            <a:ext cx="3879709" cy="398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4406"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128" y="2119055"/>
            <a:ext cx="4014155" cy="437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aixaDeTexto 1"/>
          <p:cNvSpPr txBox="1"/>
          <p:nvPr/>
        </p:nvSpPr>
        <p:spPr>
          <a:xfrm>
            <a:off x="4482605" y="324247"/>
            <a:ext cx="5904656" cy="2308308"/>
          </a:xfrm>
          <a:prstGeom prst="rect">
            <a:avLst/>
          </a:prstGeom>
          <a:noFill/>
        </p:spPr>
        <p:txBody>
          <a:bodyPr wrap="square" lIns="91424" tIns="45712" rIns="91424" bIns="45712" rtlCol="0">
            <a:spAutoFit/>
          </a:bodyPr>
          <a:lstStyle/>
          <a:p>
            <a:pPr algn="l"/>
            <a:r>
              <a:rPr lang="en-US" sz="2400" dirty="0" err="1" smtClean="0"/>
              <a:t>Bebês</a:t>
            </a:r>
            <a:r>
              <a:rPr lang="en-US" sz="2400" dirty="0" smtClean="0"/>
              <a:t> </a:t>
            </a:r>
            <a:r>
              <a:rPr lang="en-US" sz="2400" dirty="0" err="1" smtClean="0"/>
              <a:t>nascidos</a:t>
            </a:r>
            <a:r>
              <a:rPr lang="en-US" sz="2400" dirty="0" smtClean="0"/>
              <a:t> de PN </a:t>
            </a:r>
            <a:r>
              <a:rPr lang="en-US" sz="2400" dirty="0" err="1" smtClean="0"/>
              <a:t>são</a:t>
            </a:r>
            <a:r>
              <a:rPr lang="en-US" sz="2400" dirty="0" smtClean="0"/>
              <a:t> </a:t>
            </a:r>
            <a:r>
              <a:rPr lang="en-US" sz="2400" dirty="0" err="1" smtClean="0"/>
              <a:t>colonizados</a:t>
            </a:r>
            <a:r>
              <a:rPr lang="en-US" sz="2400" dirty="0" smtClean="0"/>
              <a:t> </a:t>
            </a:r>
            <a:r>
              <a:rPr lang="en-US" sz="2400" dirty="0" err="1" smtClean="0"/>
              <a:t>predominantemente</a:t>
            </a:r>
            <a:r>
              <a:rPr lang="en-US" sz="2400" dirty="0" smtClean="0"/>
              <a:t> </a:t>
            </a:r>
            <a:r>
              <a:rPr lang="en-US" sz="2400" dirty="0" err="1" smtClean="0"/>
              <a:t>por</a:t>
            </a:r>
            <a:r>
              <a:rPr lang="en-US" sz="2400" dirty="0" smtClean="0"/>
              <a:t> </a:t>
            </a:r>
            <a:r>
              <a:rPr lang="en-US" sz="2400" dirty="0" err="1" smtClean="0"/>
              <a:t>Lactobacilos</a:t>
            </a:r>
            <a:r>
              <a:rPr lang="en-US" sz="2400" dirty="0" smtClean="0"/>
              <a:t> (flora vaginal)e de </a:t>
            </a:r>
            <a:r>
              <a:rPr lang="en-US" sz="2400" dirty="0" err="1" smtClean="0"/>
              <a:t>cesárea</a:t>
            </a:r>
            <a:r>
              <a:rPr lang="en-US" sz="2400" dirty="0" smtClean="0"/>
              <a:t> de </a:t>
            </a:r>
            <a:r>
              <a:rPr lang="en-US" sz="2400" dirty="0" err="1" smtClean="0"/>
              <a:t>uma</a:t>
            </a:r>
            <a:r>
              <a:rPr lang="en-US" sz="2400" dirty="0" smtClean="0"/>
              <a:t> </a:t>
            </a:r>
            <a:r>
              <a:rPr lang="en-US" sz="2400" dirty="0" err="1" smtClean="0"/>
              <a:t>mistura</a:t>
            </a:r>
            <a:r>
              <a:rPr lang="en-US" sz="2400" dirty="0" smtClean="0"/>
              <a:t> de </a:t>
            </a:r>
            <a:r>
              <a:rPr lang="en-US" sz="2400" dirty="0" err="1" smtClean="0"/>
              <a:t>bactérias</a:t>
            </a:r>
            <a:r>
              <a:rPr lang="en-US" sz="2400" dirty="0" smtClean="0"/>
              <a:t> </a:t>
            </a:r>
            <a:r>
              <a:rPr lang="en-US" sz="2400" dirty="0" err="1" smtClean="0"/>
              <a:t>potencialmente</a:t>
            </a:r>
            <a:r>
              <a:rPr lang="en-US" sz="2400" dirty="0" smtClean="0"/>
              <a:t> </a:t>
            </a:r>
            <a:r>
              <a:rPr lang="en-US" sz="2400" dirty="0" err="1" smtClean="0"/>
              <a:t>patogênicas</a:t>
            </a:r>
            <a:r>
              <a:rPr lang="en-US" sz="2400" dirty="0" smtClean="0"/>
              <a:t> da </a:t>
            </a:r>
            <a:r>
              <a:rPr lang="en-US" sz="2400" dirty="0" err="1" smtClean="0"/>
              <a:t>pele</a:t>
            </a:r>
            <a:r>
              <a:rPr lang="en-US" sz="2400" dirty="0" smtClean="0"/>
              <a:t> e do Hospital </a:t>
            </a:r>
            <a:r>
              <a:rPr lang="en-US" sz="2400" dirty="0" err="1" smtClean="0"/>
              <a:t>como</a:t>
            </a:r>
            <a:r>
              <a:rPr lang="en-US" sz="2400" dirty="0" smtClean="0"/>
              <a:t> </a:t>
            </a:r>
            <a:r>
              <a:rPr lang="en-US" sz="2400" dirty="0" err="1" smtClean="0"/>
              <a:t>Stafilococo</a:t>
            </a:r>
            <a:r>
              <a:rPr lang="en-US" sz="2400" dirty="0" smtClean="0"/>
              <a:t> e </a:t>
            </a:r>
            <a:r>
              <a:rPr lang="en-US" sz="2400" dirty="0" err="1" smtClean="0"/>
              <a:t>Acinetobacter</a:t>
            </a:r>
            <a:endParaRPr lang="pt-BR" sz="2400" dirty="0"/>
          </a:p>
        </p:txBody>
      </p:sp>
    </p:spTree>
    <p:extLst>
      <p:ext uri="{BB962C8B-B14F-4D97-AF65-F5344CB8AC3E}">
        <p14:creationId xmlns:p14="http://schemas.microsoft.com/office/powerpoint/2010/main" val="2372867921"/>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54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3569" y="36214"/>
            <a:ext cx="10123729" cy="6336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461458"/>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74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6662" y="-1"/>
            <a:ext cx="8379578" cy="74530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3057931"/>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64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07" y="1049746"/>
            <a:ext cx="6111171" cy="3071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64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30" y="-35793"/>
            <a:ext cx="9118519" cy="1085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64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89574" y="540271"/>
            <a:ext cx="5101542" cy="506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56454"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7238" y="4120762"/>
            <a:ext cx="10286047" cy="3332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1554856"/>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5154" name="AutoShape 2" descr="https://photos-3.dropbox.com/t/2/AABvgeKzv0ADQhlTAd2sgVhkhI6tE8zPDxGvAXh-ZkHdPA/12/54896726/png/32x32/1/_/1/2/Captura%20de%20tela%202016-11-04%2008.54.52.png/EMXtsCoYnQYgBygH/Te3Of9fWJkJsuXV7BGzW73b__jjLfgpHohM78AbE-Wc?size=800x600&amp;size_mode=3"/>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pt-BR"/>
          </a:p>
        </p:txBody>
      </p:sp>
      <p:sp>
        <p:nvSpPr>
          <p:cNvPr id="945156" name="AutoShape 4" descr="https://photos-3.dropbox.com/t/2/AABvgeKzv0ADQhlTAd2sgVhkhI6tE8zPDxGvAXh-ZkHdPA/12/54896726/png/32x32/1/_/1/2/Captura%20de%20tela%202016-11-04%2008.54.52.png/EMXtsCoYnQYgBygH/Te3Of9fWJkJsuXV7BGzW73b__jjLfgpHohM78AbE-Wc?size=800x600&amp;size_mode=3"/>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pt-BR"/>
          </a:p>
        </p:txBody>
      </p:sp>
      <p:pic>
        <p:nvPicPr>
          <p:cNvPr id="945157" name="Picture 5" descr="C:\Users\Lucas\Desktop\backup lucas\Aulas diversas\Aulas 2016\Viçosa\Captura de tela 2016-11-04 08.54.52.png"/>
          <p:cNvPicPr>
            <a:picLocks noChangeAspect="1" noChangeArrowheads="1"/>
          </p:cNvPicPr>
          <p:nvPr/>
        </p:nvPicPr>
        <p:blipFill>
          <a:blip r:embed="rId2" cstate="print"/>
          <a:srcRect/>
          <a:stretch>
            <a:fillRect/>
          </a:stretch>
        </p:blipFill>
        <p:spPr bwMode="auto">
          <a:xfrm>
            <a:off x="0" y="-2484065"/>
            <a:ext cx="10693400" cy="8054802"/>
          </a:xfrm>
          <a:prstGeom prst="rect">
            <a:avLst/>
          </a:prstGeom>
          <a:noFill/>
        </p:spPr>
      </p:pic>
      <p:pic>
        <p:nvPicPr>
          <p:cNvPr id="945159" name="Picture 7" descr="C:\Users\Lucas\Desktop\backup lucas\Aulas diversas\Aulas 2016\Viçosa\Captura de tela 2016-11-04 08.59.31.png"/>
          <p:cNvPicPr>
            <a:picLocks noChangeAspect="1" noChangeArrowheads="1"/>
          </p:cNvPicPr>
          <p:nvPr/>
        </p:nvPicPr>
        <p:blipFill>
          <a:blip r:embed="rId3" cstate="print"/>
          <a:srcRect/>
          <a:stretch>
            <a:fillRect/>
          </a:stretch>
        </p:blipFill>
        <p:spPr bwMode="auto">
          <a:xfrm>
            <a:off x="378148" y="5220791"/>
            <a:ext cx="10195599" cy="2312491"/>
          </a:xfrm>
          <a:prstGeom prst="rect">
            <a:avLst/>
          </a:prstGeom>
          <a:noFill/>
        </p:spPr>
      </p:pic>
    </p:spTree>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4370" name="Picture 2" descr="C:\Users\Lucas\Desktop\backup lucas\Aulas diversas\Aulas 2016\Viçosa\1.jpg"/>
          <p:cNvPicPr>
            <a:picLocks noChangeAspect="1" noChangeArrowheads="1"/>
          </p:cNvPicPr>
          <p:nvPr/>
        </p:nvPicPr>
        <p:blipFill>
          <a:blip r:embed="rId2" cstate="print"/>
          <a:srcRect/>
          <a:stretch>
            <a:fillRect/>
          </a:stretch>
        </p:blipFill>
        <p:spPr bwMode="auto">
          <a:xfrm>
            <a:off x="1" y="2700511"/>
            <a:ext cx="9206572" cy="4651946"/>
          </a:xfrm>
          <a:prstGeom prst="rect">
            <a:avLst/>
          </a:prstGeom>
          <a:noFill/>
        </p:spPr>
      </p:pic>
      <p:pic>
        <p:nvPicPr>
          <p:cNvPr id="954371" name="Picture 3" descr="C:\Users\Lucas\Desktop\backup lucas\Aulas diversas\Aulas 2016\Viçosa\2.jpg"/>
          <p:cNvPicPr>
            <a:picLocks noChangeAspect="1" noChangeArrowheads="1"/>
          </p:cNvPicPr>
          <p:nvPr/>
        </p:nvPicPr>
        <p:blipFill>
          <a:blip r:embed="rId3" cstate="print"/>
          <a:srcRect/>
          <a:stretch>
            <a:fillRect/>
          </a:stretch>
        </p:blipFill>
        <p:spPr bwMode="auto">
          <a:xfrm>
            <a:off x="1682750" y="0"/>
            <a:ext cx="9010650" cy="3305175"/>
          </a:xfrm>
          <a:prstGeom prst="rect">
            <a:avLst/>
          </a:prstGeom>
          <a:noFill/>
        </p:spPr>
      </p:pic>
    </p:spTree>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39910" y="303213"/>
            <a:ext cx="9623425" cy="1260475"/>
          </a:xfrm>
        </p:spPr>
        <p:txBody>
          <a:bodyPr lIns="104306" tIns="52153" rIns="104306" bIns="52153"/>
          <a:lstStyle/>
          <a:p>
            <a:pPr>
              <a:defRPr/>
            </a:pPr>
            <a:r>
              <a:rPr lang="en-US" dirty="0" smtClean="0"/>
              <a:t>OCITOCINA</a:t>
            </a:r>
            <a:br>
              <a:rPr lang="en-US" dirty="0" smtClean="0"/>
            </a:br>
            <a:r>
              <a:rPr lang="en-US" sz="4100" dirty="0" err="1" smtClean="0">
                <a:solidFill>
                  <a:srgbClr val="FF0000"/>
                </a:solidFill>
              </a:rPr>
              <a:t>Hormônio</a:t>
            </a:r>
            <a:r>
              <a:rPr lang="en-US" sz="4100" dirty="0" smtClean="0">
                <a:solidFill>
                  <a:srgbClr val="FF0000"/>
                </a:solidFill>
              </a:rPr>
              <a:t> do Amor</a:t>
            </a:r>
            <a:endParaRPr lang="pt-BR" dirty="0" smtClean="0"/>
          </a:p>
        </p:txBody>
      </p:sp>
      <p:sp>
        <p:nvSpPr>
          <p:cNvPr id="3" name="Espaço Reservado para Conteúdo 2"/>
          <p:cNvSpPr>
            <a:spLocks noGrp="1"/>
          </p:cNvSpPr>
          <p:nvPr>
            <p:ph idx="1"/>
          </p:nvPr>
        </p:nvSpPr>
        <p:spPr>
          <a:xfrm>
            <a:off x="250591" y="2205357"/>
            <a:ext cx="6850507" cy="5040877"/>
          </a:xfrm>
        </p:spPr>
        <p:txBody>
          <a:bodyPr lIns="104306" tIns="52153" rIns="104306" bIns="52153"/>
          <a:lstStyle/>
          <a:p>
            <a:pPr>
              <a:defRPr/>
            </a:pPr>
            <a:r>
              <a:rPr lang="en-US" sz="3200" dirty="0" err="1" smtClean="0"/>
              <a:t>Hormônio</a:t>
            </a:r>
            <a:r>
              <a:rPr lang="en-US" sz="3200" dirty="0" smtClean="0"/>
              <a:t> das </a:t>
            </a:r>
            <a:r>
              <a:rPr lang="en-US" sz="3200" dirty="0" err="1" smtClean="0"/>
              <a:t>relações</a:t>
            </a:r>
            <a:r>
              <a:rPr lang="en-US" sz="3200" dirty="0" smtClean="0"/>
              <a:t> </a:t>
            </a:r>
            <a:r>
              <a:rPr lang="en-US" sz="3200" dirty="0" err="1" smtClean="0"/>
              <a:t>interpessoais</a:t>
            </a:r>
            <a:r>
              <a:rPr lang="en-US" sz="3200" dirty="0" smtClean="0"/>
              <a:t>, </a:t>
            </a:r>
            <a:r>
              <a:rPr lang="en-US" sz="3200" dirty="0" err="1" smtClean="0"/>
              <a:t>afetivas</a:t>
            </a:r>
            <a:r>
              <a:rPr lang="en-US" sz="3200" dirty="0" smtClean="0"/>
              <a:t>, </a:t>
            </a:r>
            <a:r>
              <a:rPr lang="en-US" sz="3200" dirty="0" err="1" smtClean="0"/>
              <a:t>da</a:t>
            </a:r>
            <a:r>
              <a:rPr lang="en-US" sz="3200" dirty="0" smtClean="0"/>
              <a:t> </a:t>
            </a:r>
            <a:r>
              <a:rPr lang="en-US" sz="3200" dirty="0" err="1" smtClean="0"/>
              <a:t>sociabilidade</a:t>
            </a:r>
            <a:r>
              <a:rPr lang="en-US" sz="3200" dirty="0" smtClean="0"/>
              <a:t> e </a:t>
            </a:r>
            <a:r>
              <a:rPr lang="en-US" sz="3200" dirty="0" err="1" smtClean="0"/>
              <a:t>amabilidade</a:t>
            </a:r>
            <a:endParaRPr lang="en-US" sz="3200" dirty="0" smtClean="0"/>
          </a:p>
          <a:p>
            <a:pPr>
              <a:defRPr/>
            </a:pPr>
            <a:r>
              <a:rPr lang="en-US" sz="3200" dirty="0" err="1" smtClean="0"/>
              <a:t>Pulsos</a:t>
            </a:r>
            <a:r>
              <a:rPr lang="en-US" sz="3200" dirty="0" smtClean="0"/>
              <a:t> de </a:t>
            </a:r>
            <a:r>
              <a:rPr lang="en-US" sz="3200" dirty="0" err="1" smtClean="0"/>
              <a:t>liberação</a:t>
            </a:r>
            <a:r>
              <a:rPr lang="en-US" sz="3200" dirty="0" smtClean="0"/>
              <a:t> </a:t>
            </a:r>
            <a:r>
              <a:rPr lang="en-US" sz="3200" dirty="0" err="1" smtClean="0"/>
              <a:t>similares</a:t>
            </a:r>
            <a:r>
              <a:rPr lang="en-US" sz="3200" dirty="0" smtClean="0"/>
              <a:t> no </a:t>
            </a:r>
            <a:r>
              <a:rPr lang="en-US" sz="3200" dirty="0" err="1" smtClean="0"/>
              <a:t>orgasmo</a:t>
            </a:r>
            <a:r>
              <a:rPr lang="en-US" sz="3200" dirty="0" smtClean="0"/>
              <a:t> e no </a:t>
            </a:r>
            <a:r>
              <a:rPr lang="en-US" sz="3200" dirty="0" err="1" smtClean="0"/>
              <a:t>Parto</a:t>
            </a:r>
            <a:endParaRPr lang="en-US" sz="3200" dirty="0" smtClean="0"/>
          </a:p>
          <a:p>
            <a:pPr>
              <a:defRPr/>
            </a:pPr>
            <a:r>
              <a:rPr lang="en-US" sz="3200" dirty="0" err="1" smtClean="0"/>
              <a:t>Hormônio</a:t>
            </a:r>
            <a:r>
              <a:rPr lang="en-US" sz="3200" dirty="0" smtClean="0"/>
              <a:t> </a:t>
            </a:r>
            <a:r>
              <a:rPr lang="en-US" sz="3200" dirty="0" err="1" smtClean="0"/>
              <a:t>da</a:t>
            </a:r>
            <a:r>
              <a:rPr lang="en-US" sz="3200" dirty="0" smtClean="0"/>
              <a:t> </a:t>
            </a:r>
            <a:r>
              <a:rPr lang="en-US" sz="3200" dirty="0" err="1" smtClean="0"/>
              <a:t>ligação</a:t>
            </a:r>
            <a:r>
              <a:rPr lang="en-US" sz="3200" dirty="0" smtClean="0"/>
              <a:t> </a:t>
            </a:r>
            <a:r>
              <a:rPr lang="en-US" sz="3200" dirty="0" err="1" smtClean="0"/>
              <a:t>mãe-filho</a:t>
            </a:r>
            <a:endParaRPr lang="en-US" sz="3200" dirty="0" smtClean="0"/>
          </a:p>
          <a:p>
            <a:pPr>
              <a:defRPr/>
            </a:pPr>
            <a:r>
              <a:rPr lang="en-US" sz="3200" dirty="0" err="1" smtClean="0"/>
              <a:t>Aumenta</a:t>
            </a:r>
            <a:r>
              <a:rPr lang="en-US" sz="3200" dirty="0" smtClean="0"/>
              <a:t> o </a:t>
            </a:r>
            <a:r>
              <a:rPr lang="en-US" sz="3200" dirty="0" err="1" smtClean="0"/>
              <a:t>limiar</a:t>
            </a:r>
            <a:r>
              <a:rPr lang="en-US" sz="3200" dirty="0" smtClean="0"/>
              <a:t> </a:t>
            </a:r>
            <a:r>
              <a:rPr lang="en-US" sz="3200" dirty="0" err="1" smtClean="0"/>
              <a:t>para</a:t>
            </a:r>
            <a:r>
              <a:rPr lang="en-US" sz="3200" dirty="0" smtClean="0"/>
              <a:t> </a:t>
            </a:r>
            <a:r>
              <a:rPr lang="en-US" sz="3200" dirty="0" err="1" smtClean="0"/>
              <a:t>dor</a:t>
            </a:r>
            <a:r>
              <a:rPr lang="en-US" sz="3200" dirty="0" smtClean="0"/>
              <a:t> e </a:t>
            </a:r>
            <a:r>
              <a:rPr lang="en-US" sz="3200" dirty="0" err="1" smtClean="0"/>
              <a:t>torna</a:t>
            </a:r>
            <a:r>
              <a:rPr lang="en-US" sz="3200" dirty="0" smtClean="0"/>
              <a:t>-a </a:t>
            </a:r>
            <a:r>
              <a:rPr lang="en-US" sz="3200" dirty="0" err="1" smtClean="0"/>
              <a:t>amnésica</a:t>
            </a:r>
            <a:r>
              <a:rPr lang="en-US" sz="3200" dirty="0" smtClean="0"/>
              <a:t> (</a:t>
            </a:r>
            <a:r>
              <a:rPr lang="en-US" sz="3200" dirty="0" err="1" smtClean="0"/>
              <a:t>norepinefrina</a:t>
            </a:r>
            <a:r>
              <a:rPr lang="en-US" sz="3200" dirty="0" smtClean="0"/>
              <a:t> e B-</a:t>
            </a:r>
            <a:r>
              <a:rPr lang="en-US" sz="3200" dirty="0" err="1" smtClean="0"/>
              <a:t>endofirnas</a:t>
            </a:r>
            <a:r>
              <a:rPr lang="en-US" sz="3200" dirty="0" smtClean="0"/>
              <a:t>)</a:t>
            </a:r>
          </a:p>
        </p:txBody>
      </p:sp>
      <p:pic>
        <p:nvPicPr>
          <p:cNvPr id="4" name="Picture 2" descr="molécula da ocitocina"/>
          <p:cNvPicPr>
            <a:picLocks noChangeAspect="1" noChangeArrowheads="1"/>
          </p:cNvPicPr>
          <p:nvPr/>
        </p:nvPicPr>
        <p:blipFill>
          <a:blip r:embed="rId2" cstate="print"/>
          <a:srcRect/>
          <a:stretch>
            <a:fillRect/>
          </a:stretch>
        </p:blipFill>
        <p:spPr bwMode="auto">
          <a:xfrm>
            <a:off x="6098585" y="168447"/>
            <a:ext cx="4333042" cy="2588257"/>
          </a:xfrm>
          <a:prstGeom prst="rect">
            <a:avLst/>
          </a:prstGeom>
          <a:noFill/>
        </p:spPr>
      </p:pic>
      <p:pic>
        <p:nvPicPr>
          <p:cNvPr id="5" name="Picture 4" descr="http://3.bp.blogspot.com/_8SD8jz3iN9Y/S-nIcWf6enI/AAAAAAAAAq8/OAZEK_4Lxfc/s1600/parto1.jpg"/>
          <p:cNvPicPr>
            <a:picLocks noChangeAspect="1" noChangeArrowheads="1"/>
          </p:cNvPicPr>
          <p:nvPr/>
        </p:nvPicPr>
        <p:blipFill>
          <a:blip r:embed="rId3" cstate="print"/>
          <a:srcRect/>
          <a:stretch>
            <a:fillRect/>
          </a:stretch>
        </p:blipFill>
        <p:spPr bwMode="auto">
          <a:xfrm>
            <a:off x="7184642" y="2940522"/>
            <a:ext cx="3343019" cy="4305713"/>
          </a:xfrm>
          <a:prstGeom prst="rect">
            <a:avLst/>
          </a:prstGeom>
          <a:noFill/>
        </p:spPr>
      </p:pic>
    </p:spTree>
  </p:cSld>
  <p:clrMapOvr>
    <a:masterClrMapping/>
  </p:clrMapOvr>
  <p:transition/>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52389" y="180231"/>
            <a:ext cx="9623425" cy="1260475"/>
          </a:xfrm>
        </p:spPr>
        <p:txBody>
          <a:bodyPr lIns="104287" tIns="52144" rIns="104287" bIns="52144"/>
          <a:lstStyle/>
          <a:p>
            <a:pPr>
              <a:defRPr/>
            </a:pPr>
            <a:r>
              <a:rPr lang="en-US" dirty="0" smtClean="0"/>
              <a:t>     OCITOCINA</a:t>
            </a:r>
            <a:br>
              <a:rPr lang="en-US" dirty="0" smtClean="0"/>
            </a:br>
            <a:r>
              <a:rPr lang="en-US" dirty="0" smtClean="0"/>
              <a:t>  </a:t>
            </a:r>
            <a:r>
              <a:rPr lang="en-US" sz="4100" dirty="0" err="1" smtClean="0">
                <a:solidFill>
                  <a:srgbClr val="FF0000"/>
                </a:solidFill>
              </a:rPr>
              <a:t>Hormônio</a:t>
            </a:r>
            <a:r>
              <a:rPr lang="en-US" sz="4100" dirty="0" smtClean="0">
                <a:solidFill>
                  <a:srgbClr val="FF0000"/>
                </a:solidFill>
              </a:rPr>
              <a:t> do Amor</a:t>
            </a:r>
            <a:endParaRPr lang="pt-BR" dirty="0" smtClean="0"/>
          </a:p>
        </p:txBody>
      </p:sp>
      <p:pic>
        <p:nvPicPr>
          <p:cNvPr id="670726" name="Picture 6" descr="http://1.bp.blogspot.com/_xuZyFxSS-UI/SWfxNbNO7NI/AAAAAAAAEyo/hsVE2NqaJPQ/s320/A+Quimica+do+Amor.JPG"/>
          <p:cNvPicPr>
            <a:picLocks noChangeAspect="1" noChangeArrowheads="1"/>
          </p:cNvPicPr>
          <p:nvPr/>
        </p:nvPicPr>
        <p:blipFill>
          <a:blip r:embed="rId2" cstate="print"/>
          <a:srcRect/>
          <a:stretch>
            <a:fillRect/>
          </a:stretch>
        </p:blipFill>
        <p:spPr bwMode="auto">
          <a:xfrm>
            <a:off x="7191797" y="128592"/>
            <a:ext cx="3291674" cy="2851225"/>
          </a:xfrm>
          <a:prstGeom prst="rect">
            <a:avLst/>
          </a:prstGeom>
          <a:noFill/>
        </p:spPr>
      </p:pic>
      <p:sp>
        <p:nvSpPr>
          <p:cNvPr id="3" name="Espaço Reservado para Conteúdo 2"/>
          <p:cNvSpPr>
            <a:spLocks noGrp="1"/>
          </p:cNvSpPr>
          <p:nvPr>
            <p:ph idx="1"/>
          </p:nvPr>
        </p:nvSpPr>
        <p:spPr>
          <a:xfrm>
            <a:off x="125720" y="2272180"/>
            <a:ext cx="5437004" cy="5001706"/>
          </a:xfrm>
        </p:spPr>
        <p:txBody>
          <a:bodyPr lIns="104287" tIns="52144" rIns="104287" bIns="52144"/>
          <a:lstStyle/>
          <a:p>
            <a:pPr>
              <a:defRPr/>
            </a:pPr>
            <a:r>
              <a:rPr lang="en-US" sz="2800" dirty="0" err="1" smtClean="0"/>
              <a:t>Neuromodulador</a:t>
            </a:r>
            <a:r>
              <a:rPr lang="en-US" sz="2800" dirty="0" smtClean="0"/>
              <a:t> e </a:t>
            </a:r>
            <a:r>
              <a:rPr lang="en-US" sz="2800" dirty="0" err="1" smtClean="0"/>
              <a:t>neurotransmissor</a:t>
            </a:r>
            <a:r>
              <a:rPr lang="en-US" sz="2800" dirty="0" smtClean="0"/>
              <a:t> de </a:t>
            </a:r>
            <a:r>
              <a:rPr lang="en-US" sz="2800" dirty="0" err="1" smtClean="0"/>
              <a:t>ação</a:t>
            </a:r>
            <a:r>
              <a:rPr lang="en-US" sz="2800" dirty="0" smtClean="0"/>
              <a:t> central</a:t>
            </a:r>
          </a:p>
          <a:p>
            <a:pPr>
              <a:defRPr/>
            </a:pPr>
            <a:r>
              <a:rPr lang="en-US" sz="2800" dirty="0" err="1" smtClean="0"/>
              <a:t>Efeito</a:t>
            </a:r>
            <a:r>
              <a:rPr lang="en-US" sz="2800" dirty="0" smtClean="0"/>
              <a:t> </a:t>
            </a:r>
            <a:r>
              <a:rPr lang="en-US" sz="2800" dirty="0" err="1" smtClean="0"/>
              <a:t>ansiolítico</a:t>
            </a:r>
            <a:r>
              <a:rPr lang="en-US" sz="2800" dirty="0" smtClean="0"/>
              <a:t> e anti-stress no final </a:t>
            </a:r>
            <a:r>
              <a:rPr lang="en-US" sz="2800" dirty="0" err="1" smtClean="0"/>
              <a:t>da</a:t>
            </a:r>
            <a:r>
              <a:rPr lang="en-US" sz="2800" dirty="0" smtClean="0"/>
              <a:t> </a:t>
            </a:r>
            <a:r>
              <a:rPr lang="en-US" sz="2800" dirty="0" err="1" smtClean="0"/>
              <a:t>gestação</a:t>
            </a:r>
            <a:r>
              <a:rPr lang="en-US" sz="2800" dirty="0" smtClean="0"/>
              <a:t> e </a:t>
            </a:r>
            <a:r>
              <a:rPr lang="en-US" sz="2800" dirty="0" err="1" smtClean="0"/>
              <a:t>período</a:t>
            </a:r>
            <a:r>
              <a:rPr lang="en-US" sz="2800" dirty="0" smtClean="0"/>
              <a:t> </a:t>
            </a:r>
            <a:r>
              <a:rPr lang="en-US" sz="2800" dirty="0" err="1" smtClean="0"/>
              <a:t>lactacional</a:t>
            </a:r>
            <a:endParaRPr lang="en-US" sz="2800" dirty="0" smtClean="0"/>
          </a:p>
          <a:p>
            <a:pPr>
              <a:defRPr/>
            </a:pPr>
            <a:r>
              <a:rPr lang="en-US" sz="2800" dirty="0" err="1" smtClean="0"/>
              <a:t>Hormônio</a:t>
            </a:r>
            <a:r>
              <a:rPr lang="en-US" sz="2800" dirty="0" smtClean="0"/>
              <a:t> </a:t>
            </a:r>
            <a:r>
              <a:rPr lang="en-US" sz="2800" dirty="0" err="1" smtClean="0"/>
              <a:t>da</a:t>
            </a:r>
            <a:r>
              <a:rPr lang="en-US" sz="2800" dirty="0" smtClean="0"/>
              <a:t> </a:t>
            </a:r>
            <a:r>
              <a:rPr lang="en-US" sz="2800" dirty="0" err="1" smtClean="0"/>
              <a:t>perpetuação</a:t>
            </a:r>
            <a:r>
              <a:rPr lang="en-US" sz="2800" dirty="0" smtClean="0"/>
              <a:t> </a:t>
            </a:r>
            <a:r>
              <a:rPr lang="en-US" sz="2800" dirty="0" err="1" smtClean="0"/>
              <a:t>da</a:t>
            </a:r>
            <a:r>
              <a:rPr lang="en-US" sz="2800" dirty="0" smtClean="0"/>
              <a:t> </a:t>
            </a:r>
            <a:r>
              <a:rPr lang="en-US" sz="2800" dirty="0" err="1" smtClean="0"/>
              <a:t>espécie</a:t>
            </a:r>
            <a:endParaRPr lang="en-US" sz="2800" dirty="0" smtClean="0"/>
          </a:p>
          <a:p>
            <a:pPr>
              <a:defRPr/>
            </a:pPr>
            <a:r>
              <a:rPr lang="en-US" sz="2800" dirty="0" err="1" smtClean="0"/>
              <a:t>Níveis</a:t>
            </a:r>
            <a:r>
              <a:rPr lang="en-US" sz="2800" dirty="0" smtClean="0"/>
              <a:t> </a:t>
            </a:r>
            <a:r>
              <a:rPr lang="en-US" sz="2800" dirty="0" err="1" smtClean="0"/>
              <a:t>diminuídos</a:t>
            </a:r>
            <a:r>
              <a:rPr lang="en-US" sz="2800" dirty="0" smtClean="0"/>
              <a:t> </a:t>
            </a:r>
            <a:r>
              <a:rPr lang="en-US" sz="2800" dirty="0" err="1" smtClean="0"/>
              <a:t>na</a:t>
            </a:r>
            <a:r>
              <a:rPr lang="en-US" sz="2800" dirty="0" smtClean="0"/>
              <a:t> </a:t>
            </a:r>
            <a:r>
              <a:rPr lang="en-US" sz="2800" dirty="0" err="1" smtClean="0"/>
              <a:t>esquizofrenia</a:t>
            </a:r>
            <a:r>
              <a:rPr lang="en-US" sz="2800" dirty="0" smtClean="0"/>
              <a:t>, </a:t>
            </a:r>
            <a:r>
              <a:rPr lang="en-US" sz="2800" dirty="0" err="1" smtClean="0"/>
              <a:t>autismo</a:t>
            </a:r>
            <a:r>
              <a:rPr lang="en-US" sz="2800" dirty="0" smtClean="0"/>
              <a:t> e </a:t>
            </a:r>
            <a:r>
              <a:rPr lang="en-US" sz="2800" dirty="0" err="1" smtClean="0"/>
              <a:t>depressão</a:t>
            </a:r>
            <a:r>
              <a:rPr lang="en-US" sz="2800" dirty="0" smtClean="0"/>
              <a:t> grave</a:t>
            </a:r>
            <a:endParaRPr lang="pt-BR" sz="2800" dirty="0" smtClean="0"/>
          </a:p>
        </p:txBody>
      </p:sp>
      <p:pic>
        <p:nvPicPr>
          <p:cNvPr id="106498" name="Picture 2" descr="C:\Users\Lucas\Pictures\ocitocina.jpg"/>
          <p:cNvPicPr>
            <a:picLocks noChangeAspect="1" noChangeArrowheads="1"/>
          </p:cNvPicPr>
          <p:nvPr/>
        </p:nvPicPr>
        <p:blipFill>
          <a:blip r:embed="rId3" cstate="print"/>
          <a:srcRect/>
          <a:stretch>
            <a:fillRect/>
          </a:stretch>
        </p:blipFill>
        <p:spPr bwMode="auto">
          <a:xfrm>
            <a:off x="5730143" y="3721608"/>
            <a:ext cx="4873141" cy="3731431"/>
          </a:xfrm>
          <a:prstGeom prst="rect">
            <a:avLst/>
          </a:prstGeom>
          <a:noFill/>
        </p:spPr>
      </p:pic>
    </p:spTree>
    <p:extLst>
      <p:ext uri="{BB962C8B-B14F-4D97-AF65-F5344CB8AC3E}">
        <p14:creationId xmlns:p14="http://schemas.microsoft.com/office/powerpoint/2010/main" val="3513273752"/>
      </p:ext>
    </p:extLst>
  </p:cSld>
  <p:clrMapOvr>
    <a:masterClrMapping/>
  </p:clrMapOvr>
  <p:transition/>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2050" name="Picture 2"/>
          <p:cNvPicPr>
            <a:picLocks noGrp="1" noChangeAspect="1" noChangeArrowheads="1"/>
          </p:cNvPicPr>
          <p:nvPr>
            <p:ph idx="1"/>
          </p:nvPr>
        </p:nvPicPr>
        <p:blipFill>
          <a:blip r:embed="rId2" cstate="print"/>
          <a:srcRect/>
          <a:stretch>
            <a:fillRect/>
          </a:stretch>
        </p:blipFill>
        <p:spPr bwMode="auto">
          <a:xfrm>
            <a:off x="83505" y="0"/>
            <a:ext cx="9523390" cy="7167471"/>
          </a:xfrm>
          <a:prstGeom prst="rect">
            <a:avLst/>
          </a:prstGeom>
          <a:noFill/>
          <a:ln w="9525">
            <a:noFill/>
            <a:miter lim="800000"/>
            <a:headEnd/>
            <a:tailEnd/>
          </a:ln>
          <a:effectLst/>
        </p:spPr>
      </p:pic>
      <p:pic>
        <p:nvPicPr>
          <p:cNvPr id="642052" name="Picture 4"/>
          <p:cNvPicPr>
            <a:picLocks noChangeAspect="1" noChangeArrowheads="1"/>
          </p:cNvPicPr>
          <p:nvPr/>
        </p:nvPicPr>
        <p:blipFill>
          <a:blip r:embed="rId3" cstate="print"/>
          <a:srcRect/>
          <a:stretch>
            <a:fillRect/>
          </a:stretch>
        </p:blipFill>
        <p:spPr bwMode="auto">
          <a:xfrm>
            <a:off x="5708723" y="6352399"/>
            <a:ext cx="4995827" cy="1137426"/>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6626" name="Picture 2"/>
          <p:cNvPicPr>
            <a:picLocks noChangeAspect="1" noChangeArrowheads="1"/>
          </p:cNvPicPr>
          <p:nvPr/>
        </p:nvPicPr>
        <p:blipFill>
          <a:blip r:embed="rId2" cstate="print"/>
          <a:srcRect/>
          <a:stretch>
            <a:fillRect/>
          </a:stretch>
        </p:blipFill>
        <p:spPr bwMode="auto">
          <a:xfrm>
            <a:off x="7643715" y="736380"/>
            <a:ext cx="2989397" cy="6616151"/>
          </a:xfrm>
          <a:prstGeom prst="rect">
            <a:avLst/>
          </a:prstGeom>
          <a:noFill/>
          <a:ln w="9525">
            <a:noFill/>
            <a:miter lim="800000"/>
            <a:headEnd/>
            <a:tailEnd/>
          </a:ln>
          <a:effectLst/>
        </p:spPr>
      </p:pic>
      <p:pic>
        <p:nvPicPr>
          <p:cNvPr id="666627" name="Picture 3"/>
          <p:cNvPicPr>
            <a:picLocks noChangeAspect="1" noChangeArrowheads="1"/>
          </p:cNvPicPr>
          <p:nvPr/>
        </p:nvPicPr>
        <p:blipFill>
          <a:blip r:embed="rId3" cstate="print"/>
          <a:srcRect/>
          <a:stretch>
            <a:fillRect/>
          </a:stretch>
        </p:blipFill>
        <p:spPr bwMode="auto">
          <a:xfrm>
            <a:off x="83505" y="866374"/>
            <a:ext cx="2879432" cy="6458624"/>
          </a:xfrm>
          <a:prstGeom prst="rect">
            <a:avLst/>
          </a:prstGeom>
          <a:noFill/>
          <a:ln w="9525">
            <a:noFill/>
            <a:miter lim="800000"/>
            <a:headEnd/>
            <a:tailEnd/>
          </a:ln>
          <a:effectLst/>
        </p:spPr>
      </p:pic>
      <p:pic>
        <p:nvPicPr>
          <p:cNvPr id="666628" name="Picture 4"/>
          <p:cNvPicPr>
            <a:picLocks noChangeAspect="1" noChangeArrowheads="1"/>
          </p:cNvPicPr>
          <p:nvPr/>
        </p:nvPicPr>
        <p:blipFill>
          <a:blip r:embed="rId4" cstate="print"/>
          <a:srcRect/>
          <a:stretch>
            <a:fillRect/>
          </a:stretch>
        </p:blipFill>
        <p:spPr bwMode="auto">
          <a:xfrm>
            <a:off x="930104" y="78738"/>
            <a:ext cx="8833194" cy="724621"/>
          </a:xfrm>
          <a:prstGeom prst="rect">
            <a:avLst/>
          </a:prstGeom>
          <a:noFill/>
          <a:ln w="9525">
            <a:noFill/>
            <a:miter lim="800000"/>
            <a:headEnd/>
            <a:tailEnd/>
          </a:ln>
          <a:effectLst/>
        </p:spPr>
      </p:pic>
      <p:pic>
        <p:nvPicPr>
          <p:cNvPr id="666629" name="Picture 5"/>
          <p:cNvPicPr>
            <a:picLocks noChangeAspect="1" noChangeArrowheads="1"/>
          </p:cNvPicPr>
          <p:nvPr/>
        </p:nvPicPr>
        <p:blipFill>
          <a:blip r:embed="rId5" cstate="print"/>
          <a:srcRect/>
          <a:stretch>
            <a:fillRect/>
          </a:stretch>
        </p:blipFill>
        <p:spPr bwMode="auto">
          <a:xfrm>
            <a:off x="3172113" y="472556"/>
            <a:ext cx="4680870" cy="404319"/>
          </a:xfrm>
          <a:prstGeom prst="rect">
            <a:avLst/>
          </a:prstGeom>
          <a:noFill/>
          <a:ln w="9525">
            <a:noFill/>
            <a:miter lim="800000"/>
            <a:headEnd/>
            <a:tailEnd/>
          </a:ln>
          <a:effectLst/>
        </p:spPr>
      </p:pic>
      <p:pic>
        <p:nvPicPr>
          <p:cNvPr id="666632" name="Picture 8"/>
          <p:cNvPicPr>
            <a:picLocks noChangeAspect="1" noChangeArrowheads="1"/>
          </p:cNvPicPr>
          <p:nvPr/>
        </p:nvPicPr>
        <p:blipFill>
          <a:blip r:embed="rId6" cstate="print"/>
          <a:srcRect/>
          <a:stretch>
            <a:fillRect/>
          </a:stretch>
        </p:blipFill>
        <p:spPr bwMode="auto">
          <a:xfrm>
            <a:off x="3091045" y="1174938"/>
            <a:ext cx="4177139" cy="400310"/>
          </a:xfrm>
          <a:prstGeom prst="rect">
            <a:avLst/>
          </a:prstGeom>
          <a:noFill/>
          <a:ln w="9525">
            <a:noFill/>
            <a:miter lim="800000"/>
            <a:headEnd/>
            <a:tailEnd/>
          </a:ln>
          <a:effectLst/>
        </p:spPr>
      </p:pic>
      <p:pic>
        <p:nvPicPr>
          <p:cNvPr id="666634" name="Picture 10" descr="http://1.bp.blogspot.com/_k3iUvtu4THQ/SuULL_9OlpI/AAAAAAAABZA/1RVcPDF5Y2k/s400/Dia+do+orgasmo+-+foto+1.bmp"/>
          <p:cNvPicPr>
            <a:picLocks noChangeAspect="1" noChangeArrowheads="1"/>
          </p:cNvPicPr>
          <p:nvPr/>
        </p:nvPicPr>
        <p:blipFill>
          <a:blip r:embed="rId7" cstate="print"/>
          <a:srcRect/>
          <a:stretch>
            <a:fillRect/>
          </a:stretch>
        </p:blipFill>
        <p:spPr bwMode="auto">
          <a:xfrm>
            <a:off x="3062073" y="1654012"/>
            <a:ext cx="4427767" cy="5758996"/>
          </a:xfrm>
          <a:prstGeom prst="rect">
            <a:avLst/>
          </a:prstGeom>
          <a:noFill/>
        </p:spPr>
      </p:pic>
    </p:spTree>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lIns="104306" tIns="52153" rIns="104306" bIns="52153"/>
          <a:lstStyle/>
          <a:p>
            <a:pPr>
              <a:defRPr/>
            </a:pPr>
            <a:r>
              <a:rPr lang="en-US" dirty="0" smtClean="0"/>
              <a:t>O </a:t>
            </a:r>
            <a:r>
              <a:rPr lang="en-US" dirty="0" err="1" smtClean="0"/>
              <a:t>Parto</a:t>
            </a:r>
            <a:r>
              <a:rPr lang="en-US" dirty="0" smtClean="0"/>
              <a:t> no </a:t>
            </a:r>
            <a:r>
              <a:rPr lang="en-US" dirty="0" err="1" smtClean="0"/>
              <a:t>Século</a:t>
            </a:r>
            <a:r>
              <a:rPr lang="en-US" dirty="0" smtClean="0"/>
              <a:t> XXI</a:t>
            </a:r>
            <a:br>
              <a:rPr lang="en-US" dirty="0" smtClean="0"/>
            </a:br>
            <a:r>
              <a:rPr lang="en-US" sz="3700" dirty="0" err="1" smtClean="0">
                <a:solidFill>
                  <a:srgbClr val="FF0000"/>
                </a:solidFill>
              </a:rPr>
              <a:t>Modelo</a:t>
            </a:r>
            <a:r>
              <a:rPr lang="en-US" sz="3700" dirty="0" smtClean="0">
                <a:solidFill>
                  <a:srgbClr val="FF0000"/>
                </a:solidFill>
              </a:rPr>
              <a:t> </a:t>
            </a:r>
            <a:r>
              <a:rPr lang="en-US" sz="3700" dirty="0" err="1" smtClean="0">
                <a:solidFill>
                  <a:srgbClr val="FF0000"/>
                </a:solidFill>
              </a:rPr>
              <a:t>Holístico</a:t>
            </a:r>
            <a:r>
              <a:rPr lang="en-US" sz="3700" dirty="0" smtClean="0">
                <a:solidFill>
                  <a:srgbClr val="FF0000"/>
                </a:solidFill>
              </a:rPr>
              <a:t>/</a:t>
            </a:r>
            <a:r>
              <a:rPr lang="en-US" sz="3700" dirty="0" err="1" smtClean="0">
                <a:solidFill>
                  <a:srgbClr val="FF0000"/>
                </a:solidFill>
              </a:rPr>
              <a:t>Humanista</a:t>
            </a:r>
            <a:endParaRPr lang="pt-BR" sz="3700" dirty="0">
              <a:solidFill>
                <a:srgbClr val="FF0000"/>
              </a:solidFill>
            </a:endParaRPr>
          </a:p>
        </p:txBody>
      </p:sp>
      <p:pic>
        <p:nvPicPr>
          <p:cNvPr id="56323" name="Picture 2" descr="C:\Users\Lucas\Pictures\Fotos Médicas\Obstetricia\FOTOS PARA O SITE\pilates.jpg"/>
          <p:cNvPicPr>
            <a:picLocks noGrp="1" noChangeAspect="1" noChangeArrowheads="1"/>
          </p:cNvPicPr>
          <p:nvPr>
            <p:ph idx="1"/>
          </p:nvPr>
        </p:nvPicPr>
        <p:blipFill>
          <a:blip r:embed="rId2" cstate="print"/>
          <a:srcRect/>
          <a:stretch>
            <a:fillRect/>
          </a:stretch>
        </p:blipFill>
        <p:spPr bwMode="auto">
          <a:xfrm>
            <a:off x="2534128" y="2249141"/>
            <a:ext cx="4984684" cy="3736875"/>
          </a:xfrm>
          <a:noFill/>
          <a:ln>
            <a:miter lim="800000"/>
            <a:headEnd/>
            <a:tailEnd/>
          </a:ln>
        </p:spPr>
      </p:pic>
      <p:sp>
        <p:nvSpPr>
          <p:cNvPr id="56324" name="Texto explicativo em seta para a direita 5"/>
          <p:cNvSpPr>
            <a:spLocks noChangeArrowheads="1"/>
          </p:cNvSpPr>
          <p:nvPr/>
        </p:nvSpPr>
        <p:spPr bwMode="auto">
          <a:xfrm>
            <a:off x="85399" y="2599176"/>
            <a:ext cx="2998237" cy="966161"/>
          </a:xfrm>
          <a:prstGeom prst="rightArrowCallout">
            <a:avLst>
              <a:gd name="adj1" fmla="val 25000"/>
              <a:gd name="adj2" fmla="val 25000"/>
              <a:gd name="adj3" fmla="val 25004"/>
              <a:gd name="adj4" fmla="val 64977"/>
            </a:avLst>
          </a:prstGeom>
          <a:solidFill>
            <a:srgbClr val="FFFF00"/>
          </a:solidFill>
          <a:ln w="9525" algn="ctr">
            <a:solidFill>
              <a:schemeClr val="tx1"/>
            </a:solidFill>
            <a:round/>
            <a:headEnd/>
            <a:tailEnd/>
          </a:ln>
        </p:spPr>
        <p:txBody>
          <a:bodyPr lIns="104306" tIns="52153" rIns="104306" bIns="52153"/>
          <a:lstStyle/>
          <a:p>
            <a:r>
              <a:rPr lang="en-US" dirty="0">
                <a:solidFill>
                  <a:srgbClr val="FF0000"/>
                </a:solidFill>
              </a:rPr>
              <a:t>Doula</a:t>
            </a:r>
          </a:p>
          <a:p>
            <a:r>
              <a:rPr lang="en-US" dirty="0" err="1">
                <a:solidFill>
                  <a:srgbClr val="FF0000"/>
                </a:solidFill>
              </a:rPr>
              <a:t>Psicóloga</a:t>
            </a:r>
            <a:endParaRPr lang="pt-BR" dirty="0">
              <a:solidFill>
                <a:srgbClr val="FF0000"/>
              </a:solidFill>
            </a:endParaRPr>
          </a:p>
        </p:txBody>
      </p:sp>
      <p:sp>
        <p:nvSpPr>
          <p:cNvPr id="56325" name="Texto explicativo em seta para a esquerda 6"/>
          <p:cNvSpPr>
            <a:spLocks noChangeArrowheads="1"/>
          </p:cNvSpPr>
          <p:nvPr/>
        </p:nvSpPr>
        <p:spPr bwMode="auto">
          <a:xfrm>
            <a:off x="5851956" y="3463063"/>
            <a:ext cx="3330549" cy="1008168"/>
          </a:xfrm>
          <a:prstGeom prst="leftArrowCallout">
            <a:avLst>
              <a:gd name="adj1" fmla="val 25000"/>
              <a:gd name="adj2" fmla="val 25000"/>
              <a:gd name="adj3" fmla="val 25003"/>
              <a:gd name="adj4" fmla="val 64977"/>
            </a:avLst>
          </a:prstGeom>
          <a:solidFill>
            <a:srgbClr val="FFFFFF"/>
          </a:solidFill>
          <a:ln w="9525" algn="ctr">
            <a:solidFill>
              <a:schemeClr val="tx1"/>
            </a:solidFill>
            <a:round/>
            <a:headEnd/>
            <a:tailEnd/>
          </a:ln>
        </p:spPr>
        <p:txBody>
          <a:bodyPr lIns="104306" tIns="52153" rIns="104306" bIns="52153"/>
          <a:lstStyle/>
          <a:p>
            <a:r>
              <a:rPr lang="en-US" dirty="0" err="1">
                <a:solidFill>
                  <a:schemeClr val="bg2"/>
                </a:solidFill>
              </a:rPr>
              <a:t>Médico</a:t>
            </a:r>
            <a:endParaRPr lang="en-US" dirty="0">
              <a:solidFill>
                <a:schemeClr val="bg2"/>
              </a:solidFill>
            </a:endParaRPr>
          </a:p>
          <a:p>
            <a:r>
              <a:rPr lang="en-US" dirty="0" err="1">
                <a:solidFill>
                  <a:schemeClr val="bg2"/>
                </a:solidFill>
              </a:rPr>
              <a:t>Enfermeira</a:t>
            </a:r>
            <a:endParaRPr lang="pt-BR" dirty="0">
              <a:solidFill>
                <a:schemeClr val="bg2"/>
              </a:solidFill>
            </a:endParaRPr>
          </a:p>
        </p:txBody>
      </p:sp>
      <p:sp>
        <p:nvSpPr>
          <p:cNvPr id="56326" name="Texto explicativo em seta para cima 7"/>
          <p:cNvSpPr>
            <a:spLocks noChangeArrowheads="1"/>
          </p:cNvSpPr>
          <p:nvPr/>
        </p:nvSpPr>
        <p:spPr bwMode="auto">
          <a:xfrm>
            <a:off x="3638726" y="5672698"/>
            <a:ext cx="3031654" cy="1447491"/>
          </a:xfrm>
          <a:prstGeom prst="upArrowCallout">
            <a:avLst>
              <a:gd name="adj1" fmla="val 24993"/>
              <a:gd name="adj2" fmla="val 25003"/>
              <a:gd name="adj3" fmla="val 25000"/>
              <a:gd name="adj4" fmla="val 64977"/>
            </a:avLst>
          </a:prstGeom>
          <a:solidFill>
            <a:schemeClr val="accent1"/>
          </a:solidFill>
          <a:ln w="9525" algn="ctr">
            <a:solidFill>
              <a:schemeClr val="tx1"/>
            </a:solidFill>
            <a:round/>
            <a:headEnd/>
            <a:tailEnd/>
          </a:ln>
        </p:spPr>
        <p:txBody>
          <a:bodyPr lIns="104306" tIns="52153" rIns="104306" bIns="52153"/>
          <a:lstStyle/>
          <a:p>
            <a:r>
              <a:rPr lang="en-US">
                <a:solidFill>
                  <a:srgbClr val="663300"/>
                </a:solidFill>
              </a:rPr>
              <a:t>Fisioterapia</a:t>
            </a:r>
          </a:p>
          <a:p>
            <a:r>
              <a:rPr lang="en-US">
                <a:solidFill>
                  <a:srgbClr val="663300"/>
                </a:solidFill>
              </a:rPr>
              <a:t>Yoga/ ed. Física</a:t>
            </a:r>
            <a:endParaRPr lang="pt-BR">
              <a:solidFill>
                <a:srgbClr val="663300"/>
              </a:solidFill>
            </a:endParaRPr>
          </a:p>
        </p:txBody>
      </p:sp>
      <p:sp>
        <p:nvSpPr>
          <p:cNvPr id="9" name="Texto explicativo em seta para baixo 8"/>
          <p:cNvSpPr/>
          <p:nvPr/>
        </p:nvSpPr>
        <p:spPr bwMode="auto">
          <a:xfrm>
            <a:off x="4065734" y="1860557"/>
            <a:ext cx="3202450" cy="1289965"/>
          </a:xfrm>
          <a:prstGeom prst="downArrowCallout">
            <a:avLst/>
          </a:prstGeom>
          <a:solidFill>
            <a:schemeClr val="tx2">
              <a:lumMod val="50000"/>
            </a:schemeClr>
          </a:solidFill>
          <a:ln w="9525" cap="flat" cmpd="sng" algn="ctr">
            <a:solidFill>
              <a:schemeClr val="tx1"/>
            </a:solidFill>
            <a:prstDash val="solid"/>
            <a:round/>
            <a:headEnd type="none" w="med" len="med"/>
            <a:tailEnd type="none" w="med" len="med"/>
          </a:ln>
          <a:effectLst/>
        </p:spPr>
        <p:txBody>
          <a:bodyPr lIns="104306" tIns="52153" rIns="104306" bIns="52153"/>
          <a:lstStyle/>
          <a:p>
            <a:pPr>
              <a:defRPr/>
            </a:pPr>
            <a:r>
              <a:rPr lang="en-US" dirty="0" err="1">
                <a:solidFill>
                  <a:srgbClr val="FFFF00"/>
                </a:solidFill>
              </a:rPr>
              <a:t>Assistente</a:t>
            </a:r>
            <a:r>
              <a:rPr lang="en-US" dirty="0">
                <a:solidFill>
                  <a:srgbClr val="FFFF00"/>
                </a:solidFill>
              </a:rPr>
              <a:t> Social</a:t>
            </a:r>
          </a:p>
          <a:p>
            <a:pPr>
              <a:defRPr/>
            </a:pPr>
            <a:r>
              <a:rPr lang="en-US" dirty="0" err="1">
                <a:solidFill>
                  <a:srgbClr val="FFFF00"/>
                </a:solidFill>
              </a:rPr>
              <a:t>Gestor</a:t>
            </a:r>
            <a:endParaRPr lang="pt-BR" dirty="0">
              <a:solidFill>
                <a:srgbClr val="FFFF00"/>
              </a:solidFill>
            </a:endParaRPr>
          </a:p>
        </p:txBody>
      </p:sp>
    </p:spTree>
  </p:cSld>
  <p:clrMapOvr>
    <a:masterClrMapping/>
  </p:clrMapOvr>
  <p:transition/>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4988" y="303214"/>
            <a:ext cx="10158412" cy="1260475"/>
          </a:xfrm>
        </p:spPr>
        <p:txBody>
          <a:bodyPr lIns="104287" tIns="52144" rIns="104287" bIns="52144"/>
          <a:lstStyle/>
          <a:p>
            <a:pPr>
              <a:defRPr/>
            </a:pPr>
            <a:r>
              <a:rPr lang="en-US" dirty="0" err="1" smtClean="0"/>
              <a:t>Obstetrícia</a:t>
            </a:r>
            <a:r>
              <a:rPr lang="en-US" dirty="0" smtClean="0"/>
              <a:t> do </a:t>
            </a:r>
            <a:r>
              <a:rPr lang="en-US" dirty="0" err="1" smtClean="0"/>
              <a:t>Século</a:t>
            </a:r>
            <a:r>
              <a:rPr lang="en-US" dirty="0" smtClean="0"/>
              <a:t> XXI</a:t>
            </a:r>
            <a:endParaRPr lang="pt-BR" dirty="0" smtClean="0"/>
          </a:p>
        </p:txBody>
      </p:sp>
      <p:sp>
        <p:nvSpPr>
          <p:cNvPr id="3" name="Espaço Reservado para Conteúdo 2"/>
          <p:cNvSpPr>
            <a:spLocks noGrp="1"/>
          </p:cNvSpPr>
          <p:nvPr>
            <p:ph idx="1"/>
          </p:nvPr>
        </p:nvSpPr>
        <p:spPr>
          <a:xfrm>
            <a:off x="306141" y="1404367"/>
            <a:ext cx="9924280" cy="4991100"/>
          </a:xfrm>
        </p:spPr>
        <p:txBody>
          <a:bodyPr lIns="104287" tIns="52144" rIns="104287" bIns="52144"/>
          <a:lstStyle/>
          <a:p>
            <a:pPr lvl="1">
              <a:defRPr/>
            </a:pPr>
            <a:r>
              <a:rPr lang="en-US" dirty="0" err="1" smtClean="0"/>
              <a:t>Equipe</a:t>
            </a:r>
            <a:r>
              <a:rPr lang="en-US" dirty="0" smtClean="0"/>
              <a:t> </a:t>
            </a:r>
            <a:r>
              <a:rPr lang="en-US" dirty="0" err="1" smtClean="0"/>
              <a:t>multiprofissional</a:t>
            </a:r>
            <a:endParaRPr lang="en-US" dirty="0" smtClean="0"/>
          </a:p>
          <a:p>
            <a:pPr lvl="1">
              <a:defRPr/>
            </a:pPr>
            <a:r>
              <a:rPr lang="en-US" dirty="0" err="1" smtClean="0"/>
              <a:t>Respeitar</a:t>
            </a:r>
            <a:r>
              <a:rPr lang="en-US" dirty="0" smtClean="0"/>
              <a:t> as </a:t>
            </a:r>
            <a:r>
              <a:rPr lang="en-US" dirty="0" err="1" smtClean="0"/>
              <a:t>diferenças</a:t>
            </a:r>
            <a:r>
              <a:rPr lang="en-US" dirty="0" smtClean="0"/>
              <a:t> </a:t>
            </a:r>
            <a:r>
              <a:rPr lang="en-US" dirty="0" err="1" smtClean="0"/>
              <a:t>culturais</a:t>
            </a:r>
            <a:r>
              <a:rPr lang="en-US" dirty="0" smtClean="0"/>
              <a:t> e </a:t>
            </a:r>
            <a:r>
              <a:rPr lang="en-US" dirty="0" err="1" smtClean="0"/>
              <a:t>sócio-econômicas</a:t>
            </a:r>
            <a:r>
              <a:rPr lang="en-US" dirty="0" smtClean="0"/>
              <a:t> das </a:t>
            </a:r>
            <a:r>
              <a:rPr lang="en-US" dirty="0" err="1" smtClean="0"/>
              <a:t>comunidades</a:t>
            </a:r>
            <a:r>
              <a:rPr lang="en-US" dirty="0" smtClean="0"/>
              <a:t> e </a:t>
            </a:r>
            <a:r>
              <a:rPr lang="en-US" dirty="0" err="1" smtClean="0"/>
              <a:t>regiões</a:t>
            </a:r>
            <a:endParaRPr lang="en-US" dirty="0" smtClean="0"/>
          </a:p>
          <a:p>
            <a:pPr lvl="1">
              <a:defRPr/>
            </a:pPr>
            <a:r>
              <a:rPr lang="en-US" dirty="0" smtClean="0"/>
              <a:t>Ser </a:t>
            </a:r>
            <a:r>
              <a:rPr lang="en-US" dirty="0" err="1" smtClean="0"/>
              <a:t>custo-efetivo</a:t>
            </a:r>
            <a:endParaRPr lang="en-US" dirty="0" smtClean="0"/>
          </a:p>
          <a:p>
            <a:pPr lvl="1">
              <a:defRPr/>
            </a:pPr>
            <a:r>
              <a:rPr lang="en-US" dirty="0" err="1" smtClean="0"/>
              <a:t>Centrado</a:t>
            </a:r>
            <a:r>
              <a:rPr lang="en-US" dirty="0" smtClean="0"/>
              <a:t> no </a:t>
            </a:r>
            <a:r>
              <a:rPr lang="en-US" dirty="0" err="1" smtClean="0"/>
              <a:t>usuário</a:t>
            </a:r>
            <a:r>
              <a:rPr lang="en-US" dirty="0" smtClean="0"/>
              <a:t> (</a:t>
            </a:r>
            <a:r>
              <a:rPr lang="en-US" dirty="0" err="1" smtClean="0"/>
              <a:t>Paciente-Família</a:t>
            </a:r>
            <a:r>
              <a:rPr lang="en-US" dirty="0" smtClean="0"/>
              <a:t>)</a:t>
            </a:r>
          </a:p>
          <a:p>
            <a:pPr lvl="1">
              <a:defRPr/>
            </a:pPr>
            <a:r>
              <a:rPr lang="en-US" dirty="0" err="1" smtClean="0"/>
              <a:t>Seguir</a:t>
            </a:r>
            <a:r>
              <a:rPr lang="en-US" dirty="0" smtClean="0"/>
              <a:t> </a:t>
            </a:r>
            <a:r>
              <a:rPr lang="en-US" dirty="0" err="1" smtClean="0"/>
              <a:t>modelo</a:t>
            </a:r>
            <a:r>
              <a:rPr lang="en-US" dirty="0" smtClean="0"/>
              <a:t> </a:t>
            </a:r>
            <a:r>
              <a:rPr lang="en-US" dirty="0" err="1" smtClean="0"/>
              <a:t>humanista</a:t>
            </a:r>
            <a:r>
              <a:rPr lang="en-US" dirty="0" smtClean="0"/>
              <a:t>/</a:t>
            </a:r>
            <a:r>
              <a:rPr lang="en-US" dirty="0" err="1" smtClean="0"/>
              <a:t>holístico</a:t>
            </a:r>
            <a:endParaRPr lang="en-US" dirty="0" smtClean="0"/>
          </a:p>
          <a:p>
            <a:pPr lvl="1">
              <a:defRPr/>
            </a:pPr>
            <a:r>
              <a:rPr lang="en-US" dirty="0" err="1" smtClean="0"/>
              <a:t>Monitoração</a:t>
            </a:r>
            <a:r>
              <a:rPr lang="en-US" dirty="0" smtClean="0"/>
              <a:t> dos </a:t>
            </a:r>
            <a:r>
              <a:rPr lang="en-US" dirty="0" err="1" smtClean="0"/>
              <a:t>resultados</a:t>
            </a:r>
            <a:r>
              <a:rPr lang="en-US" dirty="0" smtClean="0"/>
              <a:t> </a:t>
            </a:r>
            <a:r>
              <a:rPr lang="en-US" dirty="0" err="1" smtClean="0"/>
              <a:t>perinatais</a:t>
            </a:r>
            <a:r>
              <a:rPr lang="en-US" dirty="0" smtClean="0"/>
              <a:t> (</a:t>
            </a:r>
            <a:r>
              <a:rPr lang="en-US" dirty="0" err="1" smtClean="0"/>
              <a:t>Gerenciamento</a:t>
            </a:r>
            <a:r>
              <a:rPr lang="en-US" dirty="0" smtClean="0"/>
              <a:t> de </a:t>
            </a:r>
            <a:r>
              <a:rPr lang="en-US" dirty="0" err="1" smtClean="0"/>
              <a:t>risco</a:t>
            </a:r>
            <a:r>
              <a:rPr lang="en-US" dirty="0" smtClean="0"/>
              <a:t>)</a:t>
            </a:r>
          </a:p>
          <a:p>
            <a:pPr lvl="1">
              <a:defRPr/>
            </a:pPr>
            <a:r>
              <a:rPr lang="en-US" dirty="0" err="1" smtClean="0"/>
              <a:t>Protocolos</a:t>
            </a:r>
            <a:r>
              <a:rPr lang="en-US" dirty="0" smtClean="0"/>
              <a:t> /Checklist </a:t>
            </a:r>
            <a:r>
              <a:rPr lang="en-US" dirty="0" err="1" smtClean="0"/>
              <a:t>baseados</a:t>
            </a:r>
            <a:r>
              <a:rPr lang="en-US" dirty="0" smtClean="0"/>
              <a:t> </a:t>
            </a:r>
            <a:r>
              <a:rPr lang="en-US" dirty="0" err="1" smtClean="0"/>
              <a:t>em</a:t>
            </a:r>
            <a:r>
              <a:rPr lang="en-US" dirty="0" smtClean="0"/>
              <a:t> </a:t>
            </a:r>
            <a:r>
              <a:rPr lang="en-US" dirty="0" err="1" smtClean="0"/>
              <a:t>evidências</a:t>
            </a:r>
            <a:endParaRPr lang="pt-BR" dirty="0" smtClean="0"/>
          </a:p>
          <a:p>
            <a:pPr lvl="1">
              <a:defRPr/>
            </a:pPr>
            <a:endParaRPr lang="en-US" dirty="0" smtClean="0"/>
          </a:p>
        </p:txBody>
      </p:sp>
    </p:spTree>
    <p:extLst>
      <p:ext uri="{BB962C8B-B14F-4D97-AF65-F5344CB8AC3E}">
        <p14:creationId xmlns:p14="http://schemas.microsoft.com/office/powerpoint/2010/main" val="2869003757"/>
      </p:ext>
    </p:extLst>
  </p:cSld>
  <p:clrMapOvr>
    <a:masterClrMapping/>
  </p:clrMapOvr>
  <p:transition/>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4" name="Picture 5" descr="http://mensagens.culturamix.com/blog/wp-content/gallery/mensagens-de-trabalho-em-equipe-1/mensagens-de-trabalho-em-equipe-5.jpg"/>
          <p:cNvPicPr>
            <a:picLocks noChangeAspect="1" noChangeArrowheads="1"/>
          </p:cNvPicPr>
          <p:nvPr/>
        </p:nvPicPr>
        <p:blipFill>
          <a:blip r:embed="rId2" cstate="print"/>
          <a:srcRect/>
          <a:stretch>
            <a:fillRect/>
          </a:stretch>
        </p:blipFill>
        <p:spPr bwMode="auto">
          <a:xfrm>
            <a:off x="6642844" y="49008"/>
            <a:ext cx="2834864" cy="2004085"/>
          </a:xfrm>
          <a:prstGeom prst="rect">
            <a:avLst/>
          </a:prstGeom>
          <a:noFill/>
          <a:ln w="9525">
            <a:noFill/>
            <a:miter lim="800000"/>
            <a:headEnd/>
            <a:tailEnd/>
          </a:ln>
        </p:spPr>
      </p:pic>
      <p:sp>
        <p:nvSpPr>
          <p:cNvPr id="182275" name="Espaço Reservado para Conteúdo 2"/>
          <p:cNvSpPr>
            <a:spLocks noGrp="1"/>
          </p:cNvSpPr>
          <p:nvPr>
            <p:ph idx="1"/>
          </p:nvPr>
        </p:nvSpPr>
        <p:spPr bwMode="auto">
          <a:xfrm>
            <a:off x="-42701" y="131273"/>
            <a:ext cx="5821449" cy="4920071"/>
          </a:xfrm>
          <a:noFill/>
          <a:ln>
            <a:miter lim="800000"/>
            <a:headEnd/>
            <a:tailEnd/>
          </a:ln>
        </p:spPr>
        <p:txBody>
          <a:bodyPr vert="horz" wrap="square" numCol="1" anchor="t" anchorCtr="0" compatLnSpc="1">
            <a:prstTxWarp prst="textNoShape">
              <a:avLst/>
            </a:prstTxWarp>
          </a:bodyPr>
          <a:lstStyle/>
          <a:p>
            <a:pPr algn="ctr"/>
            <a:r>
              <a:rPr lang="en-US" sz="3200" dirty="0" smtClean="0"/>
              <a:t>“</a:t>
            </a:r>
            <a:r>
              <a:rPr lang="en-US" sz="3200" dirty="0" err="1" smtClean="0"/>
              <a:t>Vamos</a:t>
            </a:r>
            <a:r>
              <a:rPr lang="en-US" sz="3200" dirty="0" smtClean="0"/>
              <a:t> </a:t>
            </a:r>
            <a:r>
              <a:rPr lang="en-US" sz="3200" dirty="0" err="1" smtClean="0"/>
              <a:t>precisar</a:t>
            </a:r>
            <a:r>
              <a:rPr lang="en-US" sz="3200" dirty="0" smtClean="0"/>
              <a:t> de </a:t>
            </a:r>
            <a:r>
              <a:rPr lang="en-US" sz="3200" dirty="0" err="1" smtClean="0"/>
              <a:t>todos</a:t>
            </a:r>
            <a:r>
              <a:rPr lang="en-US" sz="3200" dirty="0" smtClean="0"/>
              <a:t> </a:t>
            </a:r>
            <a:r>
              <a:rPr lang="en-US" sz="3200" dirty="0" err="1" smtClean="0"/>
              <a:t>juntos</a:t>
            </a:r>
            <a:r>
              <a:rPr lang="en-US" sz="3200" dirty="0" smtClean="0"/>
              <a:t>. Um </a:t>
            </a:r>
            <a:r>
              <a:rPr lang="en-US" sz="3200" dirty="0" err="1" smtClean="0"/>
              <a:t>mais</a:t>
            </a:r>
            <a:r>
              <a:rPr lang="en-US" sz="3200" dirty="0" smtClean="0"/>
              <a:t> um é </a:t>
            </a:r>
            <a:r>
              <a:rPr lang="en-US" sz="3200" dirty="0" err="1" smtClean="0"/>
              <a:t>sempre</a:t>
            </a:r>
            <a:r>
              <a:rPr lang="en-US" sz="3200" dirty="0" smtClean="0"/>
              <a:t> </a:t>
            </a:r>
            <a:r>
              <a:rPr lang="en-US" sz="3200" dirty="0" err="1" smtClean="0"/>
              <a:t>mais</a:t>
            </a:r>
            <a:r>
              <a:rPr lang="en-US" sz="3200" dirty="0" smtClean="0"/>
              <a:t> </a:t>
            </a:r>
            <a:r>
              <a:rPr lang="en-US" sz="3200" dirty="0" err="1" smtClean="0"/>
              <a:t>que</a:t>
            </a:r>
            <a:r>
              <a:rPr lang="en-US" sz="3200" dirty="0" smtClean="0"/>
              <a:t> </a:t>
            </a:r>
            <a:r>
              <a:rPr lang="en-US" sz="3200" dirty="0" err="1" smtClean="0"/>
              <a:t>dois</a:t>
            </a:r>
            <a:r>
              <a:rPr lang="en-US" sz="3200" dirty="0" smtClean="0"/>
              <a:t>”                                                   </a:t>
            </a:r>
            <a:r>
              <a:rPr lang="en-US" sz="2700" dirty="0" smtClean="0"/>
              <a:t>O Sal </a:t>
            </a:r>
            <a:r>
              <a:rPr lang="en-US" sz="2700" dirty="0" err="1" smtClean="0"/>
              <a:t>da</a:t>
            </a:r>
            <a:r>
              <a:rPr lang="en-US" sz="2700" dirty="0" smtClean="0"/>
              <a:t> Terra                                       </a:t>
            </a:r>
            <a:r>
              <a:rPr lang="en-US" sz="2700" dirty="0" err="1" smtClean="0"/>
              <a:t>Ronaldo</a:t>
            </a:r>
            <a:r>
              <a:rPr lang="en-US" sz="2700" dirty="0" smtClean="0"/>
              <a:t> </a:t>
            </a:r>
            <a:r>
              <a:rPr lang="en-US" sz="2700" dirty="0" err="1" smtClean="0"/>
              <a:t>Bastos</a:t>
            </a:r>
            <a:r>
              <a:rPr lang="en-US" sz="2700" dirty="0" smtClean="0"/>
              <a:t>, </a:t>
            </a:r>
            <a:r>
              <a:rPr lang="en-US" sz="2700" dirty="0" err="1" smtClean="0"/>
              <a:t>Beto</a:t>
            </a:r>
            <a:r>
              <a:rPr lang="en-US" sz="2700" dirty="0" smtClean="0"/>
              <a:t> </a:t>
            </a:r>
            <a:r>
              <a:rPr lang="en-US" sz="2700" dirty="0" err="1" smtClean="0"/>
              <a:t>Guedes</a:t>
            </a:r>
            <a:endParaRPr lang="en-US" sz="2700" dirty="0" smtClean="0"/>
          </a:p>
          <a:p>
            <a:r>
              <a:rPr lang="en-US" sz="3200" dirty="0" err="1" smtClean="0"/>
              <a:t>Equipe</a:t>
            </a:r>
            <a:r>
              <a:rPr lang="en-US" sz="3200" dirty="0" smtClean="0"/>
              <a:t> </a:t>
            </a:r>
            <a:r>
              <a:rPr lang="en-US" sz="3200" dirty="0" err="1" smtClean="0"/>
              <a:t>assistencial</a:t>
            </a:r>
            <a:r>
              <a:rPr lang="en-US" sz="3200" dirty="0" smtClean="0"/>
              <a:t> = Time             de </a:t>
            </a:r>
            <a:r>
              <a:rPr lang="en-US" sz="3200" dirty="0" err="1" smtClean="0"/>
              <a:t>futebol</a:t>
            </a:r>
            <a:endParaRPr lang="en-US" sz="3200" dirty="0" smtClean="0"/>
          </a:p>
          <a:p>
            <a:pPr lvl="1"/>
            <a:r>
              <a:rPr lang="en-US" sz="2700" dirty="0" err="1" smtClean="0"/>
              <a:t>Técnico</a:t>
            </a:r>
            <a:r>
              <a:rPr lang="en-US" sz="2700" dirty="0" smtClean="0"/>
              <a:t>= </a:t>
            </a:r>
            <a:r>
              <a:rPr lang="en-US" sz="2700" dirty="0" err="1" smtClean="0"/>
              <a:t>Gestor</a:t>
            </a:r>
            <a:r>
              <a:rPr lang="en-US" sz="2700" dirty="0" smtClean="0"/>
              <a:t>/</a:t>
            </a:r>
            <a:r>
              <a:rPr lang="en-US" sz="2700" dirty="0" err="1" smtClean="0"/>
              <a:t>diretor</a:t>
            </a:r>
            <a:r>
              <a:rPr lang="en-US" sz="2700" dirty="0" smtClean="0"/>
              <a:t> </a:t>
            </a:r>
          </a:p>
          <a:p>
            <a:pPr lvl="1"/>
            <a:r>
              <a:rPr lang="en-US" sz="2700" dirty="0" smtClean="0"/>
              <a:t> </a:t>
            </a:r>
            <a:r>
              <a:rPr lang="en-US" sz="2700" dirty="0" err="1" smtClean="0"/>
              <a:t>Capitão</a:t>
            </a:r>
            <a:r>
              <a:rPr lang="en-US" sz="2700" dirty="0" smtClean="0"/>
              <a:t>= </a:t>
            </a:r>
            <a:r>
              <a:rPr lang="en-US" sz="2700" dirty="0" err="1" smtClean="0"/>
              <a:t>cuidador</a:t>
            </a:r>
            <a:r>
              <a:rPr lang="en-US" sz="2700" dirty="0" smtClean="0"/>
              <a:t>                        (</a:t>
            </a:r>
            <a:r>
              <a:rPr lang="en-US" sz="2700" dirty="0" err="1" smtClean="0"/>
              <a:t>enf</a:t>
            </a:r>
            <a:r>
              <a:rPr lang="en-US" sz="2700" dirty="0" smtClean="0"/>
              <a:t>= </a:t>
            </a:r>
            <a:r>
              <a:rPr lang="en-US" sz="2700" dirty="0" err="1" smtClean="0"/>
              <a:t>baixo</a:t>
            </a:r>
            <a:r>
              <a:rPr lang="en-US" sz="2700" dirty="0" smtClean="0"/>
              <a:t>, </a:t>
            </a:r>
            <a:r>
              <a:rPr lang="en-US" sz="2700" dirty="0" err="1" smtClean="0"/>
              <a:t>médico</a:t>
            </a:r>
            <a:r>
              <a:rPr lang="en-US" sz="2700" dirty="0" smtClean="0"/>
              <a:t>=alto </a:t>
            </a:r>
            <a:r>
              <a:rPr lang="en-US" sz="2700" dirty="0" err="1" smtClean="0"/>
              <a:t>risco</a:t>
            </a:r>
            <a:r>
              <a:rPr lang="en-US" sz="2700" dirty="0" smtClean="0"/>
              <a:t>/</a:t>
            </a:r>
            <a:r>
              <a:rPr lang="en-US" sz="2700" dirty="0" err="1" smtClean="0"/>
              <a:t>urgência</a:t>
            </a:r>
            <a:r>
              <a:rPr lang="en-US" sz="2700" dirty="0" smtClean="0"/>
              <a:t>)</a:t>
            </a:r>
          </a:p>
          <a:p>
            <a:pPr lvl="1"/>
            <a:r>
              <a:rPr lang="en-US" sz="2700" dirty="0" smtClean="0"/>
              <a:t>Time= </a:t>
            </a:r>
            <a:r>
              <a:rPr lang="en-US" sz="2700" dirty="0" err="1" smtClean="0"/>
              <a:t>toda</a:t>
            </a:r>
            <a:r>
              <a:rPr lang="en-US" sz="2700" dirty="0" smtClean="0"/>
              <a:t> </a:t>
            </a:r>
            <a:r>
              <a:rPr lang="en-US" sz="2700" dirty="0" err="1" smtClean="0"/>
              <a:t>equipe</a:t>
            </a:r>
            <a:r>
              <a:rPr lang="en-US" sz="2700" dirty="0" smtClean="0"/>
              <a:t> (</a:t>
            </a:r>
            <a:r>
              <a:rPr lang="en-US" sz="2700" dirty="0" err="1" smtClean="0"/>
              <a:t>médicos</a:t>
            </a:r>
            <a:r>
              <a:rPr lang="en-US" sz="2700" dirty="0" smtClean="0"/>
              <a:t>,          </a:t>
            </a:r>
            <a:r>
              <a:rPr lang="en-US" sz="2700" dirty="0" err="1" smtClean="0"/>
              <a:t>enfermeiras</a:t>
            </a:r>
            <a:r>
              <a:rPr lang="en-US" sz="2700" dirty="0" smtClean="0"/>
              <a:t>, assist social,  </a:t>
            </a:r>
            <a:r>
              <a:rPr lang="en-US" sz="2700" dirty="0" err="1" smtClean="0"/>
              <a:t>fisioterapeuta</a:t>
            </a:r>
            <a:r>
              <a:rPr lang="en-US" sz="2700" dirty="0" smtClean="0"/>
              <a:t>, </a:t>
            </a:r>
            <a:r>
              <a:rPr lang="en-US" sz="2700" dirty="0" err="1" smtClean="0"/>
              <a:t>psicólogo</a:t>
            </a:r>
            <a:r>
              <a:rPr lang="en-US" sz="2700" dirty="0" smtClean="0"/>
              <a:t>,     </a:t>
            </a:r>
            <a:r>
              <a:rPr lang="en-US" sz="2700" dirty="0" err="1" smtClean="0"/>
              <a:t>funcionários</a:t>
            </a:r>
            <a:r>
              <a:rPr lang="en-US" sz="2700" dirty="0" smtClean="0"/>
              <a:t>)</a:t>
            </a:r>
            <a:endParaRPr lang="pt-BR" sz="2700" dirty="0" smtClean="0"/>
          </a:p>
          <a:p>
            <a:endParaRPr lang="pt-BR" sz="3200" dirty="0" smtClean="0"/>
          </a:p>
        </p:txBody>
      </p:sp>
      <p:pic>
        <p:nvPicPr>
          <p:cNvPr id="182276" name="Picture 7" descr="http://www.egnaldopaulino.com/wp-content/uploads/2010/02/trabalho_equipe1.jpg"/>
          <p:cNvPicPr>
            <a:picLocks noChangeAspect="1" noChangeArrowheads="1"/>
          </p:cNvPicPr>
          <p:nvPr/>
        </p:nvPicPr>
        <p:blipFill>
          <a:blip r:embed="rId3" cstate="print"/>
          <a:srcRect/>
          <a:stretch>
            <a:fillRect/>
          </a:stretch>
        </p:blipFill>
        <p:spPr bwMode="auto">
          <a:xfrm>
            <a:off x="5768125" y="2147610"/>
            <a:ext cx="4925275" cy="53996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8"/>
          <p:cNvSpPr txBox="1">
            <a:spLocks noChangeArrowheads="1"/>
          </p:cNvSpPr>
          <p:nvPr/>
        </p:nvSpPr>
        <p:spPr bwMode="auto">
          <a:xfrm>
            <a:off x="376869" y="272554"/>
            <a:ext cx="10106748" cy="936309"/>
          </a:xfrm>
          <a:prstGeom prst="rect">
            <a:avLst/>
          </a:prstGeom>
          <a:noFill/>
          <a:ln w="9525">
            <a:noFill/>
            <a:miter lim="800000"/>
            <a:headEnd/>
            <a:tailEnd/>
          </a:ln>
        </p:spPr>
        <p:txBody>
          <a:bodyPr lIns="104294" tIns="52147" rIns="104294" bIns="52147">
            <a:spAutoFit/>
          </a:bodyPr>
          <a:lstStyle/>
          <a:p>
            <a:pPr algn="r"/>
            <a:r>
              <a:rPr lang="pt-BR" sz="2700" b="1" dirty="0">
                <a:solidFill>
                  <a:srgbClr val="006600"/>
                </a:solidFill>
              </a:rPr>
              <a:t>Cada nascimento é uma  celebração da vida e deve ser compartilhado entre os entes queridos da mulher.</a:t>
            </a:r>
          </a:p>
        </p:txBody>
      </p:sp>
      <p:pic>
        <p:nvPicPr>
          <p:cNvPr id="41987" name="Picture 4" descr="D:\Casa de Parto\Rosa_corte cordão.jpg"/>
          <p:cNvPicPr>
            <a:picLocks noChangeAspect="1" noChangeArrowheads="1"/>
          </p:cNvPicPr>
          <p:nvPr/>
        </p:nvPicPr>
        <p:blipFill>
          <a:blip r:embed="rId2" cstate="print"/>
          <a:srcRect/>
          <a:stretch>
            <a:fillRect/>
          </a:stretch>
        </p:blipFill>
        <p:spPr bwMode="auto">
          <a:xfrm>
            <a:off x="6127231" y="1533903"/>
            <a:ext cx="4577319" cy="3746926"/>
          </a:xfrm>
          <a:prstGeom prst="rect">
            <a:avLst/>
          </a:prstGeom>
          <a:noFill/>
          <a:ln w="9525">
            <a:noFill/>
            <a:miter lim="800000"/>
            <a:headEnd/>
            <a:tailEnd/>
          </a:ln>
        </p:spPr>
      </p:pic>
      <p:pic>
        <p:nvPicPr>
          <p:cNvPr id="41988" name="Picture 2" descr="D:\Casa de Parto\Rosa_nascimento 02.jpg"/>
          <p:cNvPicPr>
            <a:picLocks noChangeAspect="1" noChangeArrowheads="1"/>
          </p:cNvPicPr>
          <p:nvPr/>
        </p:nvPicPr>
        <p:blipFill>
          <a:blip r:embed="rId3" cstate="print"/>
          <a:srcRect/>
          <a:stretch>
            <a:fillRect/>
          </a:stretch>
        </p:blipFill>
        <p:spPr bwMode="auto">
          <a:xfrm>
            <a:off x="142876" y="1462688"/>
            <a:ext cx="4060816" cy="3175199"/>
          </a:xfrm>
          <a:prstGeom prst="rect">
            <a:avLst/>
          </a:prstGeom>
          <a:noFill/>
          <a:ln w="9525">
            <a:noFill/>
            <a:miter lim="800000"/>
            <a:headEnd/>
            <a:tailEnd/>
          </a:ln>
        </p:spPr>
      </p:pic>
      <p:pic>
        <p:nvPicPr>
          <p:cNvPr id="41989" name="Picture 3" descr="D:\Casa de Parto\Rosa_nascimento família.jpg"/>
          <p:cNvPicPr>
            <a:picLocks noChangeAspect="1" noChangeArrowheads="1"/>
          </p:cNvPicPr>
          <p:nvPr/>
        </p:nvPicPr>
        <p:blipFill>
          <a:blip r:embed="rId4" cstate="print"/>
          <a:srcRect/>
          <a:stretch>
            <a:fillRect/>
          </a:stretch>
        </p:blipFill>
        <p:spPr bwMode="auto">
          <a:xfrm>
            <a:off x="3791948" y="4066383"/>
            <a:ext cx="4126520" cy="3423442"/>
          </a:xfrm>
          <a:prstGeom prst="rect">
            <a:avLst/>
          </a:prstGeom>
          <a:noFill/>
          <a:ln w="9525">
            <a:noFill/>
            <a:miter lim="800000"/>
            <a:headEnd/>
            <a:tailEnd/>
          </a:ln>
        </p:spPr>
      </p:pic>
      <p:sp>
        <p:nvSpPr>
          <p:cNvPr id="41990" name="Rectangle 3"/>
          <p:cNvSpPr>
            <a:spLocks noChangeArrowheads="1"/>
          </p:cNvSpPr>
          <p:nvPr/>
        </p:nvSpPr>
        <p:spPr bwMode="auto">
          <a:xfrm>
            <a:off x="0" y="-5583"/>
            <a:ext cx="10693400" cy="1984832"/>
          </a:xfrm>
          <a:prstGeom prst="rect">
            <a:avLst/>
          </a:prstGeom>
          <a:solidFill>
            <a:srgbClr val="008000">
              <a:alpha val="12157"/>
            </a:srgbClr>
          </a:solidFill>
          <a:ln w="9525">
            <a:noFill/>
            <a:miter lim="800000"/>
            <a:headEnd/>
            <a:tailEnd/>
          </a:ln>
        </p:spPr>
        <p:txBody>
          <a:bodyPr wrap="none" lIns="104294" tIns="52147" rIns="104294" bIns="52147" anchor="ctr"/>
          <a:lstStyle/>
          <a:p>
            <a:endParaRPr lang="pt-BR"/>
          </a:p>
        </p:txBody>
      </p:sp>
    </p:spTree>
    <p:extLst>
      <p:ext uri="{BB962C8B-B14F-4D97-AF65-F5344CB8AC3E}">
        <p14:creationId xmlns:p14="http://schemas.microsoft.com/office/powerpoint/2010/main" val="2559635483"/>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7" descr="IMG_1405"/>
          <p:cNvPicPr>
            <a:picLocks noChangeAspect="1" noChangeArrowheads="1"/>
          </p:cNvPicPr>
          <p:nvPr/>
        </p:nvPicPr>
        <p:blipFill>
          <a:blip r:embed="rId2" cstate="print"/>
          <a:srcRect b="15295"/>
          <a:stretch>
            <a:fillRect/>
          </a:stretch>
        </p:blipFill>
        <p:spPr bwMode="auto">
          <a:xfrm>
            <a:off x="6395619" y="2985999"/>
            <a:ext cx="4297781" cy="4575264"/>
          </a:xfrm>
          <a:prstGeom prst="rect">
            <a:avLst/>
          </a:prstGeom>
          <a:noFill/>
          <a:ln w="9525">
            <a:noFill/>
            <a:miter lim="800000"/>
            <a:headEnd/>
            <a:tailEnd/>
          </a:ln>
        </p:spPr>
      </p:pic>
      <p:pic>
        <p:nvPicPr>
          <p:cNvPr id="48131" name="Picture 6" descr="IMG_1413nova"/>
          <p:cNvPicPr>
            <a:picLocks noChangeAspect="1" noChangeArrowheads="1"/>
          </p:cNvPicPr>
          <p:nvPr/>
        </p:nvPicPr>
        <p:blipFill>
          <a:blip r:embed="rId3" cstate="print"/>
          <a:srcRect/>
          <a:stretch>
            <a:fillRect/>
          </a:stretch>
        </p:blipFill>
        <p:spPr bwMode="auto">
          <a:xfrm>
            <a:off x="2" y="3423573"/>
            <a:ext cx="6442031" cy="4137691"/>
          </a:xfrm>
          <a:prstGeom prst="rect">
            <a:avLst/>
          </a:prstGeom>
          <a:noFill/>
          <a:ln w="9525">
            <a:noFill/>
            <a:miter lim="800000"/>
            <a:headEnd/>
            <a:tailEnd/>
          </a:ln>
        </p:spPr>
      </p:pic>
      <p:pic>
        <p:nvPicPr>
          <p:cNvPr id="48132" name="Picture 4" descr="IMG_1406nova"/>
          <p:cNvPicPr>
            <a:picLocks noChangeAspect="1" noChangeArrowheads="1"/>
          </p:cNvPicPr>
          <p:nvPr/>
        </p:nvPicPr>
        <p:blipFill>
          <a:blip r:embed="rId4" cstate="print"/>
          <a:srcRect/>
          <a:stretch>
            <a:fillRect/>
          </a:stretch>
        </p:blipFill>
        <p:spPr bwMode="auto">
          <a:xfrm>
            <a:off x="0" y="0"/>
            <a:ext cx="5346700" cy="3434074"/>
          </a:xfrm>
          <a:prstGeom prst="rect">
            <a:avLst/>
          </a:prstGeom>
          <a:noFill/>
          <a:ln w="9525">
            <a:noFill/>
            <a:miter lim="800000"/>
            <a:headEnd/>
            <a:tailEnd/>
          </a:ln>
        </p:spPr>
      </p:pic>
      <p:pic>
        <p:nvPicPr>
          <p:cNvPr id="48133" name="Picture 5" descr="IMG_1411nova"/>
          <p:cNvPicPr>
            <a:picLocks noChangeAspect="1" noChangeArrowheads="1"/>
          </p:cNvPicPr>
          <p:nvPr/>
        </p:nvPicPr>
        <p:blipFill>
          <a:blip r:embed="rId5" cstate="print"/>
          <a:srcRect/>
          <a:stretch>
            <a:fillRect/>
          </a:stretch>
        </p:blipFill>
        <p:spPr bwMode="auto">
          <a:xfrm>
            <a:off x="5346700" y="0"/>
            <a:ext cx="5346700" cy="3434074"/>
          </a:xfrm>
          <a:prstGeom prst="rect">
            <a:avLst/>
          </a:prstGeom>
          <a:noFill/>
          <a:ln w="9525">
            <a:noFill/>
            <a:miter lim="800000"/>
            <a:headEnd/>
            <a:tailEnd/>
          </a:ln>
        </p:spPr>
      </p:pic>
      <p:sp>
        <p:nvSpPr>
          <p:cNvPr id="6" name="CaixaDeTexto 5"/>
          <p:cNvSpPr txBox="1"/>
          <p:nvPr/>
        </p:nvSpPr>
        <p:spPr>
          <a:xfrm>
            <a:off x="-1647" y="3150522"/>
            <a:ext cx="10804665" cy="428472"/>
          </a:xfrm>
          <a:prstGeom prst="rect">
            <a:avLst/>
          </a:prstGeom>
          <a:solidFill>
            <a:srgbClr val="FFFF00"/>
          </a:solidFill>
        </p:spPr>
        <p:txBody>
          <a:bodyPr wrap="none" lIns="104287" tIns="52144" rIns="104287" bIns="52144" rtlCol="0">
            <a:spAutoFit/>
          </a:bodyPr>
          <a:lstStyle/>
          <a:p>
            <a:r>
              <a:rPr lang="en-US" dirty="0" smtClean="0"/>
              <a:t>O </a:t>
            </a:r>
            <a:r>
              <a:rPr lang="en-US" dirty="0" err="1" smtClean="0"/>
              <a:t>Parto</a:t>
            </a:r>
            <a:r>
              <a:rPr lang="en-US" dirty="0" smtClean="0"/>
              <a:t> </a:t>
            </a:r>
            <a:r>
              <a:rPr lang="en-US" dirty="0" err="1" smtClean="0"/>
              <a:t>representa</a:t>
            </a:r>
            <a:r>
              <a:rPr lang="en-US" dirty="0" smtClean="0"/>
              <a:t> o </a:t>
            </a:r>
            <a:r>
              <a:rPr lang="en-US" dirty="0" err="1" smtClean="0"/>
              <a:t>momento</a:t>
            </a:r>
            <a:r>
              <a:rPr lang="en-US" dirty="0" smtClean="0"/>
              <a:t> </a:t>
            </a:r>
            <a:r>
              <a:rPr lang="en-US" dirty="0" err="1" smtClean="0"/>
              <a:t>mais</a:t>
            </a:r>
            <a:r>
              <a:rPr lang="en-US" dirty="0" smtClean="0"/>
              <a:t> sublime </a:t>
            </a:r>
            <a:r>
              <a:rPr lang="en-US" dirty="0" err="1" smtClean="0"/>
              <a:t>da</a:t>
            </a:r>
            <a:r>
              <a:rPr lang="en-US" dirty="0" smtClean="0"/>
              <a:t> </a:t>
            </a:r>
            <a:r>
              <a:rPr lang="en-US" dirty="0" err="1" smtClean="0"/>
              <a:t>celebração</a:t>
            </a:r>
            <a:r>
              <a:rPr lang="en-US" dirty="0" smtClean="0"/>
              <a:t> </a:t>
            </a:r>
            <a:r>
              <a:rPr lang="en-US" dirty="0" err="1" smtClean="0"/>
              <a:t>da</a:t>
            </a:r>
            <a:r>
              <a:rPr lang="en-US" dirty="0" smtClean="0"/>
              <a:t> </a:t>
            </a:r>
            <a:r>
              <a:rPr lang="en-US" dirty="0" err="1" smtClean="0"/>
              <a:t>vida</a:t>
            </a:r>
            <a:r>
              <a:rPr lang="en-US" dirty="0" smtClean="0"/>
              <a:t> e do </a:t>
            </a:r>
            <a:r>
              <a:rPr lang="en-US" dirty="0" err="1" smtClean="0"/>
              <a:t>amor</a:t>
            </a:r>
            <a:r>
              <a:rPr lang="en-US" dirty="0" smtClean="0"/>
              <a:t> </a:t>
            </a:r>
            <a:r>
              <a:rPr lang="en-US" dirty="0" err="1" smtClean="0"/>
              <a:t>em</a:t>
            </a:r>
            <a:r>
              <a:rPr lang="en-US" dirty="0" smtClean="0"/>
              <a:t> </a:t>
            </a:r>
            <a:r>
              <a:rPr lang="en-US" dirty="0" err="1" smtClean="0"/>
              <a:t>família</a:t>
            </a:r>
            <a:endParaRPr lang="pt-BR" dirty="0"/>
          </a:p>
        </p:txBody>
      </p:sp>
    </p:spTree>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img_0026"/>
          <p:cNvPicPr>
            <a:picLocks noChangeAspect="1" noChangeArrowheads="1"/>
          </p:cNvPicPr>
          <p:nvPr/>
        </p:nvPicPr>
        <p:blipFill>
          <a:blip r:embed="rId2" cstate="print"/>
          <a:srcRect/>
          <a:stretch>
            <a:fillRect/>
          </a:stretch>
        </p:blipFill>
        <p:spPr bwMode="auto">
          <a:xfrm>
            <a:off x="0" y="0"/>
            <a:ext cx="10693400" cy="75612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4"/>
          <p:cNvGraphicFramePr>
            <a:graphicFrameLocks noChangeAspect="1"/>
          </p:cNvGraphicFramePr>
          <p:nvPr/>
        </p:nvGraphicFramePr>
        <p:xfrm>
          <a:off x="3713" y="1"/>
          <a:ext cx="10685974" cy="7556013"/>
        </p:xfrm>
        <a:graphic>
          <a:graphicData uri="http://schemas.openxmlformats.org/presentationml/2006/ole">
            <mc:AlternateContent xmlns:mc="http://schemas.openxmlformats.org/markup-compatibility/2006">
              <mc:Choice xmlns:v="urn:schemas-microsoft-com:vml" Requires="v">
                <p:oleObj spid="_x0000_s826427" name="CorelDRAW" r:id="rId3" imgW="9096480" imgH="6829200" progId="">
                  <p:embed/>
                </p:oleObj>
              </mc:Choice>
              <mc:Fallback>
                <p:oleObj name="CorelDRAW" r:id="rId3" imgW="9096480" imgH="6829200" progId="">
                  <p:embed/>
                  <p:pic>
                    <p:nvPicPr>
                      <p:cNvPr id="0" name="Picture 58"/>
                      <p:cNvPicPr>
                        <a:picLocks noChangeAspect="1" noChangeArrowheads="1"/>
                      </p:cNvPicPr>
                      <p:nvPr/>
                    </p:nvPicPr>
                    <p:blipFill>
                      <a:blip r:embed="rId4">
                        <a:extLst>
                          <a:ext uri="{28A0092B-C50C-407E-A947-70E740481C1C}">
                            <a14:useLocalDpi xmlns:a14="http://schemas.microsoft.com/office/drawing/2010/main" val="0"/>
                          </a:ext>
                        </a:extLst>
                      </a:blip>
                      <a:srcRect l="9680" t="2608" r="23114" b="30240"/>
                      <a:stretch>
                        <a:fillRect/>
                      </a:stretch>
                    </p:blipFill>
                    <p:spPr bwMode="auto">
                      <a:xfrm>
                        <a:off x="3713" y="1"/>
                        <a:ext cx="10685974" cy="7556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 Box 5"/>
          <p:cNvSpPr txBox="1">
            <a:spLocks noChangeArrowheads="1"/>
          </p:cNvSpPr>
          <p:nvPr/>
        </p:nvSpPr>
        <p:spPr bwMode="auto">
          <a:xfrm>
            <a:off x="0" y="6322057"/>
            <a:ext cx="10693400" cy="1167123"/>
          </a:xfrm>
          <a:prstGeom prst="rect">
            <a:avLst/>
          </a:prstGeom>
          <a:solidFill>
            <a:schemeClr val="bg1">
              <a:alpha val="70195"/>
            </a:schemeClr>
          </a:solidFill>
          <a:ln w="9525">
            <a:noFill/>
            <a:miter lim="800000"/>
            <a:headEnd/>
            <a:tailEnd/>
          </a:ln>
        </p:spPr>
        <p:txBody>
          <a:bodyPr lIns="104276" tIns="52138" rIns="104276" bIns="52138">
            <a:spAutoFit/>
          </a:bodyPr>
          <a:lstStyle/>
          <a:p>
            <a:pPr algn="ctr">
              <a:defRPr/>
            </a:pPr>
            <a:r>
              <a:rPr lang="pt-BR" sz="2300" b="1" dirty="0">
                <a:solidFill>
                  <a:srgbClr val="008000"/>
                </a:solidFill>
                <a:latin typeface="+mn-lt"/>
              </a:rPr>
              <a:t>Possibilitar que o nascimento ocorra  num ambiente humano, acolhedor, vinculante, prazeroso e seguro é contribuir para que o potencial do nascimento de mudar o mundo e de construir a paz, aconteça.</a:t>
            </a:r>
          </a:p>
        </p:txBody>
      </p:sp>
    </p:spTree>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xfrm>
            <a:off x="377901" y="4128942"/>
            <a:ext cx="10315500" cy="6836642"/>
          </a:xfrm>
        </p:spPr>
        <p:txBody>
          <a:bodyPr lIns="104306" tIns="52153" rIns="104306" bIns="52153"/>
          <a:lstStyle/>
          <a:p>
            <a:pPr eaLnBrk="1" hangingPunct="1">
              <a:lnSpc>
                <a:spcPct val="150000"/>
              </a:lnSpc>
              <a:spcBef>
                <a:spcPct val="50000"/>
              </a:spcBef>
              <a:buFontTx/>
              <a:buNone/>
              <a:defRPr/>
            </a:pP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Imagina-te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como</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uma</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parteira</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Acompanhas</a:t>
            </a:r>
            <a:r>
              <a:rPr lang="en-US" sz="2300" b="1" dirty="0" smtClean="0">
                <a:solidFill>
                  <a:srgbClr val="002060"/>
                </a:solidFill>
                <a:latin typeface="Arial" pitchFamily="34" charset="0"/>
                <a:cs typeface="Arial" pitchFamily="34" charset="0"/>
              </a:rPr>
              <a:t> o  </a:t>
            </a:r>
            <a:r>
              <a:rPr lang="en-US" sz="2300" b="1" dirty="0" err="1" smtClean="0">
                <a:solidFill>
                  <a:srgbClr val="002060"/>
                </a:solidFill>
                <a:latin typeface="Arial" pitchFamily="34" charset="0"/>
                <a:cs typeface="Arial" pitchFamily="34" charset="0"/>
              </a:rPr>
              <a:t>nascimento</a:t>
            </a:r>
            <a:r>
              <a:rPr lang="en-US" sz="2300" b="1" dirty="0" smtClean="0">
                <a:solidFill>
                  <a:srgbClr val="002060"/>
                </a:solidFill>
                <a:latin typeface="Arial" pitchFamily="34" charset="0"/>
                <a:cs typeface="Arial" pitchFamily="34" charset="0"/>
              </a:rPr>
              <a:t> de </a:t>
            </a:r>
            <a:r>
              <a:rPr lang="en-US" sz="2300" b="1" dirty="0" err="1" smtClean="0">
                <a:solidFill>
                  <a:srgbClr val="002060"/>
                </a:solidFill>
                <a:latin typeface="Arial" pitchFamily="34" charset="0"/>
                <a:cs typeface="Arial" pitchFamily="34" charset="0"/>
              </a:rPr>
              <a:t>alguém</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sem</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exibição</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ou</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espalhafato</a:t>
            </a:r>
            <a:r>
              <a:rPr lang="en-US" sz="2300" b="1" dirty="0" smtClean="0">
                <a:solidFill>
                  <a:srgbClr val="002060"/>
                </a:solidFill>
                <a:latin typeface="Arial" pitchFamily="34" charset="0"/>
                <a:cs typeface="Arial" pitchFamily="34" charset="0"/>
              </a:rPr>
              <a:t> . </a:t>
            </a:r>
            <a:r>
              <a:rPr lang="en-US" sz="2300" b="1" dirty="0" err="1" smtClean="0">
                <a:solidFill>
                  <a:srgbClr val="002060"/>
                </a:solidFill>
                <a:latin typeface="Arial" pitchFamily="34" charset="0"/>
                <a:cs typeface="Arial" pitchFamily="34" charset="0"/>
              </a:rPr>
              <a:t>Tua</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tarefa</a:t>
            </a:r>
            <a:r>
              <a:rPr lang="en-US" sz="2300" b="1" dirty="0" smtClean="0">
                <a:solidFill>
                  <a:srgbClr val="002060"/>
                </a:solidFill>
                <a:latin typeface="Arial" pitchFamily="34" charset="0"/>
                <a:cs typeface="Arial" pitchFamily="34" charset="0"/>
              </a:rPr>
              <a:t> é </a:t>
            </a:r>
            <a:r>
              <a:rPr lang="en-US" sz="2300" b="1" dirty="0" err="1" smtClean="0">
                <a:solidFill>
                  <a:srgbClr val="002060"/>
                </a:solidFill>
                <a:latin typeface="Arial" pitchFamily="34" charset="0"/>
                <a:cs typeface="Arial" pitchFamily="34" charset="0"/>
              </a:rPr>
              <a:t>facilitar</a:t>
            </a:r>
            <a:r>
              <a:rPr lang="en-US" sz="2300" b="1" dirty="0" smtClean="0">
                <a:solidFill>
                  <a:srgbClr val="002060"/>
                </a:solidFill>
                <a:latin typeface="Arial" pitchFamily="34" charset="0"/>
                <a:cs typeface="Arial" pitchFamily="34" charset="0"/>
              </a:rPr>
              <a:t> o </a:t>
            </a:r>
            <a:r>
              <a:rPr lang="en-US" sz="2300" b="1" dirty="0" err="1" smtClean="0">
                <a:solidFill>
                  <a:srgbClr val="002060"/>
                </a:solidFill>
                <a:latin typeface="Arial" pitchFamily="34" charset="0"/>
                <a:cs typeface="Arial" pitchFamily="34" charset="0"/>
              </a:rPr>
              <a:t>que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está</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acontecendo</a:t>
            </a:r>
            <a:r>
              <a:rPr lang="en-US" sz="2300" b="1" dirty="0" smtClean="0">
                <a:solidFill>
                  <a:srgbClr val="002060"/>
                </a:solidFill>
                <a:latin typeface="Arial" pitchFamily="34" charset="0"/>
                <a:cs typeface="Arial" pitchFamily="34" charset="0"/>
              </a:rPr>
              <a:t>. Se </a:t>
            </a:r>
            <a:r>
              <a:rPr lang="en-US" sz="2300" b="1" dirty="0" err="1" smtClean="0">
                <a:solidFill>
                  <a:srgbClr val="002060"/>
                </a:solidFill>
                <a:latin typeface="Arial" pitchFamily="34" charset="0"/>
                <a:cs typeface="Arial" pitchFamily="34" charset="0"/>
              </a:rPr>
              <a:t>deves</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assumir</a:t>
            </a:r>
            <a:r>
              <a:rPr lang="en-US" sz="2300" b="1" dirty="0" smtClean="0">
                <a:solidFill>
                  <a:srgbClr val="002060"/>
                </a:solidFill>
                <a:latin typeface="Arial" pitchFamily="34" charset="0"/>
                <a:cs typeface="Arial" pitchFamily="34" charset="0"/>
              </a:rPr>
              <a:t> o </a:t>
            </a:r>
            <a:r>
              <a:rPr lang="en-US" sz="2300" b="1" dirty="0" err="1" smtClean="0">
                <a:solidFill>
                  <a:srgbClr val="002060"/>
                </a:solidFill>
                <a:latin typeface="Arial" pitchFamily="34" charset="0"/>
                <a:cs typeface="Arial" pitchFamily="34" charset="0"/>
              </a:rPr>
              <a:t>comando</a:t>
            </a:r>
            <a:r>
              <a:rPr lang="en-US" sz="2300" b="1" dirty="0" smtClean="0">
                <a:solidFill>
                  <a:srgbClr val="002060"/>
                </a:solidFill>
                <a:latin typeface="Arial" pitchFamily="34" charset="0"/>
                <a:cs typeface="Arial" pitchFamily="34" charset="0"/>
              </a:rPr>
              <a:t>, faze-o de </a:t>
            </a:r>
            <a:r>
              <a:rPr lang="en-US" sz="2300" b="1" dirty="0" err="1" smtClean="0">
                <a:solidFill>
                  <a:srgbClr val="002060"/>
                </a:solidFill>
                <a:latin typeface="Arial" pitchFamily="34" charset="0"/>
                <a:cs typeface="Arial" pitchFamily="34" charset="0"/>
              </a:rPr>
              <a:t>tal</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modo</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que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auxilies</a:t>
            </a:r>
            <a:r>
              <a:rPr lang="en-US" sz="2300" b="1" dirty="0" smtClean="0">
                <a:solidFill>
                  <a:srgbClr val="002060"/>
                </a:solidFill>
                <a:latin typeface="Arial" pitchFamily="34" charset="0"/>
                <a:cs typeface="Arial" pitchFamily="34" charset="0"/>
              </a:rPr>
              <a:t> a </a:t>
            </a:r>
            <a:r>
              <a:rPr lang="en-US" sz="2300" b="1" dirty="0" err="1" smtClean="0">
                <a:solidFill>
                  <a:srgbClr val="002060"/>
                </a:solidFill>
                <a:latin typeface="Arial" pitchFamily="34" charset="0"/>
                <a:cs typeface="Arial" pitchFamily="34" charset="0"/>
              </a:rPr>
              <a:t>mãe</a:t>
            </a:r>
            <a:r>
              <a:rPr lang="en-US" sz="2300" b="1" dirty="0" smtClean="0">
                <a:solidFill>
                  <a:srgbClr val="002060"/>
                </a:solidFill>
                <a:latin typeface="Arial" pitchFamily="34" charset="0"/>
                <a:cs typeface="Arial" pitchFamily="34" charset="0"/>
              </a:rPr>
              <a:t> e </a:t>
            </a:r>
            <a:r>
              <a:rPr lang="en-US" sz="2300" b="1" dirty="0" err="1" smtClean="0">
                <a:solidFill>
                  <a:srgbClr val="002060"/>
                </a:solidFill>
                <a:latin typeface="Arial" pitchFamily="34" charset="0"/>
                <a:cs typeface="Arial" pitchFamily="34" charset="0"/>
              </a:rPr>
              <a:t>deixes</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que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ela</a:t>
            </a:r>
            <a:r>
              <a:rPr lang="en-US" sz="2300" b="1" dirty="0" smtClean="0">
                <a:solidFill>
                  <a:srgbClr val="002060"/>
                </a:solidFill>
                <a:latin typeface="Arial" pitchFamily="34" charset="0"/>
                <a:cs typeface="Arial" pitchFamily="34" charset="0"/>
              </a:rPr>
              <a:t> continue </a:t>
            </a:r>
            <a:r>
              <a:rPr lang="en-US" sz="2300" b="1" dirty="0" err="1" smtClean="0">
                <a:solidFill>
                  <a:srgbClr val="002060"/>
                </a:solidFill>
                <a:latin typeface="Arial" pitchFamily="34" charset="0"/>
                <a:cs typeface="Arial" pitchFamily="34" charset="0"/>
              </a:rPr>
              <a:t>livre</a:t>
            </a:r>
            <a:r>
              <a:rPr lang="en-US" sz="2300" b="1" dirty="0" smtClean="0">
                <a:solidFill>
                  <a:srgbClr val="002060"/>
                </a:solidFill>
                <a:latin typeface="Arial" pitchFamily="34" charset="0"/>
                <a:cs typeface="Arial" pitchFamily="34" charset="0"/>
              </a:rPr>
              <a:t> e </a:t>
            </a:r>
            <a:r>
              <a:rPr lang="en-US" sz="2300" b="1" dirty="0" err="1" smtClean="0">
                <a:solidFill>
                  <a:srgbClr val="002060"/>
                </a:solidFill>
                <a:latin typeface="Arial" pitchFamily="34" charset="0"/>
                <a:cs typeface="Arial" pitchFamily="34" charset="0"/>
              </a:rPr>
              <a:t>responsável.Quando</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nascer</a:t>
            </a:r>
            <a:r>
              <a:rPr lang="en-US" sz="2300" b="1" dirty="0" smtClean="0">
                <a:solidFill>
                  <a:srgbClr val="002060"/>
                </a:solidFill>
                <a:latin typeface="Arial" pitchFamily="34" charset="0"/>
                <a:cs typeface="Arial" pitchFamily="34" charset="0"/>
              </a:rPr>
              <a:t> a </a:t>
            </a:r>
            <a:r>
              <a:rPr lang="en-US" sz="2300" b="1" dirty="0" err="1" smtClean="0">
                <a:solidFill>
                  <a:srgbClr val="002060"/>
                </a:solidFill>
                <a:latin typeface="Arial" pitchFamily="34" charset="0"/>
                <a:cs typeface="Arial" pitchFamily="34" charset="0"/>
              </a:rPr>
              <a:t>criança</a:t>
            </a:r>
            <a:r>
              <a:rPr lang="en-US" sz="2300" b="1" dirty="0" smtClean="0">
                <a:solidFill>
                  <a:srgbClr val="002060"/>
                </a:solidFill>
                <a:latin typeface="Arial" pitchFamily="34" charset="0"/>
                <a:cs typeface="Arial" pitchFamily="34" charset="0"/>
              </a:rPr>
              <a:t>, a </a:t>
            </a:r>
            <a:r>
              <a:rPr lang="en-US" sz="2300" b="1" dirty="0" err="1" smtClean="0">
                <a:solidFill>
                  <a:srgbClr val="002060"/>
                </a:solidFill>
                <a:latin typeface="Arial" pitchFamily="34" charset="0"/>
                <a:cs typeface="Arial" pitchFamily="34" charset="0"/>
              </a:rPr>
              <a:t>mãe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dirá</a:t>
            </a:r>
            <a:r>
              <a:rPr lang="en-US" sz="2300" b="1" dirty="0" smtClean="0">
                <a:solidFill>
                  <a:srgbClr val="002060"/>
                </a:solidFill>
                <a:latin typeface="Arial" pitchFamily="34" charset="0"/>
                <a:cs typeface="Arial" pitchFamily="34" charset="0"/>
              </a:rPr>
              <a:t> com </a:t>
            </a:r>
            <a:r>
              <a:rPr lang="en-US" sz="2300" b="1" dirty="0" err="1" smtClean="0">
                <a:solidFill>
                  <a:srgbClr val="002060"/>
                </a:solidFill>
                <a:latin typeface="Arial" pitchFamily="34" charset="0"/>
                <a:cs typeface="Arial" pitchFamily="34" charset="0"/>
              </a:rPr>
              <a:t>razão</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nós</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duas</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conseguimos</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realizar</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este</a:t>
            </a:r>
            <a:r>
              <a:rPr lang="en-US" sz="2300" b="1" dirty="0" smtClean="0">
                <a:solidFill>
                  <a:srgbClr val="002060"/>
                </a:solidFill>
                <a:latin typeface="Arial" pitchFamily="34" charset="0"/>
                <a:cs typeface="Arial" pitchFamily="34" charset="0"/>
              </a:rPr>
              <a:t> </a:t>
            </a:r>
            <a:r>
              <a:rPr lang="en-US" sz="2300" b="1" dirty="0" err="1" smtClean="0">
                <a:solidFill>
                  <a:srgbClr val="002060"/>
                </a:solidFill>
                <a:latin typeface="Arial" pitchFamily="34" charset="0"/>
                <a:cs typeface="Arial" pitchFamily="34" charset="0"/>
              </a:rPr>
              <a:t>trabalho</a:t>
            </a:r>
            <a:r>
              <a:rPr lang="en-US" sz="2300" b="1" dirty="0" smtClean="0">
                <a:solidFill>
                  <a:srgbClr val="002060"/>
                </a:solidFill>
                <a:latin typeface="Arial" pitchFamily="34" charset="0"/>
                <a:cs typeface="Arial" pitchFamily="34" charset="0"/>
              </a:rPr>
              <a:t>.” </a:t>
            </a:r>
            <a:r>
              <a:rPr lang="en-US" sz="2700" b="1" dirty="0" smtClean="0">
                <a:latin typeface="Arial" pitchFamily="34" charset="0"/>
                <a:cs typeface="Arial" pitchFamily="34" charset="0"/>
              </a:rPr>
              <a:t>(Lao </a:t>
            </a:r>
            <a:r>
              <a:rPr lang="en-US" sz="2700" b="1" dirty="0" err="1" smtClean="0">
                <a:latin typeface="Arial" pitchFamily="34" charset="0"/>
                <a:cs typeface="Arial" pitchFamily="34" charset="0"/>
              </a:rPr>
              <a:t>Tsé</a:t>
            </a:r>
            <a:r>
              <a:rPr lang="en-US" sz="2700" b="1" dirty="0" smtClean="0">
                <a:latin typeface="Arial" pitchFamily="34" charset="0"/>
                <a:cs typeface="Arial" pitchFamily="34" charset="0"/>
              </a:rPr>
              <a:t>, </a:t>
            </a:r>
            <a:r>
              <a:rPr lang="en-US" sz="2700" b="1" dirty="0" err="1" smtClean="0">
                <a:latin typeface="Arial" pitchFamily="34" charset="0"/>
                <a:cs typeface="Arial" pitchFamily="34" charset="0"/>
              </a:rPr>
              <a:t>séc.v</a:t>
            </a:r>
            <a:r>
              <a:rPr lang="en-US" sz="2700" b="1" dirty="0" smtClean="0">
                <a:latin typeface="Arial" pitchFamily="34" charset="0"/>
                <a:cs typeface="Arial" pitchFamily="34" charset="0"/>
              </a:rPr>
              <a:t> a. C.)</a:t>
            </a:r>
          </a:p>
          <a:p>
            <a:pPr marL="0" indent="0" algn="ctr">
              <a:lnSpc>
                <a:spcPct val="110000"/>
              </a:lnSpc>
              <a:buNone/>
              <a:defRPr/>
            </a:pPr>
            <a:endParaRPr lang="pt-BR" sz="2700" dirty="0" smtClean="0"/>
          </a:p>
        </p:txBody>
      </p:sp>
      <p:pic>
        <p:nvPicPr>
          <p:cNvPr id="63491" name="Picture 3"/>
          <p:cNvPicPr>
            <a:picLocks noChangeArrowheads="1"/>
          </p:cNvPicPr>
          <p:nvPr/>
        </p:nvPicPr>
        <p:blipFill>
          <a:blip r:embed="rId2" cstate="print"/>
          <a:srcRect/>
          <a:stretch>
            <a:fillRect/>
          </a:stretch>
        </p:blipFill>
        <p:spPr bwMode="auto">
          <a:xfrm>
            <a:off x="5513786" y="509315"/>
            <a:ext cx="2017392" cy="3113789"/>
          </a:xfrm>
          <a:prstGeom prst="rect">
            <a:avLst/>
          </a:prstGeom>
          <a:noFill/>
          <a:ln w="9525">
            <a:noFill/>
            <a:miter lim="800000"/>
            <a:headEnd/>
            <a:tailEnd/>
          </a:ln>
        </p:spPr>
      </p:pic>
      <p:pic>
        <p:nvPicPr>
          <p:cNvPr id="63492" name="Picture 4"/>
          <p:cNvPicPr>
            <a:picLocks noChangeArrowheads="1"/>
          </p:cNvPicPr>
          <p:nvPr/>
        </p:nvPicPr>
        <p:blipFill>
          <a:blip r:embed="rId3" cstate="print"/>
          <a:srcRect/>
          <a:stretch>
            <a:fillRect/>
          </a:stretch>
        </p:blipFill>
        <p:spPr bwMode="auto">
          <a:xfrm>
            <a:off x="3425216" y="472556"/>
            <a:ext cx="2172112" cy="3113791"/>
          </a:xfrm>
          <a:prstGeom prst="rect">
            <a:avLst/>
          </a:prstGeom>
          <a:noFill/>
          <a:ln w="9525">
            <a:noFill/>
            <a:miter lim="800000"/>
            <a:headEnd/>
            <a:tailEnd/>
          </a:ln>
        </p:spPr>
      </p:pic>
      <p:pic>
        <p:nvPicPr>
          <p:cNvPr id="63493" name="Picture 5" descr="foto (1) cópia (91)"/>
          <p:cNvPicPr>
            <a:picLocks noChangeAspect="1" noChangeArrowheads="1"/>
          </p:cNvPicPr>
          <p:nvPr/>
        </p:nvPicPr>
        <p:blipFill>
          <a:blip r:embed="rId4" cstate="print"/>
          <a:srcRect/>
          <a:stretch>
            <a:fillRect/>
          </a:stretch>
        </p:blipFill>
        <p:spPr bwMode="auto">
          <a:xfrm>
            <a:off x="7546438" y="2"/>
            <a:ext cx="2937385" cy="4128940"/>
          </a:xfrm>
          <a:prstGeom prst="rect">
            <a:avLst/>
          </a:prstGeom>
          <a:noFill/>
          <a:ln w="9525">
            <a:noFill/>
            <a:miter lim="800000"/>
            <a:headEnd/>
            <a:tailEnd/>
          </a:ln>
        </p:spPr>
      </p:pic>
      <p:pic>
        <p:nvPicPr>
          <p:cNvPr id="7" name="Picture 67" descr="C:\WINDOWS\Desktop\Meu porta-arquivos\Sofia Feldman\partoagua1.jpg"/>
          <p:cNvPicPr>
            <a:picLocks noChangeAspect="1" noChangeArrowheads="1"/>
          </p:cNvPicPr>
          <p:nvPr/>
        </p:nvPicPr>
        <p:blipFill>
          <a:blip r:embed="rId5" cstate="print"/>
          <a:srcRect/>
          <a:stretch>
            <a:fillRect/>
          </a:stretch>
        </p:blipFill>
        <p:spPr bwMode="auto">
          <a:xfrm>
            <a:off x="1" y="1"/>
            <a:ext cx="3508759" cy="2067721"/>
          </a:xfrm>
          <a:prstGeom prst="rect">
            <a:avLst/>
          </a:prstGeom>
          <a:noFill/>
          <a:ln w="9525">
            <a:noFill/>
            <a:miter lim="800000"/>
            <a:headEnd/>
            <a:tailEnd/>
          </a:ln>
        </p:spPr>
      </p:pic>
      <p:pic>
        <p:nvPicPr>
          <p:cNvPr id="8" name="Picture 70" descr="C:\WINDOWS\Desktop\Meu porta-arquivos\Sofia Feldman\partoagua3.jpg"/>
          <p:cNvPicPr>
            <a:picLocks noChangeAspect="1" noChangeArrowheads="1"/>
          </p:cNvPicPr>
          <p:nvPr/>
        </p:nvPicPr>
        <p:blipFill>
          <a:blip r:embed="rId6" cstate="print"/>
          <a:srcRect/>
          <a:stretch>
            <a:fillRect/>
          </a:stretch>
        </p:blipFill>
        <p:spPr bwMode="auto">
          <a:xfrm>
            <a:off x="0" y="1969066"/>
            <a:ext cx="3475381" cy="2047856"/>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222779" y="78763"/>
            <a:ext cx="4552417" cy="1260211"/>
          </a:xfrm>
          <a:noFill/>
        </p:spPr>
        <p:txBody>
          <a:bodyPr lIns="104306" tIns="52153" rIns="104306" bIns="52153" anchor="t"/>
          <a:lstStyle/>
          <a:p>
            <a:pPr eaLnBrk="1" hangingPunct="1">
              <a:defRPr/>
            </a:pPr>
            <a:r>
              <a:rPr lang="pt-BR" sz="4600" dirty="0" smtClean="0">
                <a:solidFill>
                  <a:srgbClr val="0070C0"/>
                </a:solidFill>
                <a:latin typeface="Arial Black" pitchFamily="34" charset="0"/>
              </a:rPr>
              <a:t>“ </a:t>
            </a:r>
            <a:r>
              <a:rPr lang="pt-BR" sz="2800" dirty="0" smtClean="0">
                <a:solidFill>
                  <a:srgbClr val="0070C0"/>
                </a:solidFill>
                <a:latin typeface="Arial Black" pitchFamily="34" charset="0"/>
              </a:rPr>
              <a:t>o Parto normal está deixando de ser um evento somente das classes mais pobres”</a:t>
            </a:r>
            <a:endParaRPr lang="pt-BR" sz="2800" u="sng" dirty="0" smtClean="0">
              <a:solidFill>
                <a:schemeClr val="bg1"/>
              </a:solidFill>
              <a:latin typeface="Arial" charset="0"/>
            </a:endParaRPr>
          </a:p>
        </p:txBody>
      </p:sp>
      <p:pic>
        <p:nvPicPr>
          <p:cNvPr id="64515" name="Picture 3"/>
          <p:cNvPicPr>
            <a:picLocks noGrp="1" noChangeAspect="1" noChangeArrowheads="1"/>
          </p:cNvPicPr>
          <p:nvPr>
            <p:ph type="body" idx="1"/>
          </p:nvPr>
        </p:nvPicPr>
        <p:blipFill>
          <a:blip r:embed="rId2" cstate="print"/>
          <a:srcRect/>
          <a:stretch>
            <a:fillRect/>
          </a:stretch>
        </p:blipFill>
        <p:spPr>
          <a:xfrm>
            <a:off x="127068" y="2445225"/>
            <a:ext cx="2945635" cy="2478414"/>
          </a:xfrm>
          <a:noFill/>
        </p:spPr>
      </p:pic>
      <p:pic>
        <p:nvPicPr>
          <p:cNvPr id="64516" name="Picture 5" descr="0,,14858254,00"/>
          <p:cNvPicPr>
            <a:picLocks noChangeAspect="1" noChangeArrowheads="1"/>
          </p:cNvPicPr>
          <p:nvPr/>
        </p:nvPicPr>
        <p:blipFill>
          <a:blip r:embed="rId3" cstate="print"/>
          <a:srcRect/>
          <a:stretch>
            <a:fillRect/>
          </a:stretch>
        </p:blipFill>
        <p:spPr bwMode="auto">
          <a:xfrm>
            <a:off x="4918072" y="0"/>
            <a:ext cx="2106436" cy="2646835"/>
          </a:xfrm>
          <a:prstGeom prst="rect">
            <a:avLst/>
          </a:prstGeom>
          <a:noFill/>
          <a:ln w="9525">
            <a:noFill/>
            <a:miter lim="800000"/>
            <a:headEnd/>
            <a:tailEnd/>
          </a:ln>
        </p:spPr>
      </p:pic>
      <p:pic>
        <p:nvPicPr>
          <p:cNvPr id="64517" name="Picture 7" descr="pag01_02"/>
          <p:cNvPicPr>
            <a:picLocks noChangeAspect="1" noChangeArrowheads="1"/>
          </p:cNvPicPr>
          <p:nvPr/>
        </p:nvPicPr>
        <p:blipFill>
          <a:blip r:embed="rId4" cstate="print"/>
          <a:srcRect/>
          <a:stretch>
            <a:fillRect/>
          </a:stretch>
        </p:blipFill>
        <p:spPr bwMode="auto">
          <a:xfrm>
            <a:off x="5467897" y="5072347"/>
            <a:ext cx="2450571" cy="2331389"/>
          </a:xfrm>
          <a:prstGeom prst="rect">
            <a:avLst/>
          </a:prstGeom>
          <a:noFill/>
          <a:ln w="9525">
            <a:noFill/>
            <a:miter lim="800000"/>
            <a:headEnd/>
            <a:tailEnd/>
          </a:ln>
        </p:spPr>
      </p:pic>
      <p:pic>
        <p:nvPicPr>
          <p:cNvPr id="64518" name="Picture 9" descr="732609-7889-cp"/>
          <p:cNvPicPr>
            <a:picLocks noChangeAspect="1" noChangeArrowheads="1"/>
          </p:cNvPicPr>
          <p:nvPr/>
        </p:nvPicPr>
        <p:blipFill>
          <a:blip r:embed="rId5" cstate="print"/>
          <a:srcRect/>
          <a:stretch>
            <a:fillRect/>
          </a:stretch>
        </p:blipFill>
        <p:spPr bwMode="auto">
          <a:xfrm>
            <a:off x="346040" y="5137763"/>
            <a:ext cx="2361459" cy="2357644"/>
          </a:xfrm>
          <a:prstGeom prst="rect">
            <a:avLst/>
          </a:prstGeom>
          <a:noFill/>
          <a:ln w="9525">
            <a:noFill/>
            <a:miter lim="800000"/>
            <a:headEnd/>
            <a:tailEnd/>
          </a:ln>
        </p:spPr>
      </p:pic>
      <p:pic>
        <p:nvPicPr>
          <p:cNvPr id="64519" name="Picture 11" descr="1912_mul_ESTA_MVG"/>
          <p:cNvPicPr>
            <a:picLocks noChangeAspect="1" noChangeArrowheads="1"/>
          </p:cNvPicPr>
          <p:nvPr/>
        </p:nvPicPr>
        <p:blipFill>
          <a:blip r:embed="rId6" cstate="print"/>
          <a:srcRect/>
          <a:stretch>
            <a:fillRect/>
          </a:stretch>
        </p:blipFill>
        <p:spPr bwMode="auto">
          <a:xfrm>
            <a:off x="5491920" y="2629330"/>
            <a:ext cx="2008314" cy="2222871"/>
          </a:xfrm>
          <a:prstGeom prst="rect">
            <a:avLst/>
          </a:prstGeom>
          <a:noFill/>
          <a:ln w="9525">
            <a:noFill/>
            <a:miter lim="800000"/>
            <a:headEnd/>
            <a:tailEnd/>
          </a:ln>
        </p:spPr>
      </p:pic>
      <p:pic>
        <p:nvPicPr>
          <p:cNvPr id="64520" name="Picture 13" descr="news20030121025"/>
          <p:cNvPicPr>
            <a:picLocks noChangeAspect="1" noChangeArrowheads="1"/>
          </p:cNvPicPr>
          <p:nvPr/>
        </p:nvPicPr>
        <p:blipFill>
          <a:blip r:embed="rId7" cstate="print"/>
          <a:srcRect/>
          <a:stretch>
            <a:fillRect/>
          </a:stretch>
        </p:blipFill>
        <p:spPr bwMode="auto">
          <a:xfrm>
            <a:off x="8022470" y="5462663"/>
            <a:ext cx="2610642" cy="1862311"/>
          </a:xfrm>
          <a:prstGeom prst="rect">
            <a:avLst/>
          </a:prstGeom>
          <a:noFill/>
          <a:ln w="9525">
            <a:noFill/>
            <a:miter lim="800000"/>
            <a:headEnd/>
            <a:tailEnd/>
          </a:ln>
        </p:spPr>
      </p:pic>
      <p:pic>
        <p:nvPicPr>
          <p:cNvPr id="64521" name="Picture 15" descr="Juliana Rezende/Globo.com"/>
          <p:cNvPicPr>
            <a:picLocks noChangeAspect="1" noChangeArrowheads="1"/>
          </p:cNvPicPr>
          <p:nvPr/>
        </p:nvPicPr>
        <p:blipFill>
          <a:blip r:embed="rId8" cstate="print"/>
          <a:srcRect/>
          <a:stretch>
            <a:fillRect/>
          </a:stretch>
        </p:blipFill>
        <p:spPr bwMode="auto">
          <a:xfrm>
            <a:off x="3177838" y="4857717"/>
            <a:ext cx="2097424" cy="2637690"/>
          </a:xfrm>
          <a:prstGeom prst="rect">
            <a:avLst/>
          </a:prstGeom>
          <a:noFill/>
          <a:ln w="9525">
            <a:noFill/>
            <a:miter lim="800000"/>
            <a:headEnd/>
            <a:tailEnd/>
          </a:ln>
        </p:spPr>
      </p:pic>
      <p:pic>
        <p:nvPicPr>
          <p:cNvPr id="64522" name="Picture 17" descr="Marcos Porto/Ag. News"/>
          <p:cNvPicPr>
            <a:picLocks noChangeAspect="1" noChangeArrowheads="1"/>
          </p:cNvPicPr>
          <p:nvPr/>
        </p:nvPicPr>
        <p:blipFill>
          <a:blip r:embed="rId9" cstate="print"/>
          <a:srcRect/>
          <a:stretch>
            <a:fillRect/>
          </a:stretch>
        </p:blipFill>
        <p:spPr bwMode="auto">
          <a:xfrm>
            <a:off x="3222873" y="2709843"/>
            <a:ext cx="2272348" cy="2142358"/>
          </a:xfrm>
          <a:prstGeom prst="rect">
            <a:avLst/>
          </a:prstGeom>
          <a:noFill/>
          <a:ln w="9525">
            <a:noFill/>
            <a:miter lim="800000"/>
            <a:headEnd/>
            <a:tailEnd/>
          </a:ln>
        </p:spPr>
      </p:pic>
      <p:pic>
        <p:nvPicPr>
          <p:cNvPr id="11" name="Picture 6" descr="E:\IMAGENS 1OBSTETRICIA\gisele-bundchen-gravida.jpg"/>
          <p:cNvPicPr>
            <a:picLocks noChangeAspect="1" noChangeArrowheads="1"/>
          </p:cNvPicPr>
          <p:nvPr/>
        </p:nvPicPr>
        <p:blipFill>
          <a:blip r:embed="rId10" cstate="print"/>
          <a:srcRect/>
          <a:stretch>
            <a:fillRect/>
          </a:stretch>
        </p:blipFill>
        <p:spPr bwMode="auto">
          <a:xfrm>
            <a:off x="7508912" y="57953"/>
            <a:ext cx="3124200" cy="508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body" idx="1"/>
          </p:nvPr>
        </p:nvSpPr>
        <p:spPr>
          <a:xfrm>
            <a:off x="66827" y="655697"/>
            <a:ext cx="5948215" cy="6005254"/>
          </a:xfrm>
          <a:noFill/>
        </p:spPr>
        <p:txBody>
          <a:bodyPr lIns="105030" tIns="52516" rIns="105030" bIns="52516"/>
          <a:lstStyle/>
          <a:p>
            <a:pPr eaLnBrk="1" hangingPunct="1">
              <a:lnSpc>
                <a:spcPct val="90000"/>
              </a:lnSpc>
            </a:pPr>
            <a:r>
              <a:rPr lang="en-US" sz="3000" dirty="0" smtClean="0">
                <a:latin typeface="Arial" charset="0"/>
              </a:rPr>
              <a:t>O </a:t>
            </a:r>
            <a:r>
              <a:rPr lang="en-US" sz="3000" dirty="0" err="1" smtClean="0">
                <a:latin typeface="Arial" charset="0"/>
              </a:rPr>
              <a:t>aumento</a:t>
            </a:r>
            <a:r>
              <a:rPr lang="en-US" sz="3000" dirty="0" smtClean="0">
                <a:latin typeface="Arial" charset="0"/>
              </a:rPr>
              <a:t> da </a:t>
            </a:r>
            <a:r>
              <a:rPr lang="en-US" sz="3000" dirty="0" err="1" smtClean="0">
                <a:latin typeface="Arial" charset="0"/>
              </a:rPr>
              <a:t>violência</a:t>
            </a:r>
            <a:r>
              <a:rPr lang="en-US" sz="3000" dirty="0">
                <a:latin typeface="Arial" charset="0"/>
              </a:rPr>
              <a:t> </a:t>
            </a:r>
            <a:r>
              <a:rPr lang="en-US" sz="3000" dirty="0" err="1" smtClean="0">
                <a:latin typeface="Arial" charset="0"/>
              </a:rPr>
              <a:t>na</a:t>
            </a:r>
            <a:r>
              <a:rPr lang="en-US" sz="3000" dirty="0" smtClean="0">
                <a:latin typeface="Arial" charset="0"/>
              </a:rPr>
              <a:t> </a:t>
            </a:r>
            <a:r>
              <a:rPr lang="en-US" sz="3000" dirty="0" err="1" smtClean="0">
                <a:latin typeface="Arial" charset="0"/>
              </a:rPr>
              <a:t>raça</a:t>
            </a:r>
            <a:r>
              <a:rPr lang="en-US" sz="3000" dirty="0" smtClean="0">
                <a:latin typeface="Arial" charset="0"/>
              </a:rPr>
              <a:t> </a:t>
            </a:r>
            <a:r>
              <a:rPr lang="en-US" sz="3000" dirty="0" err="1" smtClean="0">
                <a:latin typeface="Arial" charset="0"/>
              </a:rPr>
              <a:t>humana</a:t>
            </a:r>
            <a:r>
              <a:rPr lang="en-US" sz="3000" dirty="0" smtClean="0">
                <a:latin typeface="Arial" charset="0"/>
              </a:rPr>
              <a:t> </a:t>
            </a:r>
            <a:r>
              <a:rPr lang="en-US" sz="3000" dirty="0" err="1" smtClean="0">
                <a:latin typeface="Arial" charset="0"/>
              </a:rPr>
              <a:t>guarda</a:t>
            </a:r>
            <a:r>
              <a:rPr lang="en-US" sz="3000" dirty="0" smtClean="0">
                <a:latin typeface="Arial" charset="0"/>
              </a:rPr>
              <a:t> </a:t>
            </a:r>
            <a:r>
              <a:rPr lang="en-US" sz="3000" dirty="0" err="1" smtClean="0">
                <a:latin typeface="Arial" charset="0"/>
              </a:rPr>
              <a:t>relação</a:t>
            </a:r>
            <a:r>
              <a:rPr lang="en-US" sz="3000" dirty="0" smtClean="0">
                <a:latin typeface="Arial" charset="0"/>
              </a:rPr>
              <a:t> </a:t>
            </a:r>
            <a:r>
              <a:rPr lang="en-US" sz="3000" dirty="0" err="1" smtClean="0">
                <a:latin typeface="Arial" charset="0"/>
              </a:rPr>
              <a:t>direta</a:t>
            </a:r>
            <a:r>
              <a:rPr lang="en-US" sz="3000" dirty="0" smtClean="0">
                <a:latin typeface="Arial" charset="0"/>
              </a:rPr>
              <a:t> com a </a:t>
            </a:r>
            <a:r>
              <a:rPr lang="en-US" sz="3000" dirty="0" err="1" smtClean="0">
                <a:latin typeface="Arial" charset="0"/>
              </a:rPr>
              <a:t>violência</a:t>
            </a:r>
            <a:r>
              <a:rPr lang="en-US" sz="3000" dirty="0" smtClean="0">
                <a:latin typeface="Arial" charset="0"/>
              </a:rPr>
              <a:t> </a:t>
            </a:r>
            <a:r>
              <a:rPr lang="en-US" sz="3000" dirty="0" err="1" smtClean="0">
                <a:latin typeface="Arial" charset="0"/>
              </a:rPr>
              <a:t>institucional</a:t>
            </a:r>
            <a:r>
              <a:rPr lang="en-US" sz="3000" dirty="0" smtClean="0">
                <a:latin typeface="Arial" charset="0"/>
              </a:rPr>
              <a:t> no </a:t>
            </a:r>
            <a:r>
              <a:rPr lang="en-US" sz="3000" dirty="0" err="1" smtClean="0">
                <a:latin typeface="Arial" charset="0"/>
              </a:rPr>
              <a:t>parto</a:t>
            </a:r>
            <a:endParaRPr lang="en-US" sz="3000" dirty="0" smtClean="0">
              <a:latin typeface="Arial" charset="0"/>
            </a:endParaRPr>
          </a:p>
          <a:p>
            <a:pPr eaLnBrk="1" hangingPunct="1">
              <a:lnSpc>
                <a:spcPct val="90000"/>
              </a:lnSpc>
            </a:pPr>
            <a:r>
              <a:rPr lang="en-US" sz="3000" dirty="0" smtClean="0">
                <a:latin typeface="Arial" charset="0"/>
              </a:rPr>
              <a:t>O </a:t>
            </a:r>
            <a:r>
              <a:rPr lang="en-US" sz="3000" dirty="0" err="1" smtClean="0">
                <a:latin typeface="Arial" charset="0"/>
              </a:rPr>
              <a:t>aumento</a:t>
            </a:r>
            <a:r>
              <a:rPr lang="en-US" sz="3000" dirty="0" smtClean="0">
                <a:latin typeface="Arial" charset="0"/>
              </a:rPr>
              <a:t> </a:t>
            </a:r>
            <a:r>
              <a:rPr lang="en-US" sz="3000" dirty="0" err="1" smtClean="0">
                <a:latin typeface="Arial" charset="0"/>
              </a:rPr>
              <a:t>na</a:t>
            </a:r>
            <a:r>
              <a:rPr lang="en-US" sz="3000" dirty="0" smtClean="0">
                <a:latin typeface="Arial" charset="0"/>
              </a:rPr>
              <a:t> </a:t>
            </a:r>
            <a:r>
              <a:rPr lang="en-US" sz="3000" dirty="0" err="1" smtClean="0">
                <a:latin typeface="Arial" charset="0"/>
              </a:rPr>
              <a:t>delinquência</a:t>
            </a:r>
            <a:r>
              <a:rPr lang="en-US" sz="3000" dirty="0" smtClean="0">
                <a:latin typeface="Arial" charset="0"/>
              </a:rPr>
              <a:t> </a:t>
            </a:r>
            <a:r>
              <a:rPr lang="en-US" sz="3000" dirty="0" err="1" smtClean="0">
                <a:latin typeface="Arial" charset="0"/>
              </a:rPr>
              <a:t>juvenil</a:t>
            </a:r>
            <a:r>
              <a:rPr lang="en-US" sz="3000" dirty="0" smtClean="0">
                <a:latin typeface="Arial" charset="0"/>
              </a:rPr>
              <a:t>, do </a:t>
            </a:r>
            <a:r>
              <a:rPr lang="en-US" sz="3000" dirty="0" err="1" smtClean="0">
                <a:latin typeface="Arial" charset="0"/>
              </a:rPr>
              <a:t>autismo</a:t>
            </a:r>
            <a:r>
              <a:rPr lang="en-US" sz="3000" dirty="0" smtClean="0">
                <a:latin typeface="Arial" charset="0"/>
              </a:rPr>
              <a:t> e a </a:t>
            </a:r>
            <a:r>
              <a:rPr lang="en-US" sz="3000" dirty="0" err="1" smtClean="0">
                <a:latin typeface="Arial" charset="0"/>
              </a:rPr>
              <a:t>desintegração</a:t>
            </a:r>
            <a:r>
              <a:rPr lang="en-US" sz="3000" dirty="0" smtClean="0">
                <a:latin typeface="Arial" charset="0"/>
              </a:rPr>
              <a:t> familiar </a:t>
            </a:r>
            <a:r>
              <a:rPr lang="en-US" sz="3000" dirty="0" err="1" smtClean="0">
                <a:latin typeface="Arial" charset="0"/>
              </a:rPr>
              <a:t>relacionam</a:t>
            </a:r>
            <a:r>
              <a:rPr lang="en-US" sz="3000" dirty="0" smtClean="0">
                <a:latin typeface="Arial" charset="0"/>
              </a:rPr>
              <a:t>-se com a </a:t>
            </a:r>
            <a:r>
              <a:rPr lang="en-US" sz="3000" dirty="0" err="1" smtClean="0">
                <a:latin typeface="Arial" charset="0"/>
              </a:rPr>
              <a:t>separação</a:t>
            </a:r>
            <a:r>
              <a:rPr lang="en-US" sz="3000" dirty="0" smtClean="0">
                <a:latin typeface="Arial" charset="0"/>
              </a:rPr>
              <a:t> </a:t>
            </a:r>
            <a:r>
              <a:rPr lang="en-US" sz="3000" dirty="0" err="1" smtClean="0">
                <a:latin typeface="Arial" charset="0"/>
              </a:rPr>
              <a:t>precoce</a:t>
            </a:r>
            <a:r>
              <a:rPr lang="en-US" sz="3000" dirty="0" smtClean="0">
                <a:latin typeface="Arial" charset="0"/>
              </a:rPr>
              <a:t> </a:t>
            </a:r>
            <a:r>
              <a:rPr lang="en-US" sz="3000" dirty="0" err="1" smtClean="0">
                <a:latin typeface="Arial" charset="0"/>
              </a:rPr>
              <a:t>mãe</a:t>
            </a:r>
            <a:r>
              <a:rPr lang="en-US" sz="3000" dirty="0" smtClean="0">
                <a:latin typeface="Arial" charset="0"/>
              </a:rPr>
              <a:t>- </a:t>
            </a:r>
            <a:r>
              <a:rPr lang="en-US" sz="3000" dirty="0" err="1" smtClean="0">
                <a:latin typeface="Arial" charset="0"/>
              </a:rPr>
              <a:t>bebê</a:t>
            </a:r>
            <a:endParaRPr lang="en-US" sz="3000" dirty="0" smtClean="0">
              <a:latin typeface="Arial" charset="0"/>
            </a:endParaRPr>
          </a:p>
          <a:p>
            <a:pPr eaLnBrk="1" hangingPunct="1">
              <a:lnSpc>
                <a:spcPct val="90000"/>
              </a:lnSpc>
            </a:pPr>
            <a:r>
              <a:rPr lang="en-US" sz="3000" dirty="0" smtClean="0">
                <a:solidFill>
                  <a:srgbClr val="FF0000"/>
                </a:solidFill>
                <a:latin typeface="Arial" charset="0"/>
              </a:rPr>
              <a:t>A </a:t>
            </a:r>
            <a:r>
              <a:rPr lang="en-US" sz="3000" dirty="0" err="1" smtClean="0">
                <a:solidFill>
                  <a:srgbClr val="FF0000"/>
                </a:solidFill>
                <a:latin typeface="Arial" charset="0"/>
              </a:rPr>
              <a:t>capacidade</a:t>
            </a:r>
            <a:r>
              <a:rPr lang="en-US" sz="3000" dirty="0" smtClean="0">
                <a:solidFill>
                  <a:srgbClr val="FF0000"/>
                </a:solidFill>
                <a:latin typeface="Arial" charset="0"/>
              </a:rPr>
              <a:t> de </a:t>
            </a:r>
            <a:r>
              <a:rPr lang="en-US" sz="3000" dirty="0" err="1" smtClean="0">
                <a:solidFill>
                  <a:srgbClr val="FF0000"/>
                </a:solidFill>
                <a:latin typeface="Arial" charset="0"/>
              </a:rPr>
              <a:t>amar</a:t>
            </a:r>
            <a:r>
              <a:rPr lang="en-US" sz="3000" dirty="0" smtClean="0">
                <a:solidFill>
                  <a:srgbClr val="FF0000"/>
                </a:solidFill>
                <a:latin typeface="Arial" charset="0"/>
              </a:rPr>
              <a:t> do </a:t>
            </a:r>
            <a:r>
              <a:rPr lang="en-US" sz="3000" dirty="0" err="1" smtClean="0">
                <a:solidFill>
                  <a:srgbClr val="FF0000"/>
                </a:solidFill>
                <a:latin typeface="Arial" charset="0"/>
              </a:rPr>
              <a:t>ser</a:t>
            </a:r>
            <a:r>
              <a:rPr lang="en-US" sz="3000" dirty="0" smtClean="0">
                <a:solidFill>
                  <a:srgbClr val="FF0000"/>
                </a:solidFill>
                <a:latin typeface="Arial" charset="0"/>
              </a:rPr>
              <a:t> </a:t>
            </a:r>
            <a:r>
              <a:rPr lang="en-US" sz="3000" dirty="0" err="1" smtClean="0">
                <a:solidFill>
                  <a:srgbClr val="FF0000"/>
                </a:solidFill>
                <a:latin typeface="Arial" charset="0"/>
              </a:rPr>
              <a:t>humano</a:t>
            </a:r>
            <a:r>
              <a:rPr lang="en-US" sz="3000" dirty="0" smtClean="0">
                <a:solidFill>
                  <a:srgbClr val="FF0000"/>
                </a:solidFill>
                <a:latin typeface="Arial" charset="0"/>
              </a:rPr>
              <a:t> é </a:t>
            </a:r>
            <a:r>
              <a:rPr lang="en-US" sz="3000" dirty="0" err="1" smtClean="0">
                <a:solidFill>
                  <a:srgbClr val="FF0000"/>
                </a:solidFill>
                <a:latin typeface="Arial" charset="0"/>
              </a:rPr>
              <a:t>construida</a:t>
            </a:r>
            <a:r>
              <a:rPr lang="en-US" sz="3000" dirty="0" smtClean="0">
                <a:solidFill>
                  <a:srgbClr val="FF0000"/>
                </a:solidFill>
                <a:latin typeface="Arial" charset="0"/>
              </a:rPr>
              <a:t> no </a:t>
            </a:r>
            <a:r>
              <a:rPr lang="en-US" sz="3000" dirty="0" err="1" smtClean="0">
                <a:solidFill>
                  <a:srgbClr val="FF0000"/>
                </a:solidFill>
                <a:latin typeface="Arial" charset="0"/>
              </a:rPr>
              <a:t>período</a:t>
            </a:r>
            <a:r>
              <a:rPr lang="en-US" sz="3000" dirty="0" smtClean="0">
                <a:solidFill>
                  <a:srgbClr val="FF0000"/>
                </a:solidFill>
                <a:latin typeface="Arial" charset="0"/>
              </a:rPr>
              <a:t> primal</a:t>
            </a:r>
          </a:p>
          <a:p>
            <a:pPr eaLnBrk="1" hangingPunct="1">
              <a:lnSpc>
                <a:spcPct val="90000"/>
              </a:lnSpc>
              <a:buFontTx/>
              <a:buNone/>
            </a:pPr>
            <a:endParaRPr lang="en-US" sz="3000" dirty="0" smtClean="0">
              <a:solidFill>
                <a:srgbClr val="FF0000"/>
              </a:solidFill>
              <a:latin typeface="Arial" charset="0"/>
            </a:endParaRPr>
          </a:p>
        </p:txBody>
      </p:sp>
      <p:pic>
        <p:nvPicPr>
          <p:cNvPr id="3" name="Picture 3"/>
          <p:cNvPicPr>
            <a:picLocks noChangeArrowheads="1"/>
          </p:cNvPicPr>
          <p:nvPr/>
        </p:nvPicPr>
        <p:blipFill>
          <a:blip r:embed="rId3" cstate="print"/>
          <a:srcRect/>
          <a:stretch>
            <a:fillRect/>
          </a:stretch>
        </p:blipFill>
        <p:spPr bwMode="auto">
          <a:xfrm>
            <a:off x="6265670" y="1692399"/>
            <a:ext cx="4177139" cy="3414919"/>
          </a:xfrm>
          <a:prstGeom prst="rect">
            <a:avLst/>
          </a:prstGeom>
          <a:noFill/>
          <a:ln w="9525">
            <a:noFill/>
            <a:miter lim="800000"/>
            <a:headEnd/>
            <a:tailEnd/>
          </a:ln>
          <a:effectLst/>
        </p:spPr>
      </p:pic>
      <p:sp>
        <p:nvSpPr>
          <p:cNvPr id="4" name="CaixaDeTexto 3"/>
          <p:cNvSpPr txBox="1"/>
          <p:nvPr/>
        </p:nvSpPr>
        <p:spPr>
          <a:xfrm>
            <a:off x="6660111" y="5292799"/>
            <a:ext cx="3610619" cy="813211"/>
          </a:xfrm>
          <a:prstGeom prst="rect">
            <a:avLst/>
          </a:prstGeom>
          <a:noFill/>
        </p:spPr>
        <p:txBody>
          <a:bodyPr wrap="none" lIns="104306" tIns="52153" rIns="104306" bIns="52153" rtlCol="0">
            <a:spAutoFit/>
          </a:bodyPr>
          <a:lstStyle/>
          <a:p>
            <a:r>
              <a:rPr lang="en-US" sz="4600" dirty="0" smtClean="0">
                <a:solidFill>
                  <a:srgbClr val="FF0000"/>
                </a:solidFill>
              </a:rPr>
              <a:t>Michel </a:t>
            </a:r>
            <a:r>
              <a:rPr lang="en-US" sz="4600" dirty="0" err="1" smtClean="0">
                <a:solidFill>
                  <a:srgbClr val="FF0000"/>
                </a:solidFill>
              </a:rPr>
              <a:t>Odent</a:t>
            </a:r>
            <a:endParaRPr lang="pt-BR" sz="4600" dirty="0">
              <a:solidFill>
                <a:srgbClr val="FF0000"/>
              </a:solidFill>
            </a:endParaRPr>
          </a:p>
        </p:txBody>
      </p:sp>
    </p:spTree>
  </p:cSld>
  <p:clrMapOvr>
    <a:masterClrMapping/>
  </p:clrMapOvr>
  <p:transition advClick="0"/>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body" idx="1"/>
          </p:nvPr>
        </p:nvSpPr>
        <p:spPr>
          <a:xfrm>
            <a:off x="66828" y="78737"/>
            <a:ext cx="6717816" cy="6006149"/>
          </a:xfrm>
          <a:noFill/>
        </p:spPr>
        <p:txBody>
          <a:bodyPr lIns="105030" tIns="52516" rIns="105030" bIns="52516"/>
          <a:lstStyle/>
          <a:p>
            <a:pPr eaLnBrk="1" hangingPunct="1">
              <a:lnSpc>
                <a:spcPct val="90000"/>
              </a:lnSpc>
            </a:pPr>
            <a:r>
              <a:rPr lang="en-US" sz="3000" dirty="0" smtClean="0">
                <a:latin typeface="Arial" charset="0"/>
              </a:rPr>
              <a:t>“</a:t>
            </a:r>
            <a:r>
              <a:rPr lang="en-US" sz="3000" dirty="0" err="1" smtClean="0">
                <a:latin typeface="Arial" charset="0"/>
              </a:rPr>
              <a:t>Sempre</a:t>
            </a:r>
            <a:r>
              <a:rPr lang="en-US" sz="3000" dirty="0" smtClean="0">
                <a:latin typeface="Arial" charset="0"/>
              </a:rPr>
              <a:t> </a:t>
            </a:r>
            <a:r>
              <a:rPr lang="en-US" sz="3000" dirty="0" err="1" smtClean="0">
                <a:latin typeface="Arial" charset="0"/>
              </a:rPr>
              <a:t>que</a:t>
            </a:r>
            <a:r>
              <a:rPr lang="en-US" sz="3000" dirty="0" smtClean="0">
                <a:latin typeface="Arial" charset="0"/>
              </a:rPr>
              <a:t> </a:t>
            </a:r>
            <a:r>
              <a:rPr lang="en-US" sz="3000" dirty="0" err="1" smtClean="0">
                <a:latin typeface="Arial" charset="0"/>
              </a:rPr>
              <a:t>nasce</a:t>
            </a:r>
            <a:r>
              <a:rPr lang="en-US" sz="3000" dirty="0" smtClean="0">
                <a:latin typeface="Arial" charset="0"/>
              </a:rPr>
              <a:t> </a:t>
            </a:r>
            <a:r>
              <a:rPr lang="en-US" sz="3000" dirty="0" err="1" smtClean="0">
                <a:latin typeface="Arial" charset="0"/>
              </a:rPr>
              <a:t>uma</a:t>
            </a:r>
            <a:r>
              <a:rPr lang="en-US" sz="3000" dirty="0" smtClean="0">
                <a:latin typeface="Arial" charset="0"/>
              </a:rPr>
              <a:t> </a:t>
            </a:r>
            <a:r>
              <a:rPr lang="en-US" sz="3000" dirty="0" err="1" smtClean="0">
                <a:latin typeface="Arial" charset="0"/>
              </a:rPr>
              <a:t>criança</a:t>
            </a:r>
            <a:r>
              <a:rPr lang="en-US" sz="3000" dirty="0" smtClean="0">
                <a:latin typeface="Arial" charset="0"/>
              </a:rPr>
              <a:t>, é o </a:t>
            </a:r>
            <a:r>
              <a:rPr lang="en-US" sz="3000" dirty="0" err="1" smtClean="0">
                <a:latin typeface="Arial" charset="0"/>
              </a:rPr>
              <a:t>sinal</a:t>
            </a:r>
            <a:r>
              <a:rPr lang="en-US" sz="3000" dirty="0" smtClean="0">
                <a:latin typeface="Arial" charset="0"/>
              </a:rPr>
              <a:t> </a:t>
            </a:r>
            <a:r>
              <a:rPr lang="en-US" sz="3000" dirty="0" err="1" smtClean="0">
                <a:latin typeface="Arial" charset="0"/>
              </a:rPr>
              <a:t>que</a:t>
            </a:r>
            <a:r>
              <a:rPr lang="en-US" sz="3000" dirty="0" smtClean="0">
                <a:latin typeface="Arial" charset="0"/>
              </a:rPr>
              <a:t> Deus </a:t>
            </a:r>
            <a:r>
              <a:rPr lang="en-US" sz="3000" dirty="0" err="1" smtClean="0">
                <a:latin typeface="Arial" charset="0"/>
              </a:rPr>
              <a:t>acredita</a:t>
            </a:r>
            <a:r>
              <a:rPr lang="en-US" sz="3000" dirty="0" smtClean="0">
                <a:latin typeface="Arial" charset="0"/>
              </a:rPr>
              <a:t> </a:t>
            </a:r>
            <a:r>
              <a:rPr lang="en-US" sz="3000" dirty="0" err="1" smtClean="0">
                <a:latin typeface="Arial" charset="0"/>
              </a:rPr>
              <a:t>na</a:t>
            </a:r>
            <a:r>
              <a:rPr lang="en-US" sz="3000" dirty="0" smtClean="0">
                <a:latin typeface="Arial" charset="0"/>
              </a:rPr>
              <a:t> </a:t>
            </a:r>
            <a:r>
              <a:rPr lang="en-US" sz="3000" dirty="0" err="1" smtClean="0">
                <a:latin typeface="Arial" charset="0"/>
              </a:rPr>
              <a:t>Humanidade</a:t>
            </a:r>
            <a:r>
              <a:rPr lang="en-US" sz="3000" dirty="0" smtClean="0">
                <a:latin typeface="Arial" charset="0"/>
              </a:rPr>
              <a:t>.”</a:t>
            </a:r>
          </a:p>
          <a:p>
            <a:pPr eaLnBrk="1" hangingPunct="1">
              <a:lnSpc>
                <a:spcPct val="90000"/>
              </a:lnSpc>
            </a:pPr>
            <a:r>
              <a:rPr lang="en-US" sz="3000" dirty="0" smtClean="0">
                <a:latin typeface="Arial" charset="0"/>
              </a:rPr>
              <a:t>“</a:t>
            </a:r>
            <a:r>
              <a:rPr lang="en-US" sz="3000" dirty="0" err="1" smtClean="0">
                <a:latin typeface="Arial" charset="0"/>
              </a:rPr>
              <a:t>Quando</a:t>
            </a:r>
            <a:r>
              <a:rPr lang="en-US" sz="3000" dirty="0" smtClean="0">
                <a:latin typeface="Arial" charset="0"/>
              </a:rPr>
              <a:t> </a:t>
            </a:r>
            <a:r>
              <a:rPr lang="en-US" sz="3000" dirty="0" err="1" smtClean="0">
                <a:latin typeface="Arial" charset="0"/>
              </a:rPr>
              <a:t>necessitamos</a:t>
            </a:r>
            <a:r>
              <a:rPr lang="en-US" sz="3000" dirty="0" smtClean="0">
                <a:latin typeface="Arial" charset="0"/>
              </a:rPr>
              <a:t> de </a:t>
            </a:r>
            <a:r>
              <a:rPr lang="en-US" sz="3000" dirty="0" err="1" smtClean="0">
                <a:latin typeface="Arial" charset="0"/>
              </a:rPr>
              <a:t>satisfazer</a:t>
            </a:r>
            <a:r>
              <a:rPr lang="en-US" sz="3000" dirty="0" smtClean="0">
                <a:latin typeface="Arial" charset="0"/>
              </a:rPr>
              <a:t> </a:t>
            </a:r>
            <a:r>
              <a:rPr lang="en-US" sz="3000" dirty="0" err="1" smtClean="0">
                <a:latin typeface="Arial" charset="0"/>
              </a:rPr>
              <a:t>uma</a:t>
            </a:r>
            <a:r>
              <a:rPr lang="en-US" sz="3000" dirty="0" smtClean="0">
                <a:latin typeface="Arial" charset="0"/>
              </a:rPr>
              <a:t> </a:t>
            </a:r>
            <a:r>
              <a:rPr lang="en-US" sz="3000" dirty="0" err="1" smtClean="0">
                <a:latin typeface="Arial" charset="0"/>
              </a:rPr>
              <a:t>mulher</a:t>
            </a:r>
            <a:r>
              <a:rPr lang="en-US" sz="3000" dirty="0" smtClean="0">
                <a:latin typeface="Arial" charset="0"/>
              </a:rPr>
              <a:t> </a:t>
            </a:r>
            <a:r>
              <a:rPr lang="en-US" sz="3000" dirty="0" err="1" smtClean="0">
                <a:latin typeface="Arial" charset="0"/>
              </a:rPr>
              <a:t>em</a:t>
            </a:r>
            <a:r>
              <a:rPr lang="en-US" sz="3000" dirty="0" smtClean="0">
                <a:latin typeface="Arial" charset="0"/>
              </a:rPr>
              <a:t> TP, </a:t>
            </a:r>
            <a:r>
              <a:rPr lang="en-US" sz="3000" dirty="0" err="1" smtClean="0">
                <a:latin typeface="Arial" charset="0"/>
              </a:rPr>
              <a:t>temos</a:t>
            </a:r>
            <a:r>
              <a:rPr lang="en-US" sz="3000" dirty="0" smtClean="0">
                <a:latin typeface="Arial" charset="0"/>
              </a:rPr>
              <a:t> </a:t>
            </a:r>
            <a:r>
              <a:rPr lang="en-US" sz="3000" dirty="0" err="1" smtClean="0">
                <a:latin typeface="Arial" charset="0"/>
              </a:rPr>
              <a:t>que</a:t>
            </a:r>
            <a:r>
              <a:rPr lang="en-US" sz="3000" dirty="0" smtClean="0">
                <a:latin typeface="Arial" charset="0"/>
              </a:rPr>
              <a:t> </a:t>
            </a:r>
            <a:r>
              <a:rPr lang="en-US" sz="3000" dirty="0" err="1" smtClean="0">
                <a:latin typeface="Arial" charset="0"/>
              </a:rPr>
              <a:t>eliminar</a:t>
            </a:r>
            <a:r>
              <a:rPr lang="en-US" sz="3000" dirty="0" smtClean="0">
                <a:latin typeface="Arial" charset="0"/>
              </a:rPr>
              <a:t> </a:t>
            </a:r>
            <a:r>
              <a:rPr lang="en-US" sz="3000" dirty="0" err="1" smtClean="0">
                <a:latin typeface="Arial" charset="0"/>
              </a:rPr>
              <a:t>tudo</a:t>
            </a:r>
            <a:r>
              <a:rPr lang="en-US" sz="3000" dirty="0" smtClean="0">
                <a:latin typeface="Arial" charset="0"/>
              </a:rPr>
              <a:t> </a:t>
            </a:r>
            <a:r>
              <a:rPr lang="en-US" sz="3000" dirty="0" err="1" smtClean="0">
                <a:latin typeface="Arial" charset="0"/>
              </a:rPr>
              <a:t>que</a:t>
            </a:r>
            <a:r>
              <a:rPr lang="en-US" sz="3000" dirty="0" smtClean="0">
                <a:latin typeface="Arial" charset="0"/>
              </a:rPr>
              <a:t> é </a:t>
            </a:r>
            <a:r>
              <a:rPr lang="en-US" sz="3000" dirty="0" err="1" smtClean="0">
                <a:latin typeface="Arial" charset="0"/>
              </a:rPr>
              <a:t>especificamente</a:t>
            </a:r>
            <a:r>
              <a:rPr lang="en-US" sz="3000" dirty="0" smtClean="0">
                <a:latin typeface="Arial" charset="0"/>
              </a:rPr>
              <a:t> </a:t>
            </a:r>
            <a:r>
              <a:rPr lang="en-US" sz="3000" dirty="0" err="1" smtClean="0">
                <a:latin typeface="Arial" charset="0"/>
              </a:rPr>
              <a:t>humano</a:t>
            </a:r>
            <a:r>
              <a:rPr lang="en-US" sz="3000" dirty="0" smtClean="0">
                <a:latin typeface="Arial" charset="0"/>
              </a:rPr>
              <a:t> (</a:t>
            </a:r>
            <a:r>
              <a:rPr lang="en-US" sz="3000" dirty="0" err="1" smtClean="0">
                <a:latin typeface="Arial" charset="0"/>
              </a:rPr>
              <a:t>rituais</a:t>
            </a:r>
            <a:r>
              <a:rPr lang="en-US" sz="3000" dirty="0" smtClean="0">
                <a:latin typeface="Arial" charset="0"/>
              </a:rPr>
              <a:t>, </a:t>
            </a:r>
            <a:r>
              <a:rPr lang="en-US" sz="3000" dirty="0" err="1" smtClean="0">
                <a:latin typeface="Arial" charset="0"/>
              </a:rPr>
              <a:t>preconceitos</a:t>
            </a:r>
            <a:r>
              <a:rPr lang="en-US" sz="3000" dirty="0" smtClean="0">
                <a:latin typeface="Arial" charset="0"/>
              </a:rPr>
              <a:t>), </a:t>
            </a:r>
            <a:r>
              <a:rPr lang="en-US" sz="3000" b="1" u="sng" dirty="0" err="1" smtClean="0">
                <a:latin typeface="Arial" charset="0"/>
              </a:rPr>
              <a:t>reduzir</a:t>
            </a:r>
            <a:r>
              <a:rPr lang="en-US" sz="3000" b="1" u="sng" dirty="0" smtClean="0">
                <a:latin typeface="Arial" charset="0"/>
              </a:rPr>
              <a:t> </a:t>
            </a:r>
            <a:r>
              <a:rPr lang="en-US" sz="3000" b="1" u="sng" dirty="0" err="1" smtClean="0">
                <a:latin typeface="Arial" charset="0"/>
              </a:rPr>
              <a:t>ao</a:t>
            </a:r>
            <a:r>
              <a:rPr lang="en-US" sz="3000" b="1" u="sng" dirty="0" smtClean="0">
                <a:latin typeface="Arial" charset="0"/>
              </a:rPr>
              <a:t> </a:t>
            </a:r>
            <a:r>
              <a:rPr lang="en-US" sz="3000" b="1" u="sng" dirty="0" err="1" smtClean="0">
                <a:latin typeface="Arial" charset="0"/>
              </a:rPr>
              <a:t>máximo</a:t>
            </a:r>
            <a:r>
              <a:rPr lang="en-US" sz="3000" b="1" u="sng" dirty="0" smtClean="0">
                <a:latin typeface="Arial" charset="0"/>
              </a:rPr>
              <a:t> </a:t>
            </a:r>
            <a:r>
              <a:rPr lang="en-US" sz="3000" b="1" u="sng" dirty="0" err="1" smtClean="0">
                <a:latin typeface="Arial" charset="0"/>
              </a:rPr>
              <a:t>os</a:t>
            </a:r>
            <a:r>
              <a:rPr lang="en-US" sz="3000" b="1" u="sng" dirty="0" smtClean="0">
                <a:latin typeface="Arial" charset="0"/>
              </a:rPr>
              <a:t> </a:t>
            </a:r>
            <a:r>
              <a:rPr lang="en-US" sz="3000" b="1" u="sng" dirty="0" err="1" smtClean="0">
                <a:latin typeface="Arial" charset="0"/>
              </a:rPr>
              <a:t>estimulantes</a:t>
            </a:r>
            <a:r>
              <a:rPr lang="en-US" sz="3000" b="1" u="sng" dirty="0" smtClean="0">
                <a:latin typeface="Arial" charset="0"/>
              </a:rPr>
              <a:t> do </a:t>
            </a:r>
            <a:r>
              <a:rPr lang="en-US" sz="3000" b="1" u="sng" dirty="0" err="1" smtClean="0">
                <a:latin typeface="Arial" charset="0"/>
              </a:rPr>
              <a:t>neocórtex</a:t>
            </a:r>
            <a:r>
              <a:rPr lang="en-US" sz="3000" b="1" u="sng" dirty="0" smtClean="0">
                <a:latin typeface="Arial" charset="0"/>
              </a:rPr>
              <a:t> (</a:t>
            </a:r>
            <a:r>
              <a:rPr lang="en-US" sz="3000" b="1" u="sng" dirty="0" err="1" smtClean="0">
                <a:latin typeface="Arial" charset="0"/>
              </a:rPr>
              <a:t>linguagem</a:t>
            </a:r>
            <a:r>
              <a:rPr lang="en-US" sz="3000" b="1" u="sng" dirty="0" smtClean="0">
                <a:latin typeface="Arial" charset="0"/>
              </a:rPr>
              <a:t>, </a:t>
            </a:r>
            <a:r>
              <a:rPr lang="en-US" sz="3000" b="1" u="sng" dirty="0" err="1" smtClean="0">
                <a:latin typeface="Arial" charset="0"/>
              </a:rPr>
              <a:t>luz</a:t>
            </a:r>
            <a:r>
              <a:rPr lang="en-US" sz="3000" b="1" u="sng" dirty="0" smtClean="0">
                <a:latin typeface="Arial" charset="0"/>
              </a:rPr>
              <a:t>, </a:t>
            </a:r>
            <a:r>
              <a:rPr lang="en-US" sz="3000" b="1" u="sng" dirty="0" err="1" smtClean="0">
                <a:latin typeface="Arial" charset="0"/>
              </a:rPr>
              <a:t>som</a:t>
            </a:r>
            <a:r>
              <a:rPr lang="en-US" sz="3000" b="1" u="sng" dirty="0" smtClean="0">
                <a:latin typeface="Arial" charset="0"/>
              </a:rPr>
              <a:t>).”</a:t>
            </a:r>
          </a:p>
          <a:p>
            <a:pPr eaLnBrk="1" hangingPunct="1">
              <a:lnSpc>
                <a:spcPct val="90000"/>
              </a:lnSpc>
            </a:pPr>
            <a:r>
              <a:rPr lang="en-US" sz="3000" dirty="0" smtClean="0">
                <a:latin typeface="Arial" charset="0"/>
              </a:rPr>
              <a:t>“</a:t>
            </a:r>
            <a:r>
              <a:rPr lang="en-US" sz="3000" dirty="0" err="1" smtClean="0">
                <a:latin typeface="Arial" charset="0"/>
              </a:rPr>
              <a:t>Todos</a:t>
            </a:r>
            <a:r>
              <a:rPr lang="en-US" sz="3000" dirty="0" smtClean="0">
                <a:latin typeface="Arial" charset="0"/>
              </a:rPr>
              <a:t> </a:t>
            </a:r>
            <a:r>
              <a:rPr lang="en-US" sz="3000" dirty="0" err="1" smtClean="0">
                <a:latin typeface="Arial" charset="0"/>
              </a:rPr>
              <a:t>os</a:t>
            </a:r>
            <a:r>
              <a:rPr lang="en-US" sz="3000" dirty="0" smtClean="0">
                <a:latin typeface="Arial" charset="0"/>
              </a:rPr>
              <a:t> </a:t>
            </a:r>
            <a:r>
              <a:rPr lang="en-US" sz="3000" dirty="0" err="1" smtClean="0">
                <a:latin typeface="Arial" charset="0"/>
              </a:rPr>
              <a:t>mamíferos</a:t>
            </a:r>
            <a:r>
              <a:rPr lang="en-US" sz="3000" dirty="0" smtClean="0">
                <a:latin typeface="Arial" charset="0"/>
              </a:rPr>
              <a:t> </a:t>
            </a:r>
            <a:r>
              <a:rPr lang="en-US" sz="3000" b="1" u="sng" dirty="0" err="1" smtClean="0">
                <a:latin typeface="Arial" charset="0"/>
              </a:rPr>
              <a:t>têm</a:t>
            </a:r>
            <a:r>
              <a:rPr lang="en-US" sz="3000" b="1" u="sng" dirty="0" smtClean="0">
                <a:latin typeface="Arial" charset="0"/>
              </a:rPr>
              <a:t> </a:t>
            </a:r>
            <a:r>
              <a:rPr lang="en-US" sz="3000" b="1" u="sng" dirty="0" err="1" smtClean="0">
                <a:latin typeface="Arial" charset="0"/>
              </a:rPr>
              <a:t>que</a:t>
            </a:r>
            <a:r>
              <a:rPr lang="en-US" sz="3000" b="1" u="sng" dirty="0" smtClean="0">
                <a:latin typeface="Arial" charset="0"/>
              </a:rPr>
              <a:t> </a:t>
            </a:r>
            <a:r>
              <a:rPr lang="en-US" sz="3000" b="1" u="sng" dirty="0" err="1" smtClean="0">
                <a:latin typeface="Arial" charset="0"/>
              </a:rPr>
              <a:t>sentir</a:t>
            </a:r>
            <a:r>
              <a:rPr lang="en-US" sz="3000" b="1" u="sng" dirty="0" smtClean="0">
                <a:latin typeface="Arial" charset="0"/>
              </a:rPr>
              <a:t> </a:t>
            </a:r>
            <a:r>
              <a:rPr lang="en-US" sz="3000" b="1" u="sng" dirty="0" err="1" smtClean="0">
                <a:latin typeface="Arial" charset="0"/>
              </a:rPr>
              <a:t>seguros</a:t>
            </a:r>
            <a:r>
              <a:rPr lang="en-US" sz="3000" dirty="0" smtClean="0">
                <a:latin typeface="Arial" charset="0"/>
              </a:rPr>
              <a:t> </a:t>
            </a:r>
            <a:r>
              <a:rPr lang="en-US" sz="3000" dirty="0" err="1" smtClean="0">
                <a:latin typeface="Arial" charset="0"/>
              </a:rPr>
              <a:t>na</a:t>
            </a:r>
            <a:r>
              <a:rPr lang="en-US" sz="3000" dirty="0" smtClean="0">
                <a:latin typeface="Arial" charset="0"/>
              </a:rPr>
              <a:t> </a:t>
            </a:r>
            <a:r>
              <a:rPr lang="en-US" sz="3000" dirty="0" err="1" smtClean="0">
                <a:latin typeface="Arial" charset="0"/>
              </a:rPr>
              <a:t>hora</a:t>
            </a:r>
            <a:r>
              <a:rPr lang="en-US" sz="3000" dirty="0" smtClean="0">
                <a:latin typeface="Arial" charset="0"/>
              </a:rPr>
              <a:t> de </a:t>
            </a:r>
            <a:r>
              <a:rPr lang="en-US" sz="3000" dirty="0" err="1" smtClean="0">
                <a:latin typeface="Arial" charset="0"/>
              </a:rPr>
              <a:t>parir</a:t>
            </a:r>
            <a:r>
              <a:rPr lang="en-US" sz="3000" dirty="0" smtClean="0">
                <a:latin typeface="Arial" charset="0"/>
              </a:rPr>
              <a:t>. </a:t>
            </a:r>
            <a:r>
              <a:rPr lang="en-US" sz="3000" dirty="0" err="1" smtClean="0">
                <a:latin typeface="Arial" charset="0"/>
              </a:rPr>
              <a:t>Em</a:t>
            </a:r>
            <a:r>
              <a:rPr lang="en-US" sz="3000" dirty="0" smtClean="0">
                <a:latin typeface="Arial" charset="0"/>
              </a:rPr>
              <a:t> </a:t>
            </a:r>
            <a:r>
              <a:rPr lang="en-US" sz="3000" dirty="0" err="1" smtClean="0">
                <a:latin typeface="Arial" charset="0"/>
              </a:rPr>
              <a:t>situações</a:t>
            </a:r>
            <a:r>
              <a:rPr lang="en-US" sz="3000" dirty="0" smtClean="0">
                <a:latin typeface="Arial" charset="0"/>
              </a:rPr>
              <a:t> de stress (</a:t>
            </a:r>
            <a:r>
              <a:rPr lang="en-US" sz="3000" dirty="0" err="1" smtClean="0">
                <a:latin typeface="Arial" charset="0"/>
              </a:rPr>
              <a:t>predador</a:t>
            </a:r>
            <a:r>
              <a:rPr lang="en-US" sz="3000" dirty="0" smtClean="0">
                <a:latin typeface="Arial" charset="0"/>
              </a:rPr>
              <a:t>), </a:t>
            </a:r>
            <a:r>
              <a:rPr lang="en-US" sz="3000" dirty="0" err="1" smtClean="0">
                <a:latin typeface="Arial" charset="0"/>
              </a:rPr>
              <a:t>postergam</a:t>
            </a:r>
            <a:r>
              <a:rPr lang="en-US" sz="3000" dirty="0" smtClean="0">
                <a:latin typeface="Arial" charset="0"/>
              </a:rPr>
              <a:t> o </a:t>
            </a:r>
            <a:r>
              <a:rPr lang="en-US" sz="3000" dirty="0" err="1" smtClean="0">
                <a:latin typeface="Arial" charset="0"/>
              </a:rPr>
              <a:t>nascimento</a:t>
            </a:r>
            <a:r>
              <a:rPr lang="en-US" sz="3000" dirty="0" smtClean="0">
                <a:latin typeface="Arial" charset="0"/>
              </a:rPr>
              <a:t>.”</a:t>
            </a:r>
          </a:p>
        </p:txBody>
      </p:sp>
      <p:sp>
        <p:nvSpPr>
          <p:cNvPr id="4" name="CaixaDeTexto 3"/>
          <p:cNvSpPr txBox="1"/>
          <p:nvPr/>
        </p:nvSpPr>
        <p:spPr>
          <a:xfrm>
            <a:off x="200341" y="6444927"/>
            <a:ext cx="8223292" cy="807055"/>
          </a:xfrm>
          <a:prstGeom prst="rect">
            <a:avLst/>
          </a:prstGeom>
          <a:solidFill>
            <a:srgbClr val="FFFF00"/>
          </a:solidFill>
        </p:spPr>
        <p:txBody>
          <a:bodyPr wrap="none" lIns="104306" tIns="52153" rIns="104306" bIns="52153" rtlCol="0">
            <a:spAutoFit/>
          </a:bodyPr>
          <a:lstStyle/>
          <a:p>
            <a:pPr eaLnBrk="1" hangingPunct="1">
              <a:lnSpc>
                <a:spcPct val="90000"/>
              </a:lnSpc>
            </a:pPr>
            <a:r>
              <a:rPr lang="en-US" sz="2400" b="1" dirty="0">
                <a:solidFill>
                  <a:srgbClr val="FF0000"/>
                </a:solidFill>
                <a:latin typeface="Arial" charset="0"/>
              </a:rPr>
              <a:t>DEVEMOS MAMIFERIZAR O NASCIMENTO HUMANO </a:t>
            </a:r>
            <a:r>
              <a:rPr lang="en-US" sz="2400" b="1" dirty="0" smtClean="0">
                <a:solidFill>
                  <a:srgbClr val="FF0000"/>
                </a:solidFill>
                <a:latin typeface="Arial" charset="0"/>
              </a:rPr>
              <a:t>!!</a:t>
            </a:r>
            <a:endParaRPr lang="en-US" sz="2400" b="1" dirty="0">
              <a:solidFill>
                <a:srgbClr val="FF0000"/>
              </a:solidFill>
              <a:latin typeface="Arial" charset="0"/>
            </a:endParaRPr>
          </a:p>
          <a:p>
            <a:r>
              <a:rPr lang="en-US" sz="2400" b="1" dirty="0" smtClean="0">
                <a:solidFill>
                  <a:srgbClr val="FF0000"/>
                </a:solidFill>
              </a:rPr>
              <a:t>Michel </a:t>
            </a:r>
            <a:r>
              <a:rPr lang="en-US" sz="2400" b="1" dirty="0" err="1" smtClean="0">
                <a:solidFill>
                  <a:srgbClr val="FF0000"/>
                </a:solidFill>
              </a:rPr>
              <a:t>Odent</a:t>
            </a:r>
            <a:endParaRPr lang="pt-BR" sz="2400" b="1" dirty="0">
              <a:solidFill>
                <a:srgbClr val="FF0000"/>
              </a:solidFill>
            </a:endParaRPr>
          </a:p>
        </p:txBody>
      </p:sp>
      <p:pic>
        <p:nvPicPr>
          <p:cNvPr id="5" name="Picture 2" descr="http://1.bp.blogspot.com/-QgrIWNWqe9s/TtD1sda9yOI/AAAAAAAAg9M/pQRd8ZCuhcw/s1600/1%2Ba%2B2%2Bnao%2Ba%2Bviolencia%2Bobstetrica.jpg"/>
          <p:cNvPicPr>
            <a:picLocks noChangeAspect="1" noChangeArrowheads="1"/>
          </p:cNvPicPr>
          <p:nvPr/>
        </p:nvPicPr>
        <p:blipFill>
          <a:blip r:embed="rId3" cstate="print"/>
          <a:srcRect/>
          <a:stretch>
            <a:fillRect/>
          </a:stretch>
        </p:blipFill>
        <p:spPr bwMode="auto">
          <a:xfrm>
            <a:off x="6784644" y="2124447"/>
            <a:ext cx="3818640" cy="3022018"/>
          </a:xfrm>
          <a:prstGeom prst="rect">
            <a:avLst/>
          </a:prstGeom>
          <a:noFill/>
        </p:spPr>
      </p:pic>
    </p:spTree>
    <p:extLst>
      <p:ext uri="{BB962C8B-B14F-4D97-AF65-F5344CB8AC3E}">
        <p14:creationId xmlns:p14="http://schemas.microsoft.com/office/powerpoint/2010/main" val="2929681265"/>
      </p:ext>
    </p:extLst>
  </p:cSld>
  <p:clrMapOvr>
    <a:masterClrMapping/>
  </p:clrMapOvr>
  <p:transition advClick="0"/>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4294967295"/>
          </p:nvPr>
        </p:nvSpPr>
        <p:spPr>
          <a:xfrm>
            <a:off x="1" y="252043"/>
            <a:ext cx="7201337" cy="4990084"/>
          </a:xfrm>
          <a:prstGeom prst="rect">
            <a:avLst/>
          </a:prstGeom>
        </p:spPr>
        <p:txBody>
          <a:bodyPr lIns="104269" tIns="52135" rIns="104269" bIns="52135"/>
          <a:lstStyle/>
          <a:p>
            <a:pPr marL="0" indent="0">
              <a:buNone/>
              <a:defRPr/>
            </a:pPr>
            <a:r>
              <a:rPr lang="en-US" dirty="0"/>
              <a:t>“As </a:t>
            </a:r>
            <a:r>
              <a:rPr lang="en-US" dirty="0" err="1"/>
              <a:t>enfermeiras</a:t>
            </a:r>
            <a:r>
              <a:rPr lang="en-US" dirty="0"/>
              <a:t> </a:t>
            </a:r>
            <a:r>
              <a:rPr lang="en-US" dirty="0" err="1"/>
              <a:t>foram</a:t>
            </a:r>
            <a:r>
              <a:rPr lang="en-US" dirty="0"/>
              <a:t> </a:t>
            </a:r>
            <a:r>
              <a:rPr lang="en-US" dirty="0" err="1"/>
              <a:t>os</a:t>
            </a:r>
            <a:r>
              <a:rPr lang="en-US" dirty="0"/>
              <a:t> </a:t>
            </a:r>
            <a:r>
              <a:rPr lang="en-US" dirty="0" err="1"/>
              <a:t>modelos</a:t>
            </a:r>
            <a:r>
              <a:rPr lang="en-US" dirty="0"/>
              <a:t> </a:t>
            </a:r>
            <a:r>
              <a:rPr lang="en-US" dirty="0" err="1"/>
              <a:t>que</a:t>
            </a:r>
            <a:r>
              <a:rPr lang="en-US" dirty="0"/>
              <a:t> </a:t>
            </a:r>
            <a:r>
              <a:rPr lang="en-US" dirty="0" err="1"/>
              <a:t>usei</a:t>
            </a:r>
            <a:r>
              <a:rPr lang="en-US" dirty="0"/>
              <a:t> </a:t>
            </a:r>
            <a:r>
              <a:rPr lang="en-US" dirty="0" err="1"/>
              <a:t>como</a:t>
            </a:r>
            <a:r>
              <a:rPr lang="en-US" dirty="0"/>
              <a:t> </a:t>
            </a:r>
            <a:r>
              <a:rPr lang="en-US" dirty="0" err="1"/>
              <a:t>referência</a:t>
            </a:r>
            <a:r>
              <a:rPr lang="en-US" dirty="0"/>
              <a:t> </a:t>
            </a:r>
            <a:r>
              <a:rPr lang="en-US" dirty="0" err="1"/>
              <a:t>para</a:t>
            </a:r>
            <a:r>
              <a:rPr lang="en-US" dirty="0"/>
              <a:t> me </a:t>
            </a:r>
            <a:r>
              <a:rPr lang="en-US" dirty="0" err="1"/>
              <a:t>transformar</a:t>
            </a:r>
            <a:r>
              <a:rPr lang="en-US" dirty="0"/>
              <a:t> no </a:t>
            </a:r>
            <a:r>
              <a:rPr lang="en-US" dirty="0" err="1"/>
              <a:t>médico</a:t>
            </a:r>
            <a:r>
              <a:rPr lang="en-US" dirty="0"/>
              <a:t> </a:t>
            </a:r>
            <a:r>
              <a:rPr lang="en-US" dirty="0" err="1"/>
              <a:t>que</a:t>
            </a:r>
            <a:r>
              <a:rPr lang="en-US" dirty="0"/>
              <a:t> </a:t>
            </a:r>
            <a:r>
              <a:rPr lang="en-US" dirty="0" err="1"/>
              <a:t>sempre</a:t>
            </a:r>
            <a:r>
              <a:rPr lang="en-US" dirty="0"/>
              <a:t> </a:t>
            </a:r>
            <a:r>
              <a:rPr lang="en-US" dirty="0" err="1"/>
              <a:t>quis</a:t>
            </a:r>
            <a:r>
              <a:rPr lang="en-US" dirty="0"/>
              <a:t> ser</a:t>
            </a:r>
            <a:r>
              <a:rPr lang="en-US" dirty="0" smtClean="0"/>
              <a:t>.”  Patch Adams, A </a:t>
            </a:r>
            <a:r>
              <a:rPr lang="en-US" dirty="0" err="1"/>
              <a:t>terapia</a:t>
            </a:r>
            <a:r>
              <a:rPr lang="en-US" dirty="0"/>
              <a:t> do Amor</a:t>
            </a:r>
            <a:endParaRPr lang="pt-BR" dirty="0"/>
          </a:p>
          <a:p>
            <a:pPr marL="386773" indent="-386773">
              <a:defRPr/>
            </a:pPr>
            <a:endParaRPr lang="pt-BR" dirty="0"/>
          </a:p>
        </p:txBody>
      </p:sp>
      <p:pic>
        <p:nvPicPr>
          <p:cNvPr id="209923" name="Picture 2" descr="C:\Users\Lucas\Desktop\Documents\Aulas diversas\Aula Goiânia\1316209098patchadams1.jpg"/>
          <p:cNvPicPr>
            <a:picLocks noChangeAspect="1" noChangeArrowheads="1"/>
          </p:cNvPicPr>
          <p:nvPr/>
        </p:nvPicPr>
        <p:blipFill>
          <a:blip r:embed="rId2" cstate="print"/>
          <a:srcRect/>
          <a:stretch>
            <a:fillRect/>
          </a:stretch>
        </p:blipFill>
        <p:spPr bwMode="auto">
          <a:xfrm>
            <a:off x="7205051" y="252042"/>
            <a:ext cx="3397382" cy="4536758"/>
          </a:xfrm>
          <a:prstGeom prst="rect">
            <a:avLst/>
          </a:prstGeom>
          <a:noFill/>
          <a:ln w="9525">
            <a:noFill/>
            <a:miter lim="800000"/>
            <a:headEnd/>
            <a:tailEnd/>
          </a:ln>
        </p:spPr>
      </p:pic>
      <p:pic>
        <p:nvPicPr>
          <p:cNvPr id="209924" name="Picture 2" descr="C:\Users\Lucas\Desktop\Documents\Aulas diversas\Aula Goiânia\patch_adams_ver1.jpg"/>
          <p:cNvPicPr>
            <a:picLocks noChangeAspect="1" noChangeArrowheads="1"/>
          </p:cNvPicPr>
          <p:nvPr/>
        </p:nvPicPr>
        <p:blipFill>
          <a:blip r:embed="rId3" cstate="print"/>
          <a:srcRect/>
          <a:stretch>
            <a:fillRect/>
          </a:stretch>
        </p:blipFill>
        <p:spPr bwMode="auto">
          <a:xfrm>
            <a:off x="233919" y="3190784"/>
            <a:ext cx="3241437" cy="4370479"/>
          </a:xfrm>
          <a:prstGeom prst="rect">
            <a:avLst/>
          </a:prstGeom>
          <a:noFill/>
          <a:ln w="9525">
            <a:noFill/>
            <a:miter lim="800000"/>
            <a:headEnd/>
            <a:tailEnd/>
          </a:ln>
        </p:spPr>
      </p:pic>
      <p:sp>
        <p:nvSpPr>
          <p:cNvPr id="209925" name="CaixaDeTexto 1"/>
          <p:cNvSpPr txBox="1">
            <a:spLocks noChangeArrowheads="1"/>
          </p:cNvSpPr>
          <p:nvPr/>
        </p:nvSpPr>
        <p:spPr bwMode="auto">
          <a:xfrm>
            <a:off x="5779264" y="4860562"/>
            <a:ext cx="4752622" cy="2555427"/>
          </a:xfrm>
          <a:prstGeom prst="rect">
            <a:avLst/>
          </a:prstGeom>
          <a:noFill/>
          <a:ln w="9525">
            <a:noFill/>
            <a:miter lim="800000"/>
            <a:headEnd/>
            <a:tailEnd/>
          </a:ln>
        </p:spPr>
        <p:txBody>
          <a:bodyPr lIns="91424" tIns="45712" rIns="91424" bIns="45712">
            <a:spAutoFit/>
          </a:bodyPr>
          <a:lstStyle/>
          <a:p>
            <a:r>
              <a:rPr lang="en-US" sz="3200" dirty="0" err="1"/>
              <a:t>Nós</a:t>
            </a:r>
            <a:r>
              <a:rPr lang="en-US" sz="3200" dirty="0"/>
              <a:t>, </a:t>
            </a:r>
            <a:r>
              <a:rPr lang="en-US" sz="3200" dirty="0" err="1"/>
              <a:t>médicos</a:t>
            </a:r>
            <a:r>
              <a:rPr lang="en-US" sz="3200" dirty="0"/>
              <a:t>, </a:t>
            </a:r>
            <a:r>
              <a:rPr lang="en-US" sz="3200" dirty="0" err="1"/>
              <a:t>estamos</a:t>
            </a:r>
            <a:r>
              <a:rPr lang="en-US" sz="3200" dirty="0"/>
              <a:t> </a:t>
            </a:r>
            <a:r>
              <a:rPr lang="en-US" sz="3200" dirty="0" err="1"/>
              <a:t>esquecendo</a:t>
            </a:r>
            <a:r>
              <a:rPr lang="en-US" sz="3200" dirty="0"/>
              <a:t> de </a:t>
            </a:r>
            <a:r>
              <a:rPr lang="en-US" sz="3200" dirty="0" err="1"/>
              <a:t>praticar</a:t>
            </a:r>
            <a:r>
              <a:rPr lang="en-US" sz="3200" dirty="0"/>
              <a:t> o </a:t>
            </a:r>
            <a:r>
              <a:rPr lang="en-US" sz="3200" dirty="0" err="1"/>
              <a:t>verbo</a:t>
            </a:r>
            <a:r>
              <a:rPr lang="en-US" sz="3200" dirty="0"/>
              <a:t> CUIDAR, </a:t>
            </a:r>
            <a:r>
              <a:rPr lang="en-US" sz="3200" dirty="0" err="1"/>
              <a:t>muito</a:t>
            </a:r>
            <a:r>
              <a:rPr lang="en-US" sz="3200" dirty="0"/>
              <a:t> </a:t>
            </a:r>
            <a:r>
              <a:rPr lang="en-US" sz="3200" dirty="0" err="1"/>
              <a:t>preocupados</a:t>
            </a:r>
            <a:r>
              <a:rPr lang="en-US" sz="3200" dirty="0"/>
              <a:t> com o CURAR e GANHAR.</a:t>
            </a:r>
            <a:endParaRPr lang="pt-BR" sz="3200" dirty="0"/>
          </a:p>
        </p:txBody>
      </p:sp>
    </p:spTree>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6" name="Picture 2" descr="C:\Users\Lucas\Desktop\Documents\Aulas diversas\Ensinamentos indigenas\image009.jpg"/>
          <p:cNvPicPr>
            <a:picLocks noGrp="1" noChangeAspect="1" noChangeArrowheads="1"/>
          </p:cNvPicPr>
          <p:nvPr>
            <p:ph idx="4294967295"/>
          </p:nvPr>
        </p:nvPicPr>
        <p:blipFill>
          <a:blip r:embed="rId2" cstate="print"/>
          <a:srcRect/>
          <a:stretch>
            <a:fillRect/>
          </a:stretch>
        </p:blipFill>
        <p:spPr>
          <a:xfrm>
            <a:off x="1" y="173280"/>
            <a:ext cx="8775643" cy="6581099"/>
          </a:xfrm>
          <a:prstGeom prst="rect">
            <a:avLst/>
          </a:prstGeom>
        </p:spPr>
      </p:pic>
    </p:spTree>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Lucas\AppData\Local\Temp\Rar$DI00.487\tela.jpg"/>
          <p:cNvPicPr>
            <a:picLocks noChangeAspect="1" noChangeArrowheads="1"/>
          </p:cNvPicPr>
          <p:nvPr/>
        </p:nvPicPr>
        <p:blipFill>
          <a:blip r:embed="rId2" cstate="print"/>
          <a:srcRect/>
          <a:stretch>
            <a:fillRect/>
          </a:stretch>
        </p:blipFill>
        <p:spPr bwMode="auto">
          <a:xfrm>
            <a:off x="1" y="0"/>
            <a:ext cx="10860484" cy="7561263"/>
          </a:xfrm>
          <a:prstGeom prst="rect">
            <a:avLst/>
          </a:prstGeom>
          <a:noFill/>
          <a:ln w="9525">
            <a:noFill/>
            <a:miter lim="800000"/>
            <a:headEnd/>
            <a:tailEnd/>
          </a:ln>
        </p:spPr>
      </p:pic>
      <p:sp>
        <p:nvSpPr>
          <p:cNvPr id="3" name="CaixaDeTexto 2"/>
          <p:cNvSpPr txBox="1"/>
          <p:nvPr/>
        </p:nvSpPr>
        <p:spPr>
          <a:xfrm>
            <a:off x="487332" y="4947456"/>
            <a:ext cx="5910543" cy="674711"/>
          </a:xfrm>
          <a:prstGeom prst="rect">
            <a:avLst/>
          </a:prstGeom>
          <a:noFill/>
        </p:spPr>
        <p:txBody>
          <a:bodyPr wrap="none" lIns="104306" tIns="52153" rIns="104306" bIns="52153" rtlCol="0">
            <a:spAutoFit/>
          </a:bodyPr>
          <a:lstStyle/>
          <a:p>
            <a:r>
              <a:rPr lang="en-US" sz="3700" dirty="0" smtClean="0">
                <a:solidFill>
                  <a:schemeClr val="bg1"/>
                </a:solidFill>
              </a:rPr>
              <a:t>lucasgineco@yahoo.com.br</a:t>
            </a:r>
            <a:endParaRPr lang="pt-BR" sz="3700" dirty="0">
              <a:solidFill>
                <a:schemeClr val="bg1"/>
              </a:solidFill>
            </a:endParaRP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DEFINEDINNAVIGATOR" val="True"/>
  <p:tag name="HOTSPOTTYPE" val="DefinedInNavigator"/>
  <p:tag name="BRANCHTO" val="279"/>
</p:tagLst>
</file>

<file path=ppt/theme/theme1.xml><?xml version="1.0" encoding="utf-8"?>
<a:theme xmlns:a="http://schemas.openxmlformats.org/drawingml/2006/main" name="Personalizar design">
  <a:themeElements>
    <a:clrScheme name="Personalizar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ersonalizar design">
      <a:majorFont>
        <a:latin typeface="Arial"/>
        <a:ea typeface=""/>
        <a:cs typeface=""/>
      </a:majorFont>
      <a:minorFont>
        <a:latin typeface="Arial"/>
        <a:ea typeface=""/>
        <a:cs typeface=""/>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r" defTabSz="1042988" rtl="0" eaLnBrk="0" fontAlgn="base" latinLnBrk="0" hangingPunct="0">
          <a:lnSpc>
            <a:spcPct val="100000"/>
          </a:lnSpc>
          <a:spcBef>
            <a:spcPct val="0"/>
          </a:spcBef>
          <a:spcAft>
            <a:spcPct val="0"/>
          </a:spcAft>
          <a:buClrTx/>
          <a:buSzTx/>
          <a:buFontTx/>
          <a:buNone/>
          <a:tabLst/>
          <a:defRPr kumimoji="1" lang="en-US" sz="21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r" defTabSz="1042988" rtl="0" eaLnBrk="0" fontAlgn="base" latinLnBrk="0" hangingPunct="0">
          <a:lnSpc>
            <a:spcPct val="100000"/>
          </a:lnSpc>
          <a:spcBef>
            <a:spcPct val="0"/>
          </a:spcBef>
          <a:spcAft>
            <a:spcPct val="0"/>
          </a:spcAft>
          <a:buClrTx/>
          <a:buSzTx/>
          <a:buFontTx/>
          <a:buNone/>
          <a:tabLst/>
          <a:defRPr kumimoji="1" lang="en-US" sz="21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Personalizar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ersonalizar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ersonalizar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ersonalizar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ersonalizar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ersonalizar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ersonalizar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ersonalizar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ersonalizar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ersonalizar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ersonalizar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ersonalizar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ema do Office">
  <a:themeElements>
    <a:clrScheme name="Escritório">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critório">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o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Escritório">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ema do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Escritório">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Escritório">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critório">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Escritório">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critório">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scritór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
  <TotalTime>10282</TotalTime>
  <Words>4720</Words>
  <Application>Microsoft Office PowerPoint</Application>
  <PresentationFormat>Personalizar</PresentationFormat>
  <Paragraphs>662</Paragraphs>
  <Slides>174</Slides>
  <Notes>15</Notes>
  <HiddenSlides>0</HiddenSlides>
  <MMClips>0</MMClips>
  <ScaleCrop>false</ScaleCrop>
  <HeadingPairs>
    <vt:vector size="8" baseType="variant">
      <vt:variant>
        <vt:lpstr>Fontes usadas</vt:lpstr>
      </vt:variant>
      <vt:variant>
        <vt:i4>13</vt:i4>
      </vt:variant>
      <vt:variant>
        <vt:lpstr>Tema</vt:lpstr>
      </vt:variant>
      <vt:variant>
        <vt:i4>2</vt:i4>
      </vt:variant>
      <vt:variant>
        <vt:lpstr>Servidores OLE inseridos</vt:lpstr>
      </vt:variant>
      <vt:variant>
        <vt:i4>4</vt:i4>
      </vt:variant>
      <vt:variant>
        <vt:lpstr>Títulos de slides</vt:lpstr>
      </vt:variant>
      <vt:variant>
        <vt:i4>174</vt:i4>
      </vt:variant>
    </vt:vector>
  </HeadingPairs>
  <TitlesOfParts>
    <vt:vector size="193" baseType="lpstr">
      <vt:lpstr>ＭＳ Ｐゴシック</vt:lpstr>
      <vt:lpstr>AGaramond Bold</vt:lpstr>
      <vt:lpstr>Arial</vt:lpstr>
      <vt:lpstr>Arial Black</vt:lpstr>
      <vt:lpstr>Arial Narrow</vt:lpstr>
      <vt:lpstr>Arial Rounded MT Bold</vt:lpstr>
      <vt:lpstr>Calibri</vt:lpstr>
      <vt:lpstr>Comic Sans MS</vt:lpstr>
      <vt:lpstr>Monotype Sorts</vt:lpstr>
      <vt:lpstr>Tahoma</vt:lpstr>
      <vt:lpstr>Times New Roman</vt:lpstr>
      <vt:lpstr>Verdana</vt:lpstr>
      <vt:lpstr>Wingdings</vt:lpstr>
      <vt:lpstr>Personalizar design</vt:lpstr>
      <vt:lpstr>Tema do Office</vt:lpstr>
      <vt:lpstr>Documento</vt:lpstr>
      <vt:lpstr>Planilha</vt:lpstr>
      <vt:lpstr>Worksheet</vt:lpstr>
      <vt:lpstr>CorelDRAW</vt:lpstr>
      <vt:lpstr>Apresentação do PowerPoint</vt:lpstr>
      <vt:lpstr>Apresentação do PowerPoint</vt:lpstr>
      <vt:lpstr>Apresentação do PowerPoint</vt:lpstr>
      <vt:lpstr>Ciências da Saúde  “Ciência das verdades transitórias”</vt:lpstr>
      <vt:lpstr>O que é assistência à saúde baseada em evidências?</vt:lpstr>
      <vt:lpstr>Apresentação do PowerPoint</vt:lpstr>
      <vt:lpstr>Apresentação do PowerPoint</vt:lpstr>
      <vt:lpstr>Apresentação do PowerPoint</vt:lpstr>
      <vt:lpstr> MODELO BRASILEIRO PARADOXO PERINATAL BRASILEIRO</vt:lpstr>
      <vt:lpstr> MODELO BRASILEIRO PARADOXO PERINATAL BRASILEIRO</vt:lpstr>
      <vt:lpstr>Apresentação do PowerPoint</vt:lpstr>
      <vt:lpstr>Razão de Mortalidade Materna (por 100 mil NV)  Brasil, 1990 a 2011</vt:lpstr>
      <vt:lpstr>Mortalidade na infância segundo componentes  Brasil, 1990 - 2008</vt:lpstr>
      <vt:lpstr>Pesquisa Nascer no Brasil  (Fiocruz, Ministério da Saúde, 05/2014)</vt:lpstr>
      <vt:lpstr>Apresentação do PowerPoint</vt:lpstr>
      <vt:lpstr>Apresentação do PowerPoint</vt:lpstr>
      <vt:lpstr>Apresentação do PowerPoint</vt:lpstr>
      <vt:lpstr>PROCESSO DE DECISÃO DO TIPO DE PARTO EM PRIMÍPARAS</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É preciso reaprender com os verdadeiros MESTRES !!!</vt:lpstr>
      <vt:lpstr>Apresentação do PowerPoint</vt:lpstr>
      <vt:lpstr>Apresentação do PowerPoint</vt:lpstr>
      <vt:lpstr>Efeitos hemodinâmicos da Postura Materna no Parto</vt:lpstr>
      <vt:lpstr>Apresentação do PowerPoint</vt:lpstr>
      <vt:lpstr>Apresentação do PowerPoint</vt:lpstr>
      <vt:lpstr>Atividade uterina em nulíparas</vt:lpstr>
      <vt:lpstr>Posição materna e efeitos hemodinâmicos</vt:lpstr>
      <vt:lpstr>Apresentação do PowerPoint</vt:lpstr>
      <vt:lpstr>Apresentação do PowerPoint</vt:lpstr>
      <vt:lpstr>Parto na posição vertical</vt:lpstr>
      <vt:lpstr>Apresentação do PowerPoint</vt:lpstr>
      <vt:lpstr>Apresentação do PowerPoint</vt:lpstr>
      <vt:lpstr>Apresentação do PowerPoint</vt:lpstr>
      <vt:lpstr>Apresentação do PowerPoint</vt:lpstr>
      <vt:lpstr>Posição materna no Parto Inglesa ou de quatro (Gaskin) </vt:lpstr>
      <vt:lpstr>Parto de cócoras (Posição indígena)</vt:lpstr>
      <vt:lpstr>Prof Moysés Paciornik  Pai do Parto de cócoras </vt:lpstr>
      <vt:lpstr>Apresentação do PowerPoint</vt:lpstr>
      <vt:lpstr> Posição Francesa, de Sims ou DLE  </vt:lpstr>
      <vt:lpstr>Apresentação do PowerPoint</vt:lpstr>
      <vt:lpstr>Apresentação do PowerPoint</vt:lpstr>
      <vt:lpstr>Apresentação do PowerPoint</vt:lpstr>
      <vt:lpstr>Apresentação do PowerPoint</vt:lpstr>
      <vt:lpstr>Cesárea a Pedido </vt:lpstr>
      <vt:lpstr>Apresentação do PowerPoint</vt:lpstr>
      <vt:lpstr>Apresentação do PowerPoint</vt:lpstr>
      <vt:lpstr>Apresentação do PowerPoint</vt:lpstr>
      <vt:lpstr>Apresentação do PowerPoint</vt:lpstr>
      <vt:lpstr>Apresentação do PowerPoint</vt:lpstr>
      <vt:lpstr>Cesárea a Pedido no Brasil</vt:lpstr>
      <vt:lpstr>Cesárea a Pedido Aspectos éticos legais </vt:lpstr>
      <vt:lpstr>Apresentação do PowerPoint</vt:lpstr>
      <vt:lpstr>Apresentação do PowerPoint</vt:lpstr>
      <vt:lpstr>Ideologia do Homem Século XX </vt:lpstr>
      <vt:lpstr>Parto e Sociedade</vt:lpstr>
      <vt:lpstr>Apresentação do PowerPoint</vt:lpstr>
      <vt:lpstr>    Medicalização do Parto              Século XX</vt:lpstr>
      <vt:lpstr>Apresentação do PowerPoint</vt:lpstr>
      <vt:lpstr>Apresentação do PowerPoint</vt:lpstr>
      <vt:lpstr>MODELOS DE ATENÇÃO PERINATAL</vt:lpstr>
      <vt:lpstr>MODELOS DE ATENÇÃO PERINATAL</vt:lpstr>
      <vt:lpstr>MODELOS DE ATENÇÃO PERINATAL</vt:lpstr>
      <vt:lpstr>Assistência Humanista/ Holística ao Parto  PILARES</vt:lpstr>
      <vt:lpstr>Apresentação do PowerPoint</vt:lpstr>
      <vt:lpstr>Apresentação do PowerPoint</vt:lpstr>
      <vt:lpstr>Apresentação do PowerPoint</vt:lpstr>
      <vt:lpstr>Apresentação do PowerPoint</vt:lpstr>
      <vt:lpstr>Apresentação do PowerPoint</vt:lpstr>
      <vt:lpstr>Enfermeira obstetra (Cuidado- 70-80%) + Médico (Intervenção Curativa=20-30%)</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Proporção de Profissionais Plantão 24h</vt:lpstr>
      <vt:lpstr>A Cesárea</vt:lpstr>
      <vt:lpstr>Apresentação do PowerPoint</vt:lpstr>
      <vt:lpstr>Apresentação do PowerPoint</vt:lpstr>
      <vt:lpstr>Cesárea no Mundo</vt:lpstr>
      <vt:lpstr>Cesárea no Brasil</vt:lpstr>
      <vt:lpstr> MODELO BRASILEIRO PARADOXO PERINATAL BRASILEIRO</vt:lpstr>
      <vt:lpstr>Apresentação do PowerPoint</vt:lpstr>
      <vt:lpstr>Apresentação do PowerPoint</vt:lpstr>
      <vt:lpstr>Apresentação do PowerPoint</vt:lpstr>
      <vt:lpstr>Cesárea   Consequências reprodutivas</vt:lpstr>
      <vt:lpstr>Apresentação do PowerPoint</vt:lpstr>
      <vt:lpstr>Apresentação do PowerPoint</vt:lpstr>
      <vt:lpstr>O aumento das taxas de cesárea não melhorou os resultados perinatais como em países desenvolvidos.  O estudo mostra como um procedimento que é efetivo quando aplicado em pessoas doentes, em situações de emergência, pode causar mais danos que benefícios em populações sadias  </vt:lpstr>
      <vt:lpstr>  </vt:lpstr>
      <vt:lpstr>Apresentação do PowerPoint</vt:lpstr>
      <vt:lpstr>Epidemia de cesáreas=  Placenta Prévia + Acretismo Placentário</vt:lpstr>
      <vt:lpstr>Apresentação do PowerPoint</vt:lpstr>
      <vt:lpstr>Apresentação do PowerPoint</vt:lpstr>
      <vt:lpstr>Dilemas da Obstetrícia  Século XXI </vt:lpstr>
      <vt:lpstr>Diminuindo a DESNECesárea</vt:lpstr>
      <vt:lpstr>Apresentação do PowerPoint</vt:lpstr>
      <vt:lpstr>Apresentação do PowerPoint</vt:lpstr>
      <vt:lpstr>Exemplos de Assistência Obstétrica a serem seguidos  </vt:lpstr>
      <vt:lpstr>Visita ao King’s College of London  St Thomas Hospital  </vt:lpstr>
      <vt:lpstr>Visita ao King’s College of London  St Thomas Hospital</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    O quarto PPP resgata a Ecologia do Nascimento</vt:lpstr>
      <vt:lpstr>Casa de Parto / Birth Centers         Extra- Hospitalar</vt:lpstr>
      <vt:lpstr>Casa de Parto / Birth Centers</vt:lpstr>
      <vt:lpstr>Centro de Parto Normal David Capistrano</vt:lpstr>
      <vt:lpstr>Centro de Parto Normal David Capistrano</vt:lpstr>
      <vt:lpstr>Centro de Parto Normal David Capistrano</vt:lpstr>
      <vt:lpstr>CPN (set 2001 – ago 2009)</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Síndrome do SFA iatrogênico</vt:lpstr>
      <vt:lpstr>Apresentação do PowerPoint</vt:lpstr>
      <vt:lpstr>Microbioma Humano</vt:lpstr>
      <vt:lpstr>Microbioma Humano</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OCITOCINA Hormônio do Amor</vt:lpstr>
      <vt:lpstr>     OCITOCINA   Hormônio do Amor</vt:lpstr>
      <vt:lpstr>Apresentação do PowerPoint</vt:lpstr>
      <vt:lpstr>Apresentação do PowerPoint</vt:lpstr>
      <vt:lpstr>O Parto no Século XXI Modelo Holístico/Humanista</vt:lpstr>
      <vt:lpstr>Obstetrícia do Século XXI</vt:lpstr>
      <vt:lpstr>Apresentação do PowerPoint</vt:lpstr>
      <vt:lpstr>Apresentação do PowerPoint</vt:lpstr>
      <vt:lpstr>Apresentação do PowerPoint</vt:lpstr>
      <vt:lpstr>Apresentação do PowerPoint</vt:lpstr>
      <vt:lpstr>Apresentação do PowerPoint</vt:lpstr>
      <vt:lpstr>Apresentação do PowerPoint</vt:lpstr>
      <vt:lpstr>“ o Parto normal está deixando de ser um evento somente das classes mais pobres”</vt:lpstr>
      <vt:lpstr>Apresentação do PowerPoint</vt:lpstr>
      <vt:lpstr>Apresentação do PowerPoint</vt:lpstr>
      <vt:lpstr>Apresentação do PowerPoint</vt:lpstr>
      <vt:lpstr>Apresentação do PowerPoint</vt:lpstr>
      <vt:lpstr>Apresentação do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 Sofia Feldman / FAIS</dc:title>
  <dc:creator>.</dc:creator>
  <cp:lastModifiedBy>user</cp:lastModifiedBy>
  <cp:revision>824</cp:revision>
  <cp:lastPrinted>2004-04-13T19:24:45Z</cp:lastPrinted>
  <dcterms:created xsi:type="dcterms:W3CDTF">2003-05-13T13:16:27Z</dcterms:created>
  <dcterms:modified xsi:type="dcterms:W3CDTF">2016-12-08T16:30:32Z</dcterms:modified>
</cp:coreProperties>
</file>