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5"/>
  </p:notesMasterIdLst>
  <p:sldIdLst>
    <p:sldId id="257" r:id="rId2"/>
    <p:sldId id="258" r:id="rId3"/>
    <p:sldId id="269" r:id="rId4"/>
    <p:sldId id="268" r:id="rId5"/>
    <p:sldId id="263" r:id="rId6"/>
    <p:sldId id="267" r:id="rId7"/>
    <p:sldId id="282" r:id="rId8"/>
    <p:sldId id="286" r:id="rId9"/>
    <p:sldId id="270" r:id="rId10"/>
    <p:sldId id="272" r:id="rId11"/>
    <p:sldId id="280" r:id="rId12"/>
    <p:sldId id="274" r:id="rId13"/>
    <p:sldId id="275" r:id="rId14"/>
    <p:sldId id="283" r:id="rId15"/>
    <p:sldId id="284" r:id="rId16"/>
    <p:sldId id="264" r:id="rId17"/>
    <p:sldId id="281" r:id="rId18"/>
    <p:sldId id="261" r:id="rId19"/>
    <p:sldId id="276" r:id="rId20"/>
    <p:sldId id="278" r:id="rId21"/>
    <p:sldId id="279" r:id="rId22"/>
    <p:sldId id="266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0141-BD66-CC4D-A407-05F60A247DEC}" type="datetimeFigureOut">
              <a:rPr lang="en-US" smtClean="0"/>
              <a:t>08/12/16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D259C-88A1-0A4D-862A-060CF042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68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Número</a:t>
            </a:r>
            <a:r>
              <a:rPr lang="en-US" dirty="0" smtClean="0"/>
              <a:t> </a:t>
            </a:r>
            <a:r>
              <a:rPr lang="en-US" dirty="0" err="1" smtClean="0"/>
              <a:t>restrito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vias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acesso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principalmente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distritos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Parelheiros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Marsilac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D259C-88A1-0A4D-862A-060CF04201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7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D259C-88A1-0A4D-862A-060CF04201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Entre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distritos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atendidos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Maternidade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Interlagos</a:t>
            </a:r>
            <a:r>
              <a:rPr lang="en-US" baseline="0" dirty="0" smtClean="0"/>
              <a:t> , o </a:t>
            </a:r>
            <a:r>
              <a:rPr lang="en-US" baseline="0" dirty="0" err="1" smtClean="0"/>
              <a:t>distrito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teve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maior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razão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sexo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Parelheiro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2000 </a:t>
            </a:r>
            <a:r>
              <a:rPr lang="en-US" baseline="0" dirty="0" err="1" smtClean="0"/>
              <a:t>esse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distrito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homens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mulheres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2010 tem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razão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sexo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entorno</a:t>
            </a:r>
            <a:r>
              <a:rPr lang="en-US" baseline="0" dirty="0" smtClean="0"/>
              <a:t> de 92 </a:t>
            </a:r>
            <a:r>
              <a:rPr lang="en-US" baseline="0" dirty="0" err="1" smtClean="0"/>
              <a:t>homens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100 </a:t>
            </a:r>
            <a:r>
              <a:rPr lang="en-US" baseline="0" dirty="0" err="1" smtClean="0"/>
              <a:t>mulheres</a:t>
            </a:r>
            <a:r>
              <a:rPr lang="en-US" baseline="0" dirty="0" smtClean="0"/>
              <a:t>. No </a:t>
            </a:r>
            <a:r>
              <a:rPr lang="en-US" baseline="0" dirty="0" err="1" smtClean="0"/>
              <a:t>geral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perceber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de 2000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2010 </a:t>
            </a:r>
            <a:r>
              <a:rPr lang="en-US" baseline="0" dirty="0" err="1" smtClean="0"/>
              <a:t>houve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diminuição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razões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Dois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fenômenos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explicar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diminuição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aumento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número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mulheres</a:t>
            </a:r>
            <a:r>
              <a:rPr lang="en-US" baseline="0" dirty="0" smtClean="0"/>
              <a:t> e/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diminuição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número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homens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D259C-88A1-0A4D-862A-060CF04201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63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D259C-88A1-0A4D-862A-060CF04201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5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08/12/16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08/12/16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08/12/16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08/12/16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08/12/16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08/12/16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DF66AD8-BC4A-4004-9882-414398D930CA}" type="datetimeFigureOut">
              <a:rPr lang="en-US" smtClean="0"/>
              <a:t>08/12/16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4658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931" y="2367335"/>
            <a:ext cx="2169149" cy="1824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790" y="5777018"/>
            <a:ext cx="1288836" cy="510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195" y="5540549"/>
            <a:ext cx="1088645" cy="74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7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sp_fem_200)_20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21" b="-4221"/>
          <a:stretch>
            <a:fillRect/>
          </a:stretch>
        </p:blipFill>
        <p:spPr>
          <a:xfrm>
            <a:off x="139688" y="785660"/>
            <a:ext cx="8219710" cy="5178417"/>
          </a:xfrm>
        </p:spPr>
      </p:pic>
    </p:spTree>
    <p:extLst>
      <p:ext uri="{BB962C8B-B14F-4D97-AF65-F5344CB8AC3E}">
        <p14:creationId xmlns:p14="http://schemas.microsoft.com/office/powerpoint/2010/main" val="403711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97" y="262309"/>
            <a:ext cx="8006824" cy="6281609"/>
          </a:xfr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ASPECTOS ECONÔMICOS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9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ndadom_2010_capel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" b="85"/>
          <a:stretch>
            <a:fillRect/>
          </a:stretch>
        </p:blipFill>
        <p:spPr>
          <a:xfrm>
            <a:off x="207633" y="800733"/>
            <a:ext cx="8101770" cy="5287597"/>
          </a:xfrm>
        </p:spPr>
      </p:pic>
    </p:spTree>
    <p:extLst>
      <p:ext uri="{BB962C8B-B14F-4D97-AF65-F5344CB8AC3E}">
        <p14:creationId xmlns:p14="http://schemas.microsoft.com/office/powerpoint/2010/main" val="333991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ndadom_2010_parelheiro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77" b="-2777"/>
          <a:stretch>
            <a:fillRect/>
          </a:stretch>
        </p:blipFill>
        <p:spPr>
          <a:xfrm>
            <a:off x="272663" y="800733"/>
            <a:ext cx="7982649" cy="5600067"/>
          </a:xfrm>
        </p:spPr>
      </p:pic>
    </p:spTree>
    <p:extLst>
      <p:ext uri="{BB962C8B-B14F-4D97-AF65-F5344CB8AC3E}">
        <p14:creationId xmlns:p14="http://schemas.microsoft.com/office/powerpoint/2010/main" val="15608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asse de renda_fem _2010_capel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6" r="-1716"/>
          <a:stretch>
            <a:fillRect/>
          </a:stretch>
        </p:blipFill>
        <p:spPr>
          <a:xfrm>
            <a:off x="457200" y="771856"/>
            <a:ext cx="7620000" cy="4800600"/>
          </a:xfrm>
        </p:spPr>
      </p:pic>
    </p:spTree>
    <p:extLst>
      <p:ext uri="{BB962C8B-B14F-4D97-AF65-F5344CB8AC3E}">
        <p14:creationId xmlns:p14="http://schemas.microsoft.com/office/powerpoint/2010/main" val="391560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asse de renda_fem_20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5" b="-1595"/>
          <a:stretch>
            <a:fillRect/>
          </a:stretch>
        </p:blipFill>
        <p:spPr>
          <a:xfrm>
            <a:off x="457200" y="1144611"/>
            <a:ext cx="7620000" cy="4800600"/>
          </a:xfrm>
        </p:spPr>
      </p:pic>
    </p:spTree>
    <p:extLst>
      <p:ext uri="{BB962C8B-B14F-4D97-AF65-F5344CB8AC3E}">
        <p14:creationId xmlns:p14="http://schemas.microsoft.com/office/powerpoint/2010/main" val="261253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24984"/>
            <a:ext cx="7620000" cy="5475816"/>
          </a:xfrm>
        </p:spPr>
        <p:txBody>
          <a:bodyPr>
            <a:normAutofit fontScale="55000" lnSpcReduction="20000"/>
          </a:bodyPr>
          <a:lstStyle/>
          <a:p>
            <a:pPr lvl="1"/>
            <a:endParaRPr lang="en-US" dirty="0" smtClean="0"/>
          </a:p>
          <a:p>
            <a:pPr lvl="1"/>
            <a:r>
              <a:rPr lang="en-US" sz="3600" dirty="0" smtClean="0"/>
              <a:t>Taxa </a:t>
            </a:r>
            <a:r>
              <a:rPr lang="en-US" sz="3600" dirty="0"/>
              <a:t>de </a:t>
            </a:r>
            <a:r>
              <a:rPr lang="en-US" sz="3600" dirty="0" err="1"/>
              <a:t>desemprego</a:t>
            </a:r>
            <a:r>
              <a:rPr lang="en-US" sz="3600" dirty="0"/>
              <a:t> </a:t>
            </a:r>
            <a:r>
              <a:rPr lang="en-US" sz="3600" dirty="0" err="1"/>
              <a:t>feminina</a:t>
            </a:r>
            <a:r>
              <a:rPr lang="en-US" sz="3600" dirty="0"/>
              <a:t>: 13,7% </a:t>
            </a:r>
            <a:r>
              <a:rPr lang="en-US" sz="3600" dirty="0" err="1"/>
              <a:t>em</a:t>
            </a:r>
            <a:r>
              <a:rPr lang="en-US" sz="3600" dirty="0"/>
              <a:t> 2015 (</a:t>
            </a:r>
            <a:r>
              <a:rPr lang="en-US" sz="3600" dirty="0" err="1"/>
              <a:t>Dieese</a:t>
            </a:r>
            <a:r>
              <a:rPr lang="en-US" sz="3600" dirty="0"/>
              <a:t>) – SUL 2</a:t>
            </a:r>
            <a:r>
              <a:rPr lang="en-US" sz="3600" dirty="0" smtClean="0"/>
              <a:t>.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 err="1" smtClean="0"/>
              <a:t>Jovens</a:t>
            </a:r>
            <a:r>
              <a:rPr lang="en-US" sz="3600" dirty="0" smtClean="0"/>
              <a:t> de 16-24 </a:t>
            </a:r>
            <a:r>
              <a:rPr lang="en-US" sz="3600" dirty="0" err="1" smtClean="0"/>
              <a:t>anos</a:t>
            </a:r>
            <a:r>
              <a:rPr lang="en-US" sz="3600" dirty="0" smtClean="0"/>
              <a:t> </a:t>
            </a:r>
            <a:r>
              <a:rPr lang="en-US" sz="3600" dirty="0" err="1" smtClean="0"/>
              <a:t>representam</a:t>
            </a:r>
            <a:r>
              <a:rPr lang="en-US" sz="3600" dirty="0" smtClean="0"/>
              <a:t> 45,8% dos </a:t>
            </a:r>
            <a:r>
              <a:rPr lang="en-US" sz="3600" dirty="0" err="1" smtClean="0"/>
              <a:t>desempregados</a:t>
            </a:r>
            <a:r>
              <a:rPr lang="en-US" sz="3600" dirty="0" smtClean="0"/>
              <a:t> (</a:t>
            </a:r>
            <a:r>
              <a:rPr lang="en-US" sz="3600" dirty="0" err="1" smtClean="0"/>
              <a:t>Dieese</a:t>
            </a:r>
            <a:r>
              <a:rPr lang="en-US" sz="3600" dirty="0" smtClean="0"/>
              <a:t>) – SUL 2.</a:t>
            </a:r>
          </a:p>
          <a:p>
            <a:pPr lvl="1"/>
            <a:endParaRPr lang="en-US" sz="3600" dirty="0" smtClean="0"/>
          </a:p>
          <a:p>
            <a:pPr lvl="1"/>
            <a:r>
              <a:rPr lang="en-US" sz="3600" b="1" dirty="0"/>
              <a:t>26,3% das </a:t>
            </a:r>
            <a:r>
              <a:rPr lang="en-US" sz="3600" b="1" dirty="0" err="1"/>
              <a:t>mulheres</a:t>
            </a:r>
            <a:r>
              <a:rPr lang="en-US" sz="3600" b="1" dirty="0"/>
              <a:t> </a:t>
            </a:r>
            <a:r>
              <a:rPr lang="en-US" sz="3600" b="1" dirty="0" err="1"/>
              <a:t>trabalham</a:t>
            </a:r>
            <a:r>
              <a:rPr lang="en-US" sz="3600" b="1" dirty="0"/>
              <a:t> </a:t>
            </a:r>
            <a:r>
              <a:rPr lang="en-US" sz="3600" b="1" dirty="0" err="1"/>
              <a:t>mais</a:t>
            </a:r>
            <a:r>
              <a:rPr lang="en-US" sz="3600" b="1" dirty="0"/>
              <a:t> </a:t>
            </a:r>
            <a:r>
              <a:rPr lang="en-US" sz="3600" b="1" dirty="0" err="1"/>
              <a:t>horas</a:t>
            </a:r>
            <a:r>
              <a:rPr lang="en-US" sz="3600" b="1" dirty="0"/>
              <a:t> do </a:t>
            </a:r>
            <a:r>
              <a:rPr lang="en-US" sz="3600" b="1" dirty="0" err="1"/>
              <a:t>que</a:t>
            </a:r>
            <a:r>
              <a:rPr lang="en-US" sz="3600" b="1" dirty="0"/>
              <a:t> a </a:t>
            </a:r>
            <a:r>
              <a:rPr lang="en-US" sz="3600" b="1" dirty="0" err="1"/>
              <a:t>jornada</a:t>
            </a:r>
            <a:r>
              <a:rPr lang="en-US" sz="3600" b="1" dirty="0"/>
              <a:t> legal.</a:t>
            </a:r>
          </a:p>
          <a:p>
            <a:pPr marL="114300" indent="0">
              <a:buNone/>
            </a:pPr>
            <a:endParaRPr lang="en-US" sz="3500" b="1" dirty="0" smtClean="0"/>
          </a:p>
          <a:p>
            <a:r>
              <a:rPr lang="en-US" sz="3500" b="1" dirty="0" err="1" smtClean="0"/>
              <a:t>Porcentagem</a:t>
            </a:r>
            <a:r>
              <a:rPr lang="en-US" sz="3500" b="1" dirty="0" smtClean="0"/>
              <a:t> da </a:t>
            </a:r>
            <a:r>
              <a:rPr lang="en-US" sz="3500" b="1" dirty="0" err="1" smtClean="0"/>
              <a:t>população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que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recebe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até</a:t>
            </a:r>
            <a:r>
              <a:rPr lang="en-US" sz="3500" b="1" dirty="0" smtClean="0"/>
              <a:t> ½ </a:t>
            </a:r>
            <a:r>
              <a:rPr lang="en-US" sz="3500" b="1" dirty="0" err="1" smtClean="0"/>
              <a:t>salário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mínimo</a:t>
            </a:r>
            <a:r>
              <a:rPr lang="en-US" sz="3500" b="1" dirty="0" smtClean="0"/>
              <a:t> (</a:t>
            </a:r>
            <a:r>
              <a:rPr lang="en-US" sz="3500" b="1" dirty="0" smtClean="0"/>
              <a:t>SEADE- 2015)</a:t>
            </a:r>
            <a:endParaRPr lang="en-US" sz="3500" b="1" dirty="0" smtClean="0"/>
          </a:p>
          <a:p>
            <a:pPr marL="411480" lvl="1" indent="0">
              <a:buNone/>
            </a:pPr>
            <a:endParaRPr lang="en-US" dirty="0" smtClean="0"/>
          </a:p>
          <a:p>
            <a:pPr lvl="1"/>
            <a:r>
              <a:rPr lang="en-US" sz="2800" b="1" dirty="0" smtClean="0"/>
              <a:t>SP - CAPELA DO SOCORRO:</a:t>
            </a:r>
          </a:p>
          <a:p>
            <a:pPr lvl="2"/>
            <a:r>
              <a:rPr lang="en-US" sz="2800" dirty="0" err="1" smtClean="0"/>
              <a:t>Cidade</a:t>
            </a:r>
            <a:r>
              <a:rPr lang="en-US" sz="2800" dirty="0" smtClean="0"/>
              <a:t> Dutra: 20,65%</a:t>
            </a:r>
          </a:p>
          <a:p>
            <a:pPr lvl="2"/>
            <a:r>
              <a:rPr lang="en-US" sz="2800" dirty="0" err="1" smtClean="0"/>
              <a:t>Grajaú</a:t>
            </a:r>
            <a:r>
              <a:rPr lang="en-US" sz="2800" dirty="0" smtClean="0"/>
              <a:t>: 29,59%</a:t>
            </a:r>
          </a:p>
          <a:p>
            <a:pPr lvl="2"/>
            <a:r>
              <a:rPr lang="en-US" sz="2800" dirty="0" smtClean="0"/>
              <a:t>Socorro: 10,66%</a:t>
            </a:r>
          </a:p>
          <a:p>
            <a:pPr lvl="2"/>
            <a:endParaRPr lang="en-US" dirty="0" smtClean="0"/>
          </a:p>
          <a:p>
            <a:pPr lvl="1"/>
            <a:r>
              <a:rPr lang="en-US" sz="2800" b="1" dirty="0" smtClean="0"/>
              <a:t>SP - PARELHEIROS:</a:t>
            </a:r>
          </a:p>
          <a:p>
            <a:pPr lvl="2"/>
            <a:r>
              <a:rPr lang="en-US" sz="2800" dirty="0" err="1" smtClean="0"/>
              <a:t>Marsilac</a:t>
            </a:r>
            <a:r>
              <a:rPr lang="en-US" sz="2800" dirty="0" smtClean="0"/>
              <a:t>: 41,56%</a:t>
            </a:r>
          </a:p>
          <a:p>
            <a:pPr lvl="2"/>
            <a:r>
              <a:rPr lang="en-US" sz="2800" dirty="0" err="1" smtClean="0"/>
              <a:t>Parelheiros</a:t>
            </a:r>
            <a:r>
              <a:rPr lang="en-US" sz="2800" dirty="0" smtClean="0"/>
              <a:t>: 36,08%</a:t>
            </a:r>
          </a:p>
          <a:p>
            <a:pPr marL="777240" lvl="2" indent="0">
              <a:buNone/>
            </a:pPr>
            <a:endParaRPr lang="en-US" sz="2800" dirty="0" smtClean="0"/>
          </a:p>
          <a:p>
            <a:pPr marL="777240" lvl="2" indent="0">
              <a:buNone/>
            </a:pPr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001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97" y="262309"/>
            <a:ext cx="8006824" cy="6281609"/>
          </a:xfr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ASPECTOS SOCIAS: VULNERABILIDADE E DESIGUALDADE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9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5143"/>
            <a:ext cx="7620000" cy="5365370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sz="3600" b="1" dirty="0" err="1" smtClean="0"/>
              <a:t>Índice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Paulista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Vulnerabilidade</a:t>
            </a:r>
            <a:r>
              <a:rPr lang="en-US" sz="3600" b="1" dirty="0" smtClean="0"/>
              <a:t> (SEADE)</a:t>
            </a:r>
            <a:endParaRPr lang="en-US" b="1" dirty="0"/>
          </a:p>
          <a:p>
            <a:pPr lvl="1"/>
            <a:r>
              <a:rPr lang="en-US" sz="2600" dirty="0" err="1" smtClean="0"/>
              <a:t>Grajaú</a:t>
            </a:r>
            <a:r>
              <a:rPr lang="en-US" sz="2600" dirty="0" smtClean="0"/>
              <a:t>, </a:t>
            </a:r>
            <a:r>
              <a:rPr lang="en-US" sz="2600" dirty="0" err="1" smtClean="0"/>
              <a:t>Marsilac</a:t>
            </a:r>
            <a:r>
              <a:rPr lang="en-US" sz="2600" dirty="0" smtClean="0"/>
              <a:t> e </a:t>
            </a:r>
            <a:r>
              <a:rPr lang="en-US" sz="2600" dirty="0" err="1" smtClean="0"/>
              <a:t>Parelheiros</a:t>
            </a:r>
            <a:r>
              <a:rPr lang="en-US" sz="2600" dirty="0" smtClean="0"/>
              <a:t> -&gt; </a:t>
            </a:r>
            <a:r>
              <a:rPr lang="en-US" sz="2600" b="1" dirty="0" err="1" smtClean="0"/>
              <a:t>mais</a:t>
            </a:r>
            <a:r>
              <a:rPr lang="en-US" sz="2600" b="1" dirty="0" smtClean="0"/>
              <a:t> de 40% da </a:t>
            </a:r>
            <a:r>
              <a:rPr lang="en-US" sz="2600" b="1" dirty="0" err="1" smtClean="0"/>
              <a:t>população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em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situação</a:t>
            </a:r>
            <a:r>
              <a:rPr lang="en-US" sz="2600" b="1" dirty="0" smtClean="0"/>
              <a:t> de </a:t>
            </a:r>
            <a:r>
              <a:rPr lang="en-US" sz="2600" b="1" dirty="0" err="1" smtClean="0"/>
              <a:t>alta</a:t>
            </a:r>
            <a:r>
              <a:rPr lang="en-US" sz="2600" b="1" dirty="0" smtClean="0"/>
              <a:t> e </a:t>
            </a:r>
            <a:r>
              <a:rPr lang="en-US" sz="2600" b="1" dirty="0" err="1" smtClean="0"/>
              <a:t>muito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alta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vulnerabilidade</a:t>
            </a:r>
            <a:r>
              <a:rPr lang="en-US" sz="2600" b="1" dirty="0" smtClean="0"/>
              <a:t>.</a:t>
            </a:r>
          </a:p>
          <a:p>
            <a:pPr marL="411480" lvl="1" indent="0">
              <a:buNone/>
            </a:pPr>
            <a:endParaRPr lang="en-US" sz="2600" b="1" dirty="0"/>
          </a:p>
          <a:p>
            <a:pPr lvl="1"/>
            <a:r>
              <a:rPr lang="en-US" sz="2600" b="1" dirty="0" err="1" smtClean="0"/>
              <a:t>Porcentagem</a:t>
            </a:r>
            <a:r>
              <a:rPr lang="en-US" sz="2600" b="1" dirty="0" smtClean="0"/>
              <a:t> dos </a:t>
            </a:r>
            <a:r>
              <a:rPr lang="en-US" sz="2600" b="1" dirty="0" err="1" smtClean="0"/>
              <a:t>domicílios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em</a:t>
            </a:r>
            <a:r>
              <a:rPr lang="en-US" sz="2600" b="1" dirty="0" smtClean="0"/>
              <a:t> favelas:</a:t>
            </a:r>
          </a:p>
          <a:p>
            <a:pPr lvl="2"/>
            <a:r>
              <a:rPr lang="en-US" sz="2400" b="1" dirty="0" err="1" smtClean="0"/>
              <a:t>Cidade</a:t>
            </a:r>
            <a:r>
              <a:rPr lang="en-US" sz="2400" b="1" dirty="0" smtClean="0"/>
              <a:t> Dutra: 9,76%</a:t>
            </a:r>
          </a:p>
          <a:p>
            <a:pPr lvl="2"/>
            <a:r>
              <a:rPr lang="en-US" sz="2400" b="1" dirty="0" smtClean="0"/>
              <a:t>Socorro: 6,19%</a:t>
            </a:r>
          </a:p>
          <a:p>
            <a:pPr lvl="2"/>
            <a:r>
              <a:rPr lang="en-US" sz="2400" b="1" dirty="0" err="1" smtClean="0"/>
              <a:t>Grajaú</a:t>
            </a:r>
            <a:r>
              <a:rPr lang="en-US" sz="2400" b="1" dirty="0" smtClean="0"/>
              <a:t>: 16,77%</a:t>
            </a:r>
          </a:p>
          <a:p>
            <a:pPr lvl="2"/>
            <a:r>
              <a:rPr lang="en-US" sz="2400" b="1" dirty="0" err="1" smtClean="0"/>
              <a:t>Parelheiros</a:t>
            </a:r>
            <a:r>
              <a:rPr lang="en-US" sz="2400" b="1" dirty="0" smtClean="0"/>
              <a:t>: 10,84%</a:t>
            </a:r>
          </a:p>
          <a:p>
            <a:pPr lvl="2"/>
            <a:r>
              <a:rPr lang="en-US" sz="2400" b="1" dirty="0" err="1" smtClean="0"/>
              <a:t>Marsilac</a:t>
            </a:r>
            <a:r>
              <a:rPr lang="en-US" sz="2400" b="1" dirty="0" smtClean="0"/>
              <a:t>: 3,11%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992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dições de vid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871" b="-59871"/>
          <a:stretch>
            <a:fillRect/>
          </a:stretch>
        </p:blipFill>
        <p:spPr>
          <a:xfrm>
            <a:off x="457200" y="1227444"/>
            <a:ext cx="7620000" cy="4943719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18652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Condições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vida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Acesso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 a 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água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coleta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lixo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saneamento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energia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elétrica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Censo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 2010</a:t>
            </a: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3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75" y="165669"/>
            <a:ext cx="8152080" cy="164288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5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ndale Mono"/>
              </a:rPr>
              <a:t>Diagnóstico</a:t>
            </a:r>
            <a:r>
              <a:rPr lang="en-US" sz="35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ndale Mono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ndale Mono"/>
              </a:rPr>
              <a:t>socioeconômico</a:t>
            </a:r>
            <a:r>
              <a:rPr lang="en-US" sz="35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ndale Mono"/>
              </a:rPr>
              <a:t> e </a:t>
            </a:r>
            <a:r>
              <a:rPr lang="en-US" sz="35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ndale Mono"/>
              </a:rPr>
              <a:t>demográfico</a:t>
            </a:r>
            <a:r>
              <a:rPr lang="en-US" sz="35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ndale Mono"/>
              </a:rPr>
              <a:t>  de </a:t>
            </a:r>
            <a:r>
              <a:rPr lang="en-US" sz="35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ndale Mono"/>
              </a:rPr>
              <a:t>Capela</a:t>
            </a:r>
            <a:r>
              <a:rPr lang="en-US" sz="35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ndale Mono"/>
              </a:rPr>
              <a:t> do Socorro e </a:t>
            </a:r>
            <a:r>
              <a:rPr lang="en-US" sz="35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ndale Mono"/>
              </a:rPr>
              <a:t>Parelheiros</a:t>
            </a:r>
            <a:endParaRPr lang="en-US" sz="3500" b="1" dirty="0">
              <a:solidFill>
                <a:schemeClr val="bg2">
                  <a:lumMod val="25000"/>
                </a:schemeClr>
              </a:solidFill>
              <a:latin typeface="+mj-lt"/>
              <a:cs typeface="Andale Mo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76" y="2080305"/>
            <a:ext cx="7999518" cy="2806926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Coordenação</a:t>
            </a:r>
            <a:r>
              <a:rPr lang="en-US" b="1" dirty="0" smtClean="0"/>
              <a:t> </a:t>
            </a:r>
            <a:r>
              <a:rPr lang="en-US" b="1" dirty="0" err="1" smtClean="0"/>
              <a:t>Geral</a:t>
            </a:r>
            <a:r>
              <a:rPr lang="en-US" dirty="0" smtClean="0"/>
              <a:t>: </a:t>
            </a:r>
            <a:r>
              <a:rPr lang="en-US" dirty="0" err="1" smtClean="0"/>
              <a:t>Thiago</a:t>
            </a:r>
            <a:r>
              <a:rPr lang="en-US" dirty="0" smtClean="0"/>
              <a:t> </a:t>
            </a:r>
            <a:r>
              <a:rPr lang="en-US" dirty="0" err="1" smtClean="0"/>
              <a:t>Trapé</a:t>
            </a:r>
            <a:endParaRPr lang="en-US" dirty="0" smtClean="0"/>
          </a:p>
          <a:p>
            <a:r>
              <a:rPr lang="en-US" b="1" dirty="0" err="1" smtClean="0"/>
              <a:t>Coordenação</a:t>
            </a:r>
            <a:r>
              <a:rPr lang="en-US" b="1" dirty="0" smtClean="0"/>
              <a:t> da </a:t>
            </a:r>
            <a:r>
              <a:rPr lang="en-US" b="1" dirty="0" err="1" smtClean="0"/>
              <a:t>Área</a:t>
            </a:r>
            <a:r>
              <a:rPr lang="en-US" b="1" dirty="0" smtClean="0"/>
              <a:t> de </a:t>
            </a:r>
            <a:r>
              <a:rPr lang="en-US" b="1" dirty="0" err="1" smtClean="0"/>
              <a:t>Economia</a:t>
            </a:r>
            <a:r>
              <a:rPr lang="en-US" b="1" dirty="0" smtClean="0"/>
              <a:t> e </a:t>
            </a:r>
            <a:r>
              <a:rPr lang="en-US" b="1" dirty="0" err="1"/>
              <a:t>D</a:t>
            </a:r>
            <a:r>
              <a:rPr lang="en-US" b="1" dirty="0" err="1" smtClean="0"/>
              <a:t>emografia</a:t>
            </a:r>
            <a:r>
              <a:rPr lang="en-US" dirty="0" smtClean="0"/>
              <a:t>: Beatriz Mioto</a:t>
            </a:r>
          </a:p>
          <a:p>
            <a:r>
              <a:rPr lang="en-US" b="1" dirty="0" err="1" smtClean="0"/>
              <a:t>Equipe</a:t>
            </a:r>
            <a:r>
              <a:rPr lang="en-US" b="1" dirty="0" smtClean="0"/>
              <a:t> </a:t>
            </a:r>
            <a:r>
              <a:rPr lang="en-US" b="1" dirty="0" err="1" smtClean="0"/>
              <a:t>técnica</a:t>
            </a:r>
            <a:r>
              <a:rPr lang="en-US" b="1" dirty="0" smtClean="0"/>
              <a:t>: </a:t>
            </a:r>
          </a:p>
          <a:p>
            <a:pPr lvl="1"/>
            <a:r>
              <a:rPr lang="en-US" dirty="0" smtClean="0"/>
              <a:t>Beatriz Mioto (</a:t>
            </a:r>
            <a:r>
              <a:rPr lang="en-US" dirty="0" err="1" smtClean="0"/>
              <a:t>Doutora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esenvolvimento</a:t>
            </a:r>
            <a:r>
              <a:rPr lang="en-US" dirty="0" smtClean="0"/>
              <a:t> </a:t>
            </a:r>
            <a:r>
              <a:rPr lang="en-US" dirty="0" err="1"/>
              <a:t>E</a:t>
            </a:r>
            <a:r>
              <a:rPr lang="en-US" dirty="0" err="1" smtClean="0"/>
              <a:t>conômico</a:t>
            </a:r>
            <a:r>
              <a:rPr lang="en-US" dirty="0" smtClean="0"/>
              <a:t>/Unicamp)</a:t>
            </a:r>
          </a:p>
          <a:p>
            <a:pPr lvl="1"/>
            <a:r>
              <a:rPr lang="en-US" dirty="0" smtClean="0"/>
              <a:t>Fernanda Fortes de Lena (</a:t>
            </a:r>
            <a:r>
              <a:rPr lang="en-US" dirty="0" err="1" smtClean="0"/>
              <a:t>Mestre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emografia</a:t>
            </a:r>
            <a:r>
              <a:rPr lang="en-US" dirty="0" smtClean="0"/>
              <a:t>/Unicamp)</a:t>
            </a:r>
          </a:p>
          <a:p>
            <a:pPr lvl="1"/>
            <a:r>
              <a:rPr lang="en-US" dirty="0" err="1" smtClean="0"/>
              <a:t>Thiago</a:t>
            </a:r>
            <a:r>
              <a:rPr lang="en-US" dirty="0" smtClean="0"/>
              <a:t> Sugimoto (</a:t>
            </a:r>
            <a:r>
              <a:rPr lang="en-US" dirty="0" err="1" smtClean="0"/>
              <a:t>Mestre</a:t>
            </a:r>
            <a:r>
              <a:rPr lang="en-US" dirty="0" smtClean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dirty="0" err="1" smtClean="0"/>
              <a:t>esenvolvimento</a:t>
            </a:r>
            <a:r>
              <a:rPr lang="en-US" dirty="0" smtClean="0"/>
              <a:t> </a:t>
            </a:r>
            <a:r>
              <a:rPr lang="en-US" dirty="0" err="1"/>
              <a:t>E</a:t>
            </a:r>
            <a:r>
              <a:rPr lang="en-US" dirty="0" err="1" smtClean="0"/>
              <a:t>conômico</a:t>
            </a:r>
            <a:r>
              <a:rPr lang="en-US" dirty="0"/>
              <a:t>/Unicamp)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381" y="4777376"/>
            <a:ext cx="2241046" cy="188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Porcentagem</a:t>
            </a:r>
            <a:r>
              <a:rPr lang="en-US" sz="3200" dirty="0" smtClean="0">
                <a:solidFill>
                  <a:srgbClr val="000000"/>
                </a:solidFill>
              </a:rPr>
              <a:t> de </a:t>
            </a:r>
            <a:r>
              <a:rPr lang="en-US" sz="3200" dirty="0" err="1" smtClean="0">
                <a:solidFill>
                  <a:srgbClr val="000000"/>
                </a:solidFill>
              </a:rPr>
              <a:t>gestantes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adolescentes</a:t>
            </a:r>
            <a:r>
              <a:rPr lang="en-US" sz="3200" dirty="0" smtClean="0">
                <a:solidFill>
                  <a:srgbClr val="000000"/>
                </a:solidFill>
              </a:rPr>
              <a:t>* </a:t>
            </a:r>
            <a:r>
              <a:rPr lang="en-US" sz="3200" dirty="0" err="1" smtClean="0">
                <a:solidFill>
                  <a:srgbClr val="000000"/>
                </a:solidFill>
              </a:rPr>
              <a:t>nos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distritos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– SEADE, 2010-2014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maes_adoloescnt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7" r="-203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6488668"/>
            <a:ext cx="427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gestantes</a:t>
            </a:r>
            <a:r>
              <a:rPr lang="en-US" dirty="0" smtClean="0"/>
              <a:t> com </a:t>
            </a:r>
            <a:r>
              <a:rPr lang="en-US" dirty="0" err="1" smtClean="0"/>
              <a:t>menos</a:t>
            </a:r>
            <a:r>
              <a:rPr lang="en-US" dirty="0" smtClean="0"/>
              <a:t> de 18 </a:t>
            </a:r>
            <a:r>
              <a:rPr lang="en-US" dirty="0" err="1" smtClean="0"/>
              <a:t>anos</a:t>
            </a:r>
            <a:r>
              <a:rPr lang="en-US" dirty="0" smtClean="0"/>
              <a:t> de </a:t>
            </a:r>
            <a:r>
              <a:rPr lang="en-US" dirty="0" err="1" smtClean="0"/>
              <a:t>idade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0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Porcentagem</a:t>
            </a:r>
            <a:r>
              <a:rPr lang="en-US" sz="3600" dirty="0" smtClean="0">
                <a:solidFill>
                  <a:schemeClr val="tx1"/>
                </a:solidFill>
              </a:rPr>
              <a:t> de </a:t>
            </a:r>
            <a:r>
              <a:rPr lang="en-US" sz="3600" dirty="0" err="1" smtClean="0">
                <a:solidFill>
                  <a:schemeClr val="tx1"/>
                </a:solidFill>
              </a:rPr>
              <a:t>gestantes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que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fizeram</a:t>
            </a:r>
            <a:r>
              <a:rPr lang="en-US" sz="3600" dirty="0" smtClean="0">
                <a:solidFill>
                  <a:schemeClr val="tx1"/>
                </a:solidFill>
              </a:rPr>
              <a:t> 7 </a:t>
            </a:r>
            <a:r>
              <a:rPr lang="en-US" sz="3600" dirty="0" err="1" smtClean="0">
                <a:solidFill>
                  <a:schemeClr val="tx1"/>
                </a:solidFill>
              </a:rPr>
              <a:t>consultas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ou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mais</a:t>
            </a:r>
            <a:r>
              <a:rPr lang="en-US" sz="3600" dirty="0" smtClean="0">
                <a:solidFill>
                  <a:schemeClr val="tx1"/>
                </a:solidFill>
              </a:rPr>
              <a:t> de </a:t>
            </a:r>
            <a:r>
              <a:rPr lang="en-US" sz="3600" dirty="0" err="1" smtClean="0">
                <a:solidFill>
                  <a:schemeClr val="tx1"/>
                </a:solidFill>
              </a:rPr>
              <a:t>pré</a:t>
            </a:r>
            <a:r>
              <a:rPr lang="en-US" sz="3600" dirty="0" smtClean="0">
                <a:solidFill>
                  <a:schemeClr val="tx1"/>
                </a:solidFill>
              </a:rPr>
              <a:t>-natal – SEADE, 2010-2014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pre-nat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" b="20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709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Violência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contra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mulheres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 smtClean="0"/>
          </a:p>
          <a:p>
            <a:r>
              <a:rPr lang="pt-BR" b="1" dirty="0" err="1" smtClean="0"/>
              <a:t>Número</a:t>
            </a:r>
            <a:r>
              <a:rPr lang="pt-BR" b="1" dirty="0" smtClean="0"/>
              <a:t> </a:t>
            </a:r>
            <a:r>
              <a:rPr lang="pt-BR" b="1" dirty="0"/>
              <a:t>de </a:t>
            </a:r>
            <a:r>
              <a:rPr lang="pt-BR" b="1" dirty="0" err="1"/>
              <a:t>internações</a:t>
            </a:r>
            <a:r>
              <a:rPr lang="pt-BR" b="1" dirty="0"/>
              <a:t> de mulheres de 20 a 59 anos por causas relacionadas a </a:t>
            </a:r>
            <a:r>
              <a:rPr lang="pt-BR" b="1" dirty="0" err="1"/>
              <a:t>possíveis</a:t>
            </a:r>
            <a:r>
              <a:rPr lang="pt-BR" b="1" dirty="0"/>
              <a:t> </a:t>
            </a:r>
            <a:r>
              <a:rPr lang="pt-BR" b="1" dirty="0" err="1"/>
              <a:t>agressões</a:t>
            </a:r>
            <a:r>
              <a:rPr lang="pt-BR" b="1" dirty="0"/>
              <a:t>, por 10 mil mulheres nessa faixa </a:t>
            </a:r>
            <a:r>
              <a:rPr lang="pt-BR" b="1" dirty="0" err="1" smtClean="0"/>
              <a:t>etária</a:t>
            </a:r>
            <a:r>
              <a:rPr lang="pt-BR" b="1" dirty="0" smtClean="0"/>
              <a:t>:</a:t>
            </a:r>
          </a:p>
          <a:p>
            <a:endParaRPr lang="pt-BR" b="1" dirty="0" smtClean="0"/>
          </a:p>
          <a:p>
            <a:pPr lvl="1"/>
            <a:r>
              <a:rPr lang="pt-BR" b="1" dirty="0" smtClean="0"/>
              <a:t>Cidade Dutra: 4,54</a:t>
            </a:r>
          </a:p>
          <a:p>
            <a:pPr lvl="1"/>
            <a:r>
              <a:rPr lang="pt-BR" b="1" dirty="0" err="1" smtClean="0"/>
              <a:t>Marsilac</a:t>
            </a:r>
            <a:r>
              <a:rPr lang="pt-BR" b="1" dirty="0" smtClean="0"/>
              <a:t>: 13,5</a:t>
            </a:r>
          </a:p>
          <a:p>
            <a:pPr lvl="1"/>
            <a:r>
              <a:rPr lang="pt-BR" b="1" dirty="0" smtClean="0">
                <a:effectLst/>
              </a:rPr>
              <a:t>Parelheiros: 13,83</a:t>
            </a:r>
          </a:p>
          <a:p>
            <a:pPr lvl="1"/>
            <a:r>
              <a:rPr lang="pt-BR" b="1" dirty="0" smtClean="0"/>
              <a:t>Grajaú: 15,56</a:t>
            </a:r>
          </a:p>
          <a:p>
            <a:pPr lvl="1"/>
            <a:endParaRPr lang="pt-BR" b="1" dirty="0">
              <a:effectLst/>
            </a:endParaRPr>
          </a:p>
          <a:p>
            <a:pPr lvl="1"/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91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07" y="289920"/>
            <a:ext cx="7897737" cy="6336834"/>
          </a:xfrm>
          <a:solidFill>
            <a:srgbClr val="0A3363"/>
          </a:solidFill>
        </p:spPr>
        <p:txBody>
          <a:bodyPr/>
          <a:lstStyle/>
          <a:p>
            <a:pPr algn="ctr"/>
            <a:r>
              <a:rPr lang="en-US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OBRIGADX!</a:t>
            </a:r>
            <a:br>
              <a:rPr lang="en-US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5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ea.mioto@gmail.com</a:t>
            </a:r>
            <a:endParaRPr lang="en-US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0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02" y="110446"/>
            <a:ext cx="8088014" cy="130719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err="1">
                <a:solidFill>
                  <a:srgbClr val="0A3363"/>
                </a:solidFill>
              </a:rPr>
              <a:t>Localização</a:t>
            </a:r>
            <a:r>
              <a:rPr lang="en-US" sz="4000" b="1" dirty="0">
                <a:solidFill>
                  <a:srgbClr val="0A3363"/>
                </a:solidFill>
              </a:rPr>
              <a:t> da </a:t>
            </a:r>
            <a:r>
              <a:rPr lang="en-US" sz="4000" b="1" dirty="0" err="1">
                <a:solidFill>
                  <a:srgbClr val="0A3363"/>
                </a:solidFill>
              </a:rPr>
              <a:t>Maternidade</a:t>
            </a:r>
            <a:r>
              <a:rPr lang="en-US" sz="4000" b="1" dirty="0">
                <a:solidFill>
                  <a:srgbClr val="0A3363"/>
                </a:solidFill>
              </a:rPr>
              <a:t> </a:t>
            </a:r>
            <a:r>
              <a:rPr lang="en-US" sz="4000" b="1" dirty="0" err="1">
                <a:solidFill>
                  <a:srgbClr val="0A3363"/>
                </a:solidFill>
              </a:rPr>
              <a:t>Interlagos</a:t>
            </a:r>
            <a:endParaRPr lang="en-US" sz="4000" b="1" dirty="0">
              <a:solidFill>
                <a:srgbClr val="0A3363"/>
              </a:solidFill>
            </a:endParaRPr>
          </a:p>
        </p:txBody>
      </p:sp>
      <p:pic>
        <p:nvPicPr>
          <p:cNvPr id="4" name="Content Placeholder 3" descr="Localizacao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154" r="-62154"/>
          <a:stretch>
            <a:fillRect/>
          </a:stretch>
        </p:blipFill>
        <p:spPr>
          <a:xfrm>
            <a:off x="181102" y="1600199"/>
            <a:ext cx="8088014" cy="5067971"/>
          </a:xfrm>
        </p:spPr>
      </p:pic>
    </p:spTree>
    <p:extLst>
      <p:ext uri="{BB962C8B-B14F-4D97-AF65-F5344CB8AC3E}">
        <p14:creationId xmlns:p14="http://schemas.microsoft.com/office/powerpoint/2010/main" val="337152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93" y="93685"/>
            <a:ext cx="7923708" cy="130069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dirty="0" err="1" smtClean="0">
                <a:solidFill>
                  <a:srgbClr val="0A3363"/>
                </a:solidFill>
              </a:rPr>
              <a:t>Acessibilidade</a:t>
            </a:r>
            <a:r>
              <a:rPr lang="en-US" sz="4000" b="1" dirty="0" smtClean="0">
                <a:solidFill>
                  <a:srgbClr val="0A3363"/>
                </a:solidFill>
              </a:rPr>
              <a:t> </a:t>
            </a:r>
            <a:endParaRPr lang="en-US" sz="4000" b="1" dirty="0">
              <a:solidFill>
                <a:srgbClr val="0A3363"/>
              </a:solidFill>
            </a:endParaRPr>
          </a:p>
        </p:txBody>
      </p:sp>
      <p:pic>
        <p:nvPicPr>
          <p:cNvPr id="4" name="Content Placeholder 3" descr="Acessibilidade_viaria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24" r="-95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401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97" y="262309"/>
            <a:ext cx="8006824" cy="6281609"/>
          </a:xfr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ASPECTOS DEMOGRÁFICOS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7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122" y="113321"/>
            <a:ext cx="7939151" cy="13086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Pirâmide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etária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Capela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do Socorro -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Censo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,  2000-2010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Content Placeholder 5" descr="piramide_capela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12" r="-39412"/>
          <a:stretch>
            <a:fillRect/>
          </a:stretch>
        </p:blipFill>
        <p:spPr>
          <a:xfrm>
            <a:off x="110439" y="1600200"/>
            <a:ext cx="8173833" cy="5137000"/>
          </a:xfrm>
        </p:spPr>
      </p:pic>
    </p:spTree>
    <p:extLst>
      <p:ext uri="{BB962C8B-B14F-4D97-AF65-F5344CB8AC3E}">
        <p14:creationId xmlns:p14="http://schemas.microsoft.com/office/powerpoint/2010/main" val="3431917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122" y="113321"/>
            <a:ext cx="7939151" cy="13086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Pirâmide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etária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Parelheiros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Censo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, 2000-2010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Content Placeholder 6" descr="piramide_parelheiros_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84" r="-38584"/>
          <a:stretch>
            <a:fillRect/>
          </a:stretch>
        </p:blipFill>
        <p:spPr>
          <a:xfrm>
            <a:off x="152401" y="1600200"/>
            <a:ext cx="8131872" cy="4800600"/>
          </a:xfrm>
        </p:spPr>
      </p:pic>
    </p:spTree>
    <p:extLst>
      <p:ext uri="{BB962C8B-B14F-4D97-AF65-F5344CB8AC3E}">
        <p14:creationId xmlns:p14="http://schemas.microsoft.com/office/powerpoint/2010/main" val="292325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XA DE CRESCIMENTO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24" r="-9524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Taxa de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</a:rPr>
              <a:t>crescimento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</a:rPr>
              <a:t>em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 São Paulo -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</a:rPr>
              <a:t>Censo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, 1991-2000 e 2000-2010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2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RAZAO DE SEXO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24" r="-9524"/>
          <a:stretch>
            <a:fillRect/>
          </a:stretch>
        </p:blipFill>
        <p:spPr/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5122" y="113321"/>
            <a:ext cx="7939151" cy="13086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Razão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de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sexo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em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São Paulo -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Censo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, 2000-2010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7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434</TotalTime>
  <Words>483</Words>
  <Application>Microsoft Macintosh PowerPoint</Application>
  <PresentationFormat>On-screen Show (4:3)</PresentationFormat>
  <Paragraphs>62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Adjacency</vt:lpstr>
      <vt:lpstr>PowerPoint Presentation</vt:lpstr>
      <vt:lpstr>Diagnóstico socioeconômico e demográfico  de Capela do Socorro e Parelheiros</vt:lpstr>
      <vt:lpstr>Localização da Maternidade Interlagos</vt:lpstr>
      <vt:lpstr>Acessibilidade </vt:lpstr>
      <vt:lpstr>ASPECTOS DEMOGRÁFICOS</vt:lpstr>
      <vt:lpstr>Pirâmide etária de Capela do Socorro - Censo,  2000-2010</vt:lpstr>
      <vt:lpstr>Pirâmide etária de Parelheiros – Censo, 2000-2010</vt:lpstr>
      <vt:lpstr>Taxa de crescimento em São Paulo -Censo, 1991-2000 e 2000-2010</vt:lpstr>
      <vt:lpstr>Razão de sexo em São Paulo -Censo, 2000-2010</vt:lpstr>
      <vt:lpstr>PowerPoint Presentation</vt:lpstr>
      <vt:lpstr>ASPECTOS ECONÔMICOS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ASPECTOS SOCIAS: VULNERABILIDADE E DESIGUALDADE</vt:lpstr>
      <vt:lpstr>PowerPoint Presentation</vt:lpstr>
      <vt:lpstr>Condições de vida – Acesso a água, coleta de lixo, saneamento, energia elétrica – Censo 2010</vt:lpstr>
      <vt:lpstr>Porcentagem de gestantes adolescentes* nos distritos – SEADE, 2010-2014</vt:lpstr>
      <vt:lpstr>Porcentagem de gestantes que fizeram 7 consultas ou mais de pré-natal – SEADE, 2010-2014</vt:lpstr>
      <vt:lpstr>Violência contra mulheres</vt:lpstr>
      <vt:lpstr>  OBRIGADX! bea.mioto@gmail.com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Beatriz Tamaso Mioto</dc:creator>
  <cp:lastModifiedBy>Fernanda Lena</cp:lastModifiedBy>
  <cp:revision>32</cp:revision>
  <dcterms:created xsi:type="dcterms:W3CDTF">2016-12-07T18:29:56Z</dcterms:created>
  <dcterms:modified xsi:type="dcterms:W3CDTF">2016-12-08T09:49:07Z</dcterms:modified>
</cp:coreProperties>
</file>