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7"/>
  </p:notesMasterIdLst>
  <p:handoutMasterIdLst>
    <p:handoutMasterId r:id="rId28"/>
  </p:handoutMasterIdLst>
  <p:sldIdLst>
    <p:sldId id="383" r:id="rId2"/>
    <p:sldId id="564" r:id="rId3"/>
    <p:sldId id="518" r:id="rId4"/>
    <p:sldId id="513" r:id="rId5"/>
    <p:sldId id="563" r:id="rId6"/>
    <p:sldId id="556" r:id="rId7"/>
    <p:sldId id="520" r:id="rId8"/>
    <p:sldId id="547" r:id="rId9"/>
    <p:sldId id="522" r:id="rId10"/>
    <p:sldId id="526" r:id="rId11"/>
    <p:sldId id="528" r:id="rId12"/>
    <p:sldId id="527" r:id="rId13"/>
    <p:sldId id="496" r:id="rId14"/>
    <p:sldId id="497" r:id="rId15"/>
    <p:sldId id="538" r:id="rId16"/>
    <p:sldId id="523" r:id="rId17"/>
    <p:sldId id="533" r:id="rId18"/>
    <p:sldId id="534" r:id="rId19"/>
    <p:sldId id="551" r:id="rId20"/>
    <p:sldId id="552" r:id="rId21"/>
    <p:sldId id="553" r:id="rId22"/>
    <p:sldId id="536" r:id="rId23"/>
    <p:sldId id="540" r:id="rId24"/>
    <p:sldId id="542" r:id="rId25"/>
    <p:sldId id="483" r:id="rId26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00A76"/>
    <a:srgbClr val="0033CC"/>
    <a:srgbClr val="800000"/>
    <a:srgbClr val="572314"/>
    <a:srgbClr val="EEECE2"/>
    <a:srgbClr val="FF99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8746" autoAdjust="0"/>
  </p:normalViewPr>
  <p:slideViewPr>
    <p:cSldViewPr>
      <p:cViewPr>
        <p:scale>
          <a:sx n="80" d="100"/>
          <a:sy n="80" d="100"/>
        </p:scale>
        <p:origin x="-630" y="288"/>
      </p:cViewPr>
      <p:guideLst>
        <p:guide orient="horz" pos="255"/>
        <p:guide orient="horz" pos="618"/>
        <p:guide orient="horz" pos="4156"/>
        <p:guide orient="horz" pos="1253"/>
        <p:guide orient="horz" pos="482"/>
        <p:guide orient="horz" pos="754"/>
        <p:guide pos="2880"/>
        <p:guide pos="5556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B0812-6A59-4064-BF27-4541BA30219B}" type="datetimeFigureOut">
              <a:rPr lang="pt-BR" smtClean="0"/>
              <a:pPr/>
              <a:t>09/11/2016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6A944-BEE5-47E3-8337-711D612A38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37775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5763" tIns="47881" rIns="95763" bIns="4788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5763" tIns="47881" rIns="95763" bIns="47881" rtlCol="0"/>
          <a:lstStyle>
            <a:lvl1pPr algn="r">
              <a:defRPr sz="1200"/>
            </a:lvl1pPr>
          </a:lstStyle>
          <a:p>
            <a:fld id="{3FB25CCE-EE58-47E8-95CC-86AA9BBE7161}" type="datetimeFigureOut">
              <a:rPr lang="pt-BR" smtClean="0"/>
              <a:pPr/>
              <a:t>09/11/2016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63" tIns="47881" rIns="95763" bIns="4788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763" tIns="47881" rIns="95763" bIns="47881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5763" tIns="47881" rIns="95763" bIns="4788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5763" tIns="47881" rIns="95763" bIns="47881" rtlCol="0" anchor="b"/>
          <a:lstStyle>
            <a:lvl1pPr algn="r">
              <a:defRPr sz="1200"/>
            </a:lvl1pPr>
          </a:lstStyle>
          <a:p>
            <a:fld id="{8AE3C574-0A70-4B93-AAC5-027EBB922D5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7245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Datas levantadas até 31/08/2012 – Informações</a:t>
            </a:r>
            <a:r>
              <a:rPr lang="pt-BR" baseline="0" dirty="0" smtClean="0"/>
              <a:t> cruzadas com agenda até essa data.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24CD3-7411-4BE4-B358-53EFF2D30125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5FCCB-DA35-44A9-9EDC-5817366764EE}" type="datetimeFigureOut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09/11/2016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F4806-6206-4EEB-B33E-EFB7F7A8A571}" type="slidenum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10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17A799-0AF7-4E83-9DE3-6683707955B4}" type="datetimeFigureOut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09/11/2016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DC3C0-E266-42D5-9546-BFA8EC9ED0C3}" type="slidenum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421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C7580-EC8F-4C10-BFE7-D2C73E4145CA}" type="datetimeFigureOut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09/11/2016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BF3EF-FB29-4CEC-BC9A-1DB80399702E}" type="slidenum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169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6D17A-C22D-4458-AF14-64DD3DFD05AE}" type="datetimeFigureOut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09/11/2016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ED9E1-F501-4E4B-913F-76AE6523B143}" type="slidenum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716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6D17A-C22D-4458-AF14-64DD3DFD05AE}" type="datetimeFigureOut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09/11/2016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ED9E1-F501-4E4B-913F-76AE6523B143}" type="slidenum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4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87EA9-1116-4625-A6AB-F9699A09CCAD}" type="datetimeFigureOut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09/11/2016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1DA6F-A56A-47AA-B57D-1278AB5B5CC3}" type="slidenum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 r="15687" b="16643"/>
          <a:stretch>
            <a:fillRect/>
          </a:stretch>
        </p:blipFill>
        <p:spPr bwMode="auto">
          <a:xfrm>
            <a:off x="7792145" y="5913165"/>
            <a:ext cx="1351855" cy="94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92698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6D17A-C22D-4458-AF14-64DD3DFD05AE}" type="datetimeFigureOut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09/11/2016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ED9E1-F501-4E4B-913F-76AE6523B143}" type="slidenum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11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64BD7D-EF19-424D-A9AA-04D258AA7BCC}" type="datetimeFigureOut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09/11/2016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53D6F-8F1E-42E4-B4E4-A4271B13D5AB}" type="slidenum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648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383FB2-CE3C-4B6A-8C5D-6B842E478DD2}" type="datetimeFigureOut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09/11/2016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372047-5AB3-4775-A035-789AD4465603}" type="slidenum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595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CE71DF-EB50-4BE1-99ED-1DF7BB7BDCEF}" type="datetimeFigureOut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09/11/2016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37C19-02E7-444C-AA84-333673976C50}" type="slidenum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026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A0D397-116B-4335-A7D2-5D1D0FC7A80D}" type="datetimeFigureOut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09/11/2016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89200-9048-4050-AE47-DCB9F41DE137}" type="slidenum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239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38972-F1A2-4D13-9E5C-E414041DFE91}" type="datetimeFigureOut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09/11/2016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4C3A7-1F9E-484C-9C0D-3682A51F45B0}" type="slidenum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8932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66D17A-C22D-4458-AF14-64DD3DFD05AE}" type="datetimeFigureOut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09/11/2016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BED9E1-F501-4E4B-913F-76AE6523B143}" type="slidenum">
              <a:rPr lang="pt-BR" smtClean="0">
                <a:solidFill>
                  <a:srgbClr val="C9C2D1">
                    <a:shade val="50000"/>
                    <a:satMod val="20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C9C2D1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29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86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827584" y="1628800"/>
            <a:ext cx="7777162" cy="2160240"/>
          </a:xfr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pt-BR" sz="36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pt-BR" sz="36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pt-BR" sz="36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pt-BR" sz="31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pt-BR" sz="27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Apoio </a:t>
            </a:r>
            <a:br>
              <a:rPr lang="pt-BR" sz="27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pt-BR" sz="27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Articuladores de Humanização</a:t>
            </a:r>
            <a:br>
              <a:rPr lang="pt-BR" sz="27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pt-BR" sz="27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AME</a:t>
            </a:r>
            <a:r>
              <a:rPr lang="pt-BR" sz="31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pt-BR" sz="31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pt-BR" sz="36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pt-BR" sz="3600" i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pt-BR" sz="36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pt-BR" sz="36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pt-BR" sz="36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pt-BR" sz="36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endParaRPr lang="pt-BR" sz="36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5396" name="Rectangle 1"/>
          <p:cNvSpPr>
            <a:spLocks noChangeArrowheads="1"/>
          </p:cNvSpPr>
          <p:nvPr/>
        </p:nvSpPr>
        <p:spPr bwMode="auto">
          <a:xfrm>
            <a:off x="1620291" y="260648"/>
            <a:ext cx="5688013" cy="554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SECRETARIA DE ESTADO DA SAÚDE</a:t>
            </a:r>
            <a:endParaRPr lang="pt-BR" sz="1000" dirty="0">
              <a:solidFill>
                <a:prstClr val="black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NÚCLEO TÉCNICO </a:t>
            </a:r>
            <a:r>
              <a:rPr lang="pt-BR" sz="1400" dirty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DE HUMANIZAÇÃO</a:t>
            </a:r>
            <a:endParaRPr lang="pt-BR" sz="2400" dirty="0">
              <a:solidFill>
                <a:prstClr val="black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576" y="6084004"/>
            <a:ext cx="3168352" cy="33855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Novembro/2016</a:t>
            </a:r>
            <a:endParaRPr lang="pt-BR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28991" y="3901686"/>
            <a:ext cx="5040717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Cleide Emília de Oliveira Ayres Prestes </a:t>
            </a:r>
          </a:p>
          <a:p>
            <a:pPr algn="r"/>
            <a:r>
              <a:rPr lang="pt-BR" dirty="0" smtClean="0"/>
              <a:t>Articuladora de Humanização</a:t>
            </a:r>
          </a:p>
          <a:p>
            <a:pPr algn="r"/>
            <a:r>
              <a:rPr lang="pt-BR" dirty="0" smtClean="0"/>
              <a:t>SES-SP/NTH/DRSI/CARS5</a:t>
            </a:r>
          </a:p>
          <a:p>
            <a:pPr algn="r"/>
            <a:endParaRPr lang="pt-BR" sz="2000" b="1" dirty="0" smtClean="0"/>
          </a:p>
          <a:p>
            <a:pPr algn="r"/>
            <a:endParaRPr lang="pt-BR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980728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2400" b="1" dirty="0" smtClean="0">
                <a:latin typeface="+mn-lt"/>
              </a:rPr>
              <a:t>Pré - Oficina “O Desafio da Integralidade do  Cuidado”</a:t>
            </a:r>
            <a:endParaRPr lang="pt-BR" sz="24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13/04/2016</a:t>
            </a:r>
            <a:endParaRPr lang="pt-B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sz="2000" dirty="0" smtClean="0"/>
              <a:t>Participação trabalhadores, gestores, CARS 5, Ambulatórios de Especialidades, Articuladoras da Atenção Básica e de Humanização, Núcleo Técnico de Humanização, NEPHOS e CDQ/SUS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dirty="0" smtClean="0"/>
              <a:t>Objetivos</a:t>
            </a:r>
          </a:p>
          <a:p>
            <a:pPr lvl="0"/>
            <a:r>
              <a:rPr lang="pt-BR" sz="2000" dirty="0" smtClean="0"/>
              <a:t>Discutir as ofertas e demandas da RRAS 5 nas LC hipertensão, diabetes e renal crônico: exames, consultas e fila de espera</a:t>
            </a:r>
          </a:p>
          <a:p>
            <a:r>
              <a:rPr lang="pt-BR" sz="2000" dirty="0" smtClean="0"/>
              <a:t>Debater as fragilidades e potencialidades da região de saúde nessas linhas de cuidado diante de um absenteísmo elevado e filas de espera com número grande de usuários</a:t>
            </a:r>
          </a:p>
          <a:p>
            <a:pPr lvl="0"/>
            <a:endParaRPr lang="pt-BR" sz="2400" dirty="0" smtClean="0"/>
          </a:p>
          <a:p>
            <a:pPr marL="0" lvl="0" indent="0">
              <a:buNone/>
            </a:pPr>
            <a:endParaRPr lang="pt-BR" sz="2400" dirty="0" smtClean="0"/>
          </a:p>
          <a:p>
            <a:pPr marL="457200" indent="-457200">
              <a:lnSpc>
                <a:spcPct val="150000"/>
              </a:lnSpc>
              <a:buAutoNum type="arabicPeriod" startAt="8"/>
            </a:pPr>
            <a:endParaRPr lang="pt-BR" sz="2400" b="1" dirty="0" smtClean="0"/>
          </a:p>
          <a:p>
            <a:pPr marL="457200" indent="-457200">
              <a:lnSpc>
                <a:spcPct val="150000"/>
              </a:lnSpc>
              <a:buClrTx/>
              <a:buNone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02498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2400" b="1" dirty="0" smtClean="0">
                <a:latin typeface="+mn-lt"/>
              </a:rPr>
              <a:t>Pré - Oficina “O Desafio da Integralidade do  Cuidado”</a:t>
            </a:r>
            <a:endParaRPr lang="pt-BR" sz="24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5400600"/>
          </a:xfrm>
        </p:spPr>
        <p:txBody>
          <a:bodyPr>
            <a:normAutofit/>
          </a:bodyPr>
          <a:lstStyle/>
          <a:p>
            <a:pPr marL="11113" indent="-11113" algn="just">
              <a:lnSpc>
                <a:spcPct val="150000"/>
              </a:lnSpc>
              <a:buNone/>
            </a:pPr>
            <a:r>
              <a:rPr lang="pt-BR" sz="2000" b="1" dirty="0" smtClean="0"/>
              <a:t>Reconhecimento</a:t>
            </a:r>
            <a:r>
              <a:rPr lang="pt-BR" sz="2000" dirty="0" smtClean="0"/>
              <a:t> que já há arranjos na RRAS 5: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/>
              <a:t> Grupo Técnico de Regulação (DRS, municípios, prestadores)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/>
              <a:t> Comissão de Referência e Contrarreferência (coordenada pelo HGC)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dirty="0" smtClean="0"/>
              <a:t> AME Itapevi e AME Carapicuíba com municípios rever necessidades  </a:t>
            </a:r>
          </a:p>
          <a:p>
            <a:pPr marL="457200" indent="-457200" algn="just">
              <a:lnSpc>
                <a:spcPct val="150000"/>
              </a:lnSpc>
              <a:buNone/>
            </a:pPr>
            <a:endParaRPr lang="pt-BR" sz="2000" dirty="0" smtClean="0"/>
          </a:p>
          <a:p>
            <a:pPr marL="457200" indent="-457200" algn="just">
              <a:lnSpc>
                <a:spcPct val="150000"/>
              </a:lnSpc>
              <a:buClrTx/>
              <a:buNone/>
            </a:pPr>
            <a:r>
              <a:rPr lang="pt-BR" sz="2000" b="1" u="sng" dirty="0" smtClean="0"/>
              <a:t>Entretanto</a:t>
            </a:r>
            <a:r>
              <a:rPr lang="pt-BR" sz="2000" u="sng" dirty="0" smtClean="0"/>
              <a:t>,</a:t>
            </a:r>
            <a:r>
              <a:rPr lang="pt-BR" sz="2000" dirty="0" smtClean="0"/>
              <a:t> ainda se observa: </a:t>
            </a:r>
          </a:p>
          <a:p>
            <a:pPr marL="457200" indent="-457200" algn="just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pt-BR" sz="2000" dirty="0" smtClean="0"/>
              <a:t>Importantes listas de espera (especialidades e exames)</a:t>
            </a:r>
          </a:p>
          <a:p>
            <a:pPr marL="457200" indent="-457200" algn="just">
              <a:lnSpc>
                <a:spcPct val="150000"/>
              </a:lnSpc>
              <a:buClrTx/>
              <a:buFont typeface="Wingdings" pitchFamily="2" charset="2"/>
              <a:buChar char="ü"/>
            </a:pPr>
            <a:r>
              <a:rPr lang="pt-BR" sz="2000" dirty="0" smtClean="0"/>
              <a:t> </a:t>
            </a:r>
            <a:r>
              <a:rPr lang="pt-BR" sz="2000" dirty="0" err="1" smtClean="0"/>
              <a:t>AMEs</a:t>
            </a:r>
            <a:r>
              <a:rPr lang="pt-BR" sz="2000" dirty="0" smtClean="0"/>
              <a:t> com elevado índice de absenteísmo em consultas </a:t>
            </a:r>
          </a:p>
          <a:p>
            <a:pPr marL="457200" indent="-457200" algn="just">
              <a:lnSpc>
                <a:spcPct val="150000"/>
              </a:lnSpc>
              <a:buClrTx/>
              <a:buNone/>
            </a:pPr>
            <a:r>
              <a:rPr lang="pt-BR" sz="2000" dirty="0" smtClean="0"/>
              <a:t>        e exames. </a:t>
            </a:r>
          </a:p>
          <a:p>
            <a:pPr marL="457200" indent="-11113"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457200" indent="-457200" algn="just">
              <a:lnSpc>
                <a:spcPct val="150000"/>
              </a:lnSpc>
              <a:buAutoNum type="arabicPeriod" startAt="8"/>
            </a:pPr>
            <a:endParaRPr lang="pt-BR" sz="2400" b="1" dirty="0" smtClean="0">
              <a:latin typeface="Arial Narrow" pitchFamily="34" charset="0"/>
            </a:endParaRPr>
          </a:p>
          <a:p>
            <a:pPr marL="457200" indent="-457200" algn="just">
              <a:lnSpc>
                <a:spcPct val="150000"/>
              </a:lnSpc>
              <a:buClrTx/>
              <a:buNone/>
            </a:pPr>
            <a:endParaRPr lang="pt-BR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498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 Narrow" pitchFamily="34" charset="0"/>
              </a:rPr>
              <a:t>Pré - Oficina “O Desafio da Integralidade do  Cuidado”</a:t>
            </a:r>
            <a:endParaRPr lang="pt-BR" sz="2800" b="1" dirty="0"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Metodologia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Os aspectos debatidos na pré-oficina foram registrados no momento do encontro e posteriormente foram analisados e classificados em 4 categorias para a construção do </a:t>
            </a:r>
            <a:r>
              <a:rPr lang="pt-BR" sz="2000" b="1" dirty="0" smtClean="0"/>
              <a:t>texto base</a:t>
            </a:r>
            <a:r>
              <a:rPr lang="pt-BR" sz="2000" dirty="0" smtClean="0"/>
              <a:t>: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539750" lvl="0" indent="-457200" algn="just">
              <a:buFont typeface="+mj-lt"/>
              <a:buAutoNum type="arabicPeriod"/>
            </a:pPr>
            <a:r>
              <a:rPr lang="pt-BR" sz="2000" b="1" dirty="0" smtClean="0"/>
              <a:t>Modelos de gestão e atenção à saúde</a:t>
            </a:r>
            <a:r>
              <a:rPr lang="pt-BR" sz="2000" dirty="0" smtClean="0"/>
              <a:t>: integralidade por meio das LC</a:t>
            </a:r>
          </a:p>
          <a:p>
            <a:pPr marL="539750" lvl="0" indent="-457200" algn="just">
              <a:buFont typeface="+mj-lt"/>
              <a:buAutoNum type="arabicPeriod"/>
            </a:pPr>
            <a:r>
              <a:rPr lang="pt-BR" sz="2000" b="1" dirty="0" smtClean="0"/>
              <a:t>Produção do cuidado</a:t>
            </a:r>
            <a:r>
              <a:rPr lang="pt-BR" sz="2000" dirty="0" smtClean="0"/>
              <a:t>: planos de disputas (dos usuários, trabalhadores e gestores)</a:t>
            </a:r>
          </a:p>
          <a:p>
            <a:pPr marL="539750" lvl="0" indent="-457200" algn="just">
              <a:buFont typeface="+mj-lt"/>
              <a:buAutoNum type="arabicPeriod"/>
            </a:pPr>
            <a:r>
              <a:rPr lang="pt-BR" sz="2000" b="1" dirty="0" smtClean="0"/>
              <a:t>Plano formal das redes de atenção à saúde: </a:t>
            </a:r>
            <a:r>
              <a:rPr lang="pt-BR" sz="2000" dirty="0" smtClean="0"/>
              <a:t>necessidade revisão de protocolos, estratificação dos riscos, cotas e encaminhamentos </a:t>
            </a:r>
          </a:p>
          <a:p>
            <a:pPr marL="539750" indent="-457200" algn="just">
              <a:buFont typeface="+mj-lt"/>
              <a:buAutoNum type="arabicPeriod"/>
            </a:pPr>
            <a:r>
              <a:rPr lang="pt-BR" sz="2000" b="1" dirty="0" smtClean="0"/>
              <a:t>Espaços permanentes para discussão sobre o trabalho em saúde:</a:t>
            </a:r>
            <a:r>
              <a:rPr lang="pt-BR" sz="2000" dirty="0" smtClean="0"/>
              <a:t> processos de trabalhos</a:t>
            </a:r>
            <a:endParaRPr lang="pt-BR" sz="2000" b="1" dirty="0" smtClean="0">
              <a:latin typeface="Arial Narrow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 startAt="8"/>
            </a:pPr>
            <a:endParaRPr lang="pt-BR" sz="2400" b="1" dirty="0" smtClean="0">
              <a:latin typeface="Arial Narrow" pitchFamily="34" charset="0"/>
            </a:endParaRPr>
          </a:p>
          <a:p>
            <a:pPr marL="457200" indent="-457200" algn="just">
              <a:lnSpc>
                <a:spcPct val="150000"/>
              </a:lnSpc>
              <a:buClrTx/>
              <a:buNone/>
            </a:pPr>
            <a:endParaRPr lang="pt-BR" sz="2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498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6864" cy="1080120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 </a:t>
            </a:r>
            <a:r>
              <a:rPr lang="pt-BR" sz="2800" b="1" dirty="0" smtClean="0">
                <a:latin typeface="+mn-lt"/>
              </a:rPr>
              <a:t>Oficina “O Desafio da Integralidade do  Cuidado” -</a:t>
            </a:r>
            <a:endParaRPr lang="pt-BR" sz="2800" b="1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1484784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04/05/2016 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Objetivos:</a:t>
            </a:r>
          </a:p>
          <a:p>
            <a:pPr algn="just"/>
            <a:endParaRPr lang="pt-BR" sz="2000" dirty="0" smtClean="0"/>
          </a:p>
          <a:p>
            <a:pPr marL="514350" indent="-514350" algn="just">
              <a:buFont typeface="Arial" pitchFamily="34" charset="0"/>
              <a:buChar char="•"/>
            </a:pPr>
            <a:r>
              <a:rPr lang="pt-BR" sz="2000" dirty="0" smtClean="0"/>
              <a:t>Integrar trabalhadores da Atenção Básica e Atenção Especializada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pt-BR" sz="2000" dirty="0" smtClean="0"/>
              <a:t>Qualificar encaminhamentos na perspectiva das Linhas de Cuidado: hipertenso e diabético 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pt-BR" sz="2000" dirty="0" smtClean="0"/>
              <a:t>Debater sobre fluxos e estratificação de risco nas Linhas de Cuidado propostas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pt-BR" sz="2000" dirty="0" smtClean="0"/>
              <a:t>Propor estratégias de </a:t>
            </a:r>
            <a:r>
              <a:rPr lang="pt-BR" sz="2000" dirty="0" err="1" smtClean="0"/>
              <a:t>matriciamento</a:t>
            </a:r>
            <a:r>
              <a:rPr lang="pt-BR" sz="2000" dirty="0" smtClean="0"/>
              <a:t> regional para a integralidade do cuidado</a:t>
            </a:r>
          </a:p>
        </p:txBody>
      </p:sp>
    </p:spTree>
    <p:extLst>
      <p:ext uri="{BB962C8B-B14F-4D97-AF65-F5344CB8AC3E}">
        <p14:creationId xmlns:p14="http://schemas.microsoft.com/office/powerpoint/2010/main" xmlns="" val="1502498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58138" cy="766438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b="1" dirty="0" smtClean="0">
                <a:latin typeface="+mn-lt"/>
              </a:rPr>
              <a:t> </a:t>
            </a:r>
            <a:r>
              <a:rPr lang="pt-BR" sz="2700" b="1" dirty="0" smtClean="0">
                <a:latin typeface="+mn-lt"/>
              </a:rPr>
              <a:t>Oficina “O Desafio da Integralidade do  Cuidado”</a:t>
            </a:r>
            <a:endParaRPr lang="pt-BR" sz="27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3987824"/>
          </a:xfrm>
        </p:spPr>
        <p:txBody>
          <a:bodyPr>
            <a:normAutofit lnSpcReduction="10000"/>
          </a:bodyPr>
          <a:lstStyle/>
          <a:p>
            <a:pPr marL="457200" indent="-457200" algn="ctr">
              <a:lnSpc>
                <a:spcPct val="150000"/>
              </a:lnSpc>
              <a:buClrTx/>
              <a:buNone/>
            </a:pPr>
            <a:r>
              <a:rPr lang="pt-BR" sz="2400" b="1" dirty="0" smtClean="0"/>
              <a:t>Metodologia</a:t>
            </a:r>
          </a:p>
          <a:p>
            <a:pPr marL="457200" indent="-457200" algn="ctr">
              <a:lnSpc>
                <a:spcPct val="150000"/>
              </a:lnSpc>
              <a:buClrTx/>
              <a:buNone/>
            </a:pPr>
            <a:endParaRPr lang="pt-BR" sz="2400" dirty="0" smtClean="0"/>
          </a:p>
          <a:p>
            <a:pPr marL="457200" lvl="0" indent="-457200" algn="just">
              <a:lnSpc>
                <a:spcPct val="150000"/>
              </a:lnSpc>
              <a:buClrTx/>
            </a:pPr>
            <a:r>
              <a:rPr lang="pt-BR" sz="2000" dirty="0" smtClean="0"/>
              <a:t>Apresentação da diretriz Matriciamento para construção das redes de produção do cuidado e integralidade</a:t>
            </a:r>
          </a:p>
          <a:p>
            <a:pPr marL="457200" lvl="0" indent="-457200" algn="just">
              <a:lnSpc>
                <a:spcPct val="150000"/>
              </a:lnSpc>
              <a:buClrTx/>
            </a:pPr>
            <a:endParaRPr lang="pt-BR" sz="2000" dirty="0" smtClean="0"/>
          </a:p>
          <a:p>
            <a:pPr marL="457200" lvl="0" indent="-457200" algn="just">
              <a:lnSpc>
                <a:spcPct val="150000"/>
              </a:lnSpc>
              <a:buClrTx/>
            </a:pPr>
            <a:r>
              <a:rPr lang="pt-BR" sz="2000" dirty="0" smtClean="0"/>
              <a:t>Rodas de conversa por município, um facilitador, texto base produzido na pré-oficina, discussão e  apresentação  de  estratégias para </a:t>
            </a:r>
            <a:r>
              <a:rPr lang="pt-BR" sz="2000" dirty="0" err="1" smtClean="0"/>
              <a:t>matriciamento</a:t>
            </a:r>
            <a:r>
              <a:rPr lang="pt-BR" sz="2000" dirty="0" smtClean="0"/>
              <a:t> 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02498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14290"/>
            <a:ext cx="8280920" cy="766438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latin typeface="+mn-lt"/>
              </a:rPr>
              <a:t> Oficina “O Desafio da Integralidade do  Cuidado”</a:t>
            </a:r>
            <a:endParaRPr lang="pt-BR" sz="32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>
            <a:normAutofit lnSpcReduction="10000"/>
          </a:bodyPr>
          <a:lstStyle/>
          <a:p>
            <a:pPr marL="457200" indent="-457200" algn="ctr">
              <a:lnSpc>
                <a:spcPct val="150000"/>
              </a:lnSpc>
              <a:buClrTx/>
              <a:buNone/>
            </a:pPr>
            <a:r>
              <a:rPr lang="pt-BR" sz="2400" b="1" dirty="0" smtClean="0"/>
              <a:t>   Questões disparadoras a partir do texto base:</a:t>
            </a:r>
          </a:p>
          <a:p>
            <a:pPr marL="457200" indent="-457200" algn="ctr">
              <a:lnSpc>
                <a:spcPct val="150000"/>
              </a:lnSpc>
              <a:buClrTx/>
              <a:buNone/>
            </a:pPr>
            <a:endParaRPr lang="pt-BR" sz="1800" b="1" dirty="0" smtClean="0"/>
          </a:p>
          <a:p>
            <a:pPr marL="457200" lvl="0" indent="-457200" algn="just">
              <a:buFont typeface="+mj-lt"/>
              <a:buAutoNum type="arabicPeriod"/>
            </a:pPr>
            <a:r>
              <a:rPr lang="pt-BR" sz="2400" dirty="0" smtClean="0"/>
              <a:t>Como estão organizadas as linhas de cuidado hipertensão, diabetes e doença renal crônica em seu município? Como se identifica necessidade de encaminhamento para atenção especializada?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BR" sz="2400" dirty="0" smtClean="0"/>
              <a:t>Quais os modos para este encaminhamento e como se acompanha?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BR" sz="2400" dirty="0" smtClean="0"/>
              <a:t>Que arranjos são possíveis para a qualificação do cuidado compartilhado nestas linhas de cuidado?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pt-BR" sz="2400" dirty="0" smtClean="0"/>
              <a:t>Como fazer operar uma rede mais viva a partir de um cuidado mais compartilhado e trocas de saberes?</a:t>
            </a:r>
          </a:p>
          <a:p>
            <a:pPr marL="457200" indent="-457200" algn="just">
              <a:lnSpc>
                <a:spcPct val="150000"/>
              </a:lnSpc>
              <a:buClrTx/>
              <a:buNone/>
            </a:pPr>
            <a:endParaRPr lang="pt-BR" sz="2400" dirty="0" smtClean="0"/>
          </a:p>
          <a:p>
            <a:pPr marL="457200" indent="-457200" algn="just">
              <a:lnSpc>
                <a:spcPct val="150000"/>
              </a:lnSpc>
              <a:buAutoNum type="arabicPeriod" startAt="8"/>
            </a:pPr>
            <a:endParaRPr lang="pt-BR" sz="2400" b="1" dirty="0" smtClean="0"/>
          </a:p>
          <a:p>
            <a:pPr marL="457200" indent="-457200" algn="just">
              <a:lnSpc>
                <a:spcPct val="150000"/>
              </a:lnSpc>
              <a:buClrTx/>
              <a:buAutoNum type="arabicPeriod" startAt="8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502498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58138" cy="766438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Arial Narrow" pitchFamily="34" charset="0"/>
              </a:rPr>
              <a:t>   </a:t>
            </a:r>
            <a:endParaRPr lang="pt-BR" sz="3200" b="1" dirty="0"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lvl="0">
              <a:buClrTx/>
              <a:buNone/>
            </a:pPr>
            <a:endParaRPr lang="pt-BR" sz="2400" dirty="0" smtClean="0"/>
          </a:p>
          <a:p>
            <a:pPr marL="457200" indent="-457200">
              <a:lnSpc>
                <a:spcPct val="150000"/>
              </a:lnSpc>
              <a:buClrTx/>
              <a:buNone/>
            </a:pPr>
            <a:endParaRPr lang="pt-BR" sz="2400" dirty="0" smtClean="0"/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endParaRPr lang="pt-BR" sz="2400" dirty="0" smtClean="0">
              <a:latin typeface="Arial Narrow" pitchFamily="34" charset="0"/>
            </a:endParaRPr>
          </a:p>
          <a:p>
            <a:pPr marL="457200" indent="-457200">
              <a:lnSpc>
                <a:spcPct val="150000"/>
              </a:lnSpc>
              <a:buClrTx/>
              <a:buNone/>
            </a:pPr>
            <a:endParaRPr lang="pt-BR" sz="2400" dirty="0" smtClean="0">
              <a:latin typeface="Arial Narrow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 startAt="8"/>
            </a:pPr>
            <a:endParaRPr lang="pt-BR" sz="2400" b="1" dirty="0" smtClean="0">
              <a:latin typeface="Arial Narrow" pitchFamily="34" charset="0"/>
            </a:endParaRPr>
          </a:p>
          <a:p>
            <a:pPr marL="457200" indent="-457200">
              <a:lnSpc>
                <a:spcPct val="150000"/>
              </a:lnSpc>
              <a:buClrTx/>
              <a:buAutoNum type="arabicPeriod" startAt="8"/>
            </a:pPr>
            <a:endParaRPr lang="pt-BR" sz="2400" b="1" dirty="0">
              <a:latin typeface="Arial Narrow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404665"/>
            <a:ext cx="91440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Arial Narrow" pitchFamily="34" charset="0"/>
              </a:rPr>
              <a:t> Oficina “O Desafio da Integralidade do  Cuidado”    04/05/2016</a:t>
            </a:r>
            <a:endParaRPr lang="pt-BR" sz="2400" dirty="0"/>
          </a:p>
        </p:txBody>
      </p:sp>
      <p:pic>
        <p:nvPicPr>
          <p:cNvPr id="56322" name="Picture 2" descr="E:\Arquivos cleide\OFICINA AB MAIO 2016\IMG_3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0822"/>
            <a:ext cx="9144000" cy="5136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2498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 Narrow" pitchFamily="34" charset="0"/>
              </a:rPr>
              <a:t>   </a:t>
            </a:r>
            <a:endParaRPr lang="pt-BR" sz="2800" b="1" dirty="0"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spcBef>
                <a:spcPts val="1200"/>
              </a:spcBef>
            </a:pPr>
            <a:r>
              <a:rPr lang="pt-BR" sz="2400" dirty="0" smtClean="0"/>
              <a:t>Visita da AB aos AMEs Carapicuíba e Itapevi </a:t>
            </a:r>
          </a:p>
          <a:p>
            <a:pPr algn="just">
              <a:lnSpc>
                <a:spcPct val="170000"/>
              </a:lnSpc>
              <a:spcBef>
                <a:spcPts val="1200"/>
              </a:spcBef>
            </a:pPr>
            <a:r>
              <a:rPr lang="pt-BR" sz="2400" dirty="0" smtClean="0"/>
              <a:t>Participação  dos AMEs no GTAB</a:t>
            </a:r>
          </a:p>
          <a:p>
            <a:pPr algn="just">
              <a:lnSpc>
                <a:spcPct val="170000"/>
              </a:lnSpc>
              <a:spcBef>
                <a:spcPts val="1200"/>
              </a:spcBef>
            </a:pPr>
            <a:r>
              <a:rPr lang="pt-BR" sz="2400" dirty="0" smtClean="0"/>
              <a:t>Criação do grupo técnico de trabalho (protocolos -estratificação dos riscos)</a:t>
            </a:r>
          </a:p>
          <a:p>
            <a:pPr algn="just">
              <a:lnSpc>
                <a:spcPct val="170000"/>
              </a:lnSpc>
              <a:spcBef>
                <a:spcPts val="1200"/>
              </a:spcBef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Estratégias de Matriciamento e indicadores para monitoramento</a:t>
            </a:r>
          </a:p>
          <a:p>
            <a:pPr algn="just">
              <a:lnSpc>
                <a:spcPct val="170000"/>
              </a:lnSpc>
              <a:spcBef>
                <a:spcPts val="1200"/>
              </a:spcBef>
            </a:pPr>
            <a:endParaRPr lang="pt-BR" sz="2400" dirty="0" smtClean="0"/>
          </a:p>
          <a:p>
            <a:pPr algn="just">
              <a:lnSpc>
                <a:spcPct val="170000"/>
              </a:lnSpc>
              <a:spcBef>
                <a:spcPts val="1200"/>
              </a:spcBef>
            </a:pPr>
            <a:endParaRPr lang="pt-BR" sz="2400" dirty="0" smtClean="0"/>
          </a:p>
          <a:p>
            <a:pPr algn="just">
              <a:lnSpc>
                <a:spcPct val="170000"/>
              </a:lnSpc>
              <a:spcBef>
                <a:spcPts val="1200"/>
              </a:spcBef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 marL="539750" indent="-457200">
              <a:buClrTx/>
              <a:buFont typeface="+mj-lt"/>
              <a:buAutoNum type="arabicPeriod"/>
            </a:pPr>
            <a:endParaRPr lang="pt-BR" sz="2600" dirty="0" smtClean="0"/>
          </a:p>
          <a:p>
            <a:pPr marL="539750" lvl="0" indent="-457200">
              <a:buClrTx/>
              <a:buFont typeface="+mj-lt"/>
              <a:buAutoNum type="arabicPeriod"/>
            </a:pPr>
            <a:endParaRPr lang="pt-BR" sz="2400" dirty="0" smtClean="0"/>
          </a:p>
          <a:p>
            <a:pPr marL="539750" indent="-457200">
              <a:buClrTx/>
              <a:buFont typeface="+mj-lt"/>
              <a:buAutoNum type="arabicPeriod"/>
            </a:pPr>
            <a:endParaRPr lang="pt-BR" sz="2400" dirty="0" smtClean="0"/>
          </a:p>
          <a:p>
            <a:pPr marL="539750" indent="-457200">
              <a:buClrTx/>
              <a:buFont typeface="+mj-lt"/>
              <a:buAutoNum type="arabicPeriod"/>
            </a:pPr>
            <a:endParaRPr lang="pt-BR" sz="2400" dirty="0" smtClean="0"/>
          </a:p>
          <a:p>
            <a:pPr marL="539750" indent="-457200">
              <a:buClrTx/>
              <a:buFont typeface="+mj-lt"/>
              <a:buAutoNum type="arabicPeriod"/>
            </a:pPr>
            <a:endParaRPr lang="pt-BR" sz="2400" dirty="0" smtClean="0"/>
          </a:p>
          <a:p>
            <a:pPr marL="539750" indent="-457200">
              <a:buAutoNum type="arabicPeriod"/>
            </a:pPr>
            <a:endParaRPr lang="pt-BR" sz="2400" dirty="0" smtClean="0"/>
          </a:p>
          <a:p>
            <a:pPr marL="539750" indent="-457200">
              <a:buAutoNum type="arabicPeriod"/>
            </a:pPr>
            <a:endParaRPr lang="pt-BR" sz="2400" dirty="0" smtClean="0"/>
          </a:p>
          <a:p>
            <a:pPr lvl="0">
              <a:buNone/>
            </a:pPr>
            <a:endParaRPr lang="pt-BR" sz="2400" dirty="0" smtClean="0"/>
          </a:p>
          <a:p>
            <a:pPr marL="457200" indent="-457200">
              <a:lnSpc>
                <a:spcPct val="150000"/>
              </a:lnSpc>
              <a:buClrTx/>
              <a:buNone/>
            </a:pPr>
            <a:endParaRPr lang="pt-BR" sz="2400" dirty="0" smtClean="0"/>
          </a:p>
          <a:p>
            <a:pPr marL="457200" indent="-457200">
              <a:lnSpc>
                <a:spcPct val="150000"/>
              </a:lnSpc>
              <a:buClrTx/>
              <a:buNone/>
            </a:pPr>
            <a:endParaRPr lang="pt-BR" sz="2400" dirty="0" smtClean="0"/>
          </a:p>
          <a:p>
            <a:pPr marL="457200" indent="-457200">
              <a:lnSpc>
                <a:spcPct val="150000"/>
              </a:lnSpc>
              <a:buAutoNum type="arabicPeriod" startAt="8"/>
            </a:pPr>
            <a:endParaRPr lang="pt-BR" sz="2400" b="1" dirty="0" smtClean="0"/>
          </a:p>
          <a:p>
            <a:pPr marL="457200" indent="-457200">
              <a:lnSpc>
                <a:spcPct val="150000"/>
              </a:lnSpc>
              <a:buClrTx/>
              <a:buAutoNum type="arabicPeriod" startAt="8"/>
            </a:pP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611560" y="188640"/>
            <a:ext cx="7992888" cy="52322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 DESDOBRAMENTOS DA OFICINA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502498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 Narrow" pitchFamily="34" charset="0"/>
              </a:rPr>
              <a:t>   </a:t>
            </a:r>
            <a:endParaRPr lang="pt-BR" sz="2800" b="1" dirty="0"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ClrTx/>
              <a:buNone/>
            </a:pPr>
            <a:r>
              <a:rPr lang="pt-BR" sz="2400" b="1" dirty="0" smtClean="0">
                <a:latin typeface="Arial Narrow" pitchFamily="34" charset="0"/>
              </a:rPr>
              <a:t>   </a:t>
            </a: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 marL="539750" indent="-457200">
              <a:buClrTx/>
              <a:buFont typeface="+mj-lt"/>
              <a:buAutoNum type="arabicPeriod"/>
            </a:pPr>
            <a:endParaRPr lang="pt-BR" sz="2400" dirty="0" smtClean="0"/>
          </a:p>
          <a:p>
            <a:pPr marL="539750" lvl="0" indent="-457200">
              <a:buClrTx/>
              <a:buFont typeface="+mj-lt"/>
              <a:buAutoNum type="arabicPeriod"/>
            </a:pPr>
            <a:endParaRPr lang="pt-BR" sz="2400" dirty="0" smtClean="0"/>
          </a:p>
          <a:p>
            <a:pPr marL="539750" indent="-457200">
              <a:buClrTx/>
              <a:buFont typeface="+mj-lt"/>
              <a:buAutoNum type="arabicPeriod"/>
            </a:pPr>
            <a:endParaRPr lang="pt-BR" sz="2400" dirty="0" smtClean="0"/>
          </a:p>
          <a:p>
            <a:pPr marL="539750" indent="-457200">
              <a:buClrTx/>
              <a:buFont typeface="+mj-lt"/>
              <a:buAutoNum type="arabicPeriod"/>
            </a:pPr>
            <a:endParaRPr lang="pt-BR" sz="2400" dirty="0" smtClean="0"/>
          </a:p>
          <a:p>
            <a:pPr marL="539750" indent="-457200">
              <a:buClrTx/>
              <a:buFont typeface="+mj-lt"/>
              <a:buAutoNum type="arabicPeriod"/>
            </a:pPr>
            <a:endParaRPr lang="pt-BR" sz="2400" dirty="0" smtClean="0"/>
          </a:p>
          <a:p>
            <a:pPr marL="539750" indent="-457200">
              <a:buAutoNum type="arabicPeriod"/>
            </a:pPr>
            <a:endParaRPr lang="pt-BR" sz="2400" dirty="0" smtClean="0"/>
          </a:p>
          <a:p>
            <a:pPr marL="539750" indent="-457200">
              <a:buAutoNum type="arabicPeriod"/>
            </a:pPr>
            <a:endParaRPr lang="pt-BR" sz="2400" dirty="0" smtClean="0"/>
          </a:p>
          <a:p>
            <a:pPr lvl="0">
              <a:buNone/>
            </a:pPr>
            <a:endParaRPr lang="pt-BR" sz="2400" dirty="0" smtClean="0"/>
          </a:p>
          <a:p>
            <a:pPr marL="457200" indent="-457200">
              <a:lnSpc>
                <a:spcPct val="150000"/>
              </a:lnSpc>
              <a:buClrTx/>
              <a:buNone/>
            </a:pPr>
            <a:endParaRPr lang="pt-BR" sz="2400" dirty="0" smtClean="0">
              <a:latin typeface="Arial Narrow" pitchFamily="34" charset="0"/>
            </a:endParaRPr>
          </a:p>
          <a:p>
            <a:pPr marL="457200" indent="-457200">
              <a:lnSpc>
                <a:spcPct val="150000"/>
              </a:lnSpc>
              <a:buClrTx/>
              <a:buNone/>
            </a:pPr>
            <a:endParaRPr lang="pt-BR" sz="2400" dirty="0" smtClean="0">
              <a:latin typeface="Arial Narrow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 startAt="8"/>
            </a:pPr>
            <a:endParaRPr lang="pt-BR" sz="2400" b="1" dirty="0" smtClean="0">
              <a:latin typeface="Arial Narrow" pitchFamily="34" charset="0"/>
            </a:endParaRPr>
          </a:p>
          <a:p>
            <a:pPr marL="457200" indent="-457200">
              <a:lnSpc>
                <a:spcPct val="150000"/>
              </a:lnSpc>
              <a:buClrTx/>
              <a:buAutoNum type="arabicPeriod" startAt="8"/>
            </a:pPr>
            <a:endParaRPr lang="pt-BR" sz="2400" b="1" dirty="0">
              <a:latin typeface="Arial Narrow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 Encontro AB e AE no AME Carapicuíba</a:t>
            </a:r>
            <a:endParaRPr lang="pt-BR" sz="2400" dirty="0"/>
          </a:p>
        </p:txBody>
      </p:sp>
      <p:pic>
        <p:nvPicPr>
          <p:cNvPr id="57346" name="Picture 2" descr="E:\Arquivos cleide\OFICINA AB MAIO 2016\IMG_3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02498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 Narrow" pitchFamily="34" charset="0"/>
              </a:rPr>
              <a:t>   </a:t>
            </a:r>
            <a:endParaRPr lang="pt-BR" sz="2800" b="1" dirty="0">
              <a:latin typeface="Arial Narrow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188640"/>
            <a:ext cx="8784976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 Encontro AB e AE no AME Itapevi</a:t>
            </a:r>
            <a:endParaRPr lang="pt-BR" sz="2400" dirty="0"/>
          </a:p>
        </p:txBody>
      </p:sp>
      <p:pic>
        <p:nvPicPr>
          <p:cNvPr id="1026" name="Picture 2" descr="H:\3 NTH - 2014\FOTOS\2016_junho_AME Itapevi\IMG_20160623_150804008_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48512"/>
            <a:ext cx="8790725" cy="494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5667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3200" dirty="0" smtClean="0">
                <a:latin typeface="+mn-lt"/>
              </a:rPr>
              <a:t>Experiências de Apoio - Rota dos Bandeirantes e Mananciais</a:t>
            </a:r>
            <a:endParaRPr lang="pt-BR" sz="32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t-BR" sz="2400" b="1" dirty="0"/>
          </a:p>
          <a:p>
            <a:pPr marL="0" indent="0">
              <a:lnSpc>
                <a:spcPct val="150000"/>
              </a:lnSpc>
              <a:buNone/>
            </a:pPr>
            <a:endParaRPr lang="pt-BR" sz="24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7544" y="1340768"/>
          <a:ext cx="828092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43924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pt-BR" sz="2400" b="0" baseline="0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AME ITAPEVI</a:t>
                      </a:r>
                      <a:endParaRPr lang="pt-BR" sz="2400" b="0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AME CARAPICUÍBA</a:t>
                      </a:r>
                      <a:endParaRPr lang="pt-BR" sz="2400" b="0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b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Formação de Redes – Oficina AB</a:t>
                      </a: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AME TABOÃO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 DA SERRA</a:t>
                      </a:r>
                      <a:endParaRPr lang="pt-BR" sz="2400" b="0" baseline="0" dirty="0" smtClean="0">
                        <a:solidFill>
                          <a:schemeClr val="tx1"/>
                        </a:solidFill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b="0" baseline="0" dirty="0" smtClean="0">
                          <a:solidFill>
                            <a:schemeClr val="tx1"/>
                          </a:solidFill>
                          <a:cs typeface="Times New Roman" pitchFamily="18" charset="0"/>
                        </a:rPr>
                        <a:t>Apoio Comissão de Humanização e Plano Institucional de Humanização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t-BR" sz="2400" b="1" dirty="0" smtClean="0"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t-BR" sz="2400" b="1" dirty="0" smtClean="0">
                        <a:cs typeface="Times New Roman" pitchFamily="18" charset="0"/>
                      </a:endParaRPr>
                    </a:p>
                    <a:p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2498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 Narrow" pitchFamily="34" charset="0"/>
              </a:rPr>
              <a:t>   </a:t>
            </a:r>
            <a:endParaRPr lang="pt-BR" sz="2800" b="1" dirty="0">
              <a:latin typeface="Arial Narrow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8" y="188640"/>
            <a:ext cx="7776864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 Encontro AB e AE no AME Itapevi</a:t>
            </a:r>
            <a:endParaRPr lang="pt-BR" sz="2400" dirty="0"/>
          </a:p>
        </p:txBody>
      </p:sp>
      <p:pic>
        <p:nvPicPr>
          <p:cNvPr id="2051" name="Picture 3" descr="H:\3 NTH - 2014\FOTOS\2016_junho_AME Itapevi\IMG_20160623_153414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39382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3 NTH - 2014\FOTOS\2016_junho_AME Itapevi\IMG_20160623_1645460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863" y="3717032"/>
            <a:ext cx="386913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3 NTH - 2014\FOTOS\2016_junho_AME Itapevi\IMG_20160623_1646395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8088"/>
            <a:ext cx="3915199" cy="243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863" y="1068089"/>
            <a:ext cx="3888432" cy="244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9937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3 NTH - 2014\FOTOS\2016_junho_AME Itapevi\IMG_20160623_160630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6816" y="3762420"/>
            <a:ext cx="3424380" cy="192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3 NTH - 2014\FOTOS\2016_junho_AME Itapevi\IMG_20160623_164732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268760"/>
            <a:ext cx="2488876" cy="44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3 NTH - 2014\FOTOS\2016_junho_AME Itapevi\IMG_20160623_154128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908" y="1268760"/>
            <a:ext cx="2488876" cy="44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3 NTH - 2014\FOTOS\2016_junho_AME Itapevi\IMG_20160623_154644080_H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96086"/>
            <a:ext cx="3042137" cy="17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79512" y="188640"/>
            <a:ext cx="8640960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 Encontro AB e AE no AME Itapevi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037068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 Narrow" pitchFamily="34" charset="0"/>
              </a:rPr>
              <a:t>   </a:t>
            </a:r>
            <a:endParaRPr lang="pt-BR" sz="2800" b="1" dirty="0"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Sustentar a continuidade da integração de trabalhadores da Atenção Básica e Atenção Especializada: </a:t>
            </a:r>
            <a:r>
              <a:rPr lang="pt-BR" sz="2400" b="1" dirty="0" smtClean="0"/>
              <a:t>apoio sistemático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Conhecer os serviços, especialidades e exames dos municípios: </a:t>
            </a:r>
            <a:r>
              <a:rPr lang="pt-BR" sz="2400" b="1" dirty="0" smtClean="0"/>
              <a:t>planilhas 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Qualificar e apoiar equipes de regulação municipal: </a:t>
            </a:r>
            <a:r>
              <a:rPr lang="pt-BR" sz="2400" b="1" dirty="0" smtClean="0"/>
              <a:t>fila de espera</a:t>
            </a:r>
            <a:endParaRPr lang="pt-BR" sz="2400" dirty="0" smtClean="0"/>
          </a:p>
          <a:p>
            <a:pPr algn="just">
              <a:lnSpc>
                <a:spcPct val="150000"/>
              </a:lnSpc>
              <a:buNone/>
            </a:pPr>
            <a:endParaRPr lang="pt-BR" sz="2400" dirty="0" smtClean="0"/>
          </a:p>
          <a:p>
            <a:pPr algn="just">
              <a:lnSpc>
                <a:spcPct val="150000"/>
              </a:lnSpc>
              <a:buNone/>
            </a:pPr>
            <a:endParaRPr lang="pt-BR" sz="2400" dirty="0" smtClean="0"/>
          </a:p>
          <a:p>
            <a:pPr algn="just">
              <a:lnSpc>
                <a:spcPct val="150000"/>
              </a:lnSpc>
              <a:buNone/>
            </a:pPr>
            <a:endParaRPr lang="pt-BR" sz="2400" dirty="0" smtClean="0"/>
          </a:p>
          <a:p>
            <a:pPr algn="just">
              <a:lnSpc>
                <a:spcPct val="150000"/>
              </a:lnSpc>
              <a:buNone/>
            </a:pPr>
            <a:endParaRPr lang="pt-BR" sz="2400" dirty="0" smtClean="0"/>
          </a:p>
          <a:p>
            <a:pPr algn="just">
              <a:lnSpc>
                <a:spcPct val="150000"/>
              </a:lnSpc>
              <a:buNone/>
            </a:pPr>
            <a:endParaRPr lang="pt-BR" sz="2400" dirty="0" smtClean="0"/>
          </a:p>
          <a:p>
            <a:pPr marL="539750" indent="-457200" algn="just">
              <a:buClrTx/>
              <a:buFont typeface="Wingdings" pitchFamily="2" charset="2"/>
              <a:buChar char="§"/>
            </a:pPr>
            <a:endParaRPr lang="pt-BR" sz="2400" dirty="0" smtClean="0"/>
          </a:p>
          <a:p>
            <a:pPr marL="539750" indent="-457200" algn="just">
              <a:buClrTx/>
              <a:buNone/>
            </a:pPr>
            <a:endParaRPr lang="pt-BR" sz="2400" dirty="0" smtClean="0">
              <a:solidFill>
                <a:srgbClr val="33CC33"/>
              </a:solidFill>
            </a:endParaRPr>
          </a:p>
          <a:p>
            <a:pPr marL="539750" lvl="0" indent="-457200" algn="just">
              <a:buClrTx/>
              <a:buNone/>
            </a:pPr>
            <a:endParaRPr lang="pt-BR" sz="2400" dirty="0" smtClean="0"/>
          </a:p>
          <a:p>
            <a:pPr marL="539750" indent="-457200" algn="just">
              <a:buClrTx/>
              <a:buFont typeface="+mj-lt"/>
              <a:buAutoNum type="arabicPeriod"/>
            </a:pPr>
            <a:endParaRPr lang="pt-BR" sz="2400" dirty="0" smtClean="0"/>
          </a:p>
          <a:p>
            <a:pPr marL="539750" indent="-457200" algn="just">
              <a:buClrTx/>
              <a:buFont typeface="+mj-lt"/>
              <a:buAutoNum type="arabicPeriod"/>
            </a:pPr>
            <a:endParaRPr lang="pt-BR" sz="2400" dirty="0" smtClean="0"/>
          </a:p>
          <a:p>
            <a:pPr marL="539750" indent="-457200" algn="just">
              <a:buClrTx/>
              <a:buFont typeface="+mj-lt"/>
              <a:buAutoNum type="arabicPeriod"/>
            </a:pPr>
            <a:endParaRPr lang="pt-BR" sz="2400" dirty="0" smtClean="0"/>
          </a:p>
          <a:p>
            <a:pPr marL="539750" indent="-457200" algn="just">
              <a:buAutoNum type="arabicPeriod"/>
            </a:pPr>
            <a:endParaRPr lang="pt-BR" sz="2400" dirty="0" smtClean="0"/>
          </a:p>
          <a:p>
            <a:pPr marL="539750" indent="-457200" algn="just">
              <a:buAutoNum type="arabicPeriod"/>
            </a:pPr>
            <a:endParaRPr lang="pt-BR" sz="2400" dirty="0" smtClean="0"/>
          </a:p>
          <a:p>
            <a:pPr lvl="0" algn="just">
              <a:buNone/>
            </a:pPr>
            <a:endParaRPr lang="pt-BR" sz="2400" dirty="0" smtClean="0"/>
          </a:p>
          <a:p>
            <a:pPr marL="457200" indent="-457200" algn="just">
              <a:lnSpc>
                <a:spcPct val="150000"/>
              </a:lnSpc>
              <a:buClrTx/>
              <a:buNone/>
            </a:pPr>
            <a:endParaRPr lang="pt-BR" sz="2400" dirty="0" smtClean="0"/>
          </a:p>
          <a:p>
            <a:pPr marL="457200" indent="-457200" algn="just">
              <a:lnSpc>
                <a:spcPct val="150000"/>
              </a:lnSpc>
              <a:buClrTx/>
              <a:buNone/>
            </a:pPr>
            <a:endParaRPr lang="pt-BR" sz="2400" dirty="0" smtClean="0"/>
          </a:p>
          <a:p>
            <a:pPr marL="457200" indent="-457200" algn="just">
              <a:lnSpc>
                <a:spcPct val="150000"/>
              </a:lnSpc>
              <a:buAutoNum type="arabicPeriod" startAt="8"/>
            </a:pPr>
            <a:endParaRPr lang="pt-BR" sz="2400" b="1" dirty="0" smtClean="0"/>
          </a:p>
          <a:p>
            <a:pPr marL="457200" indent="-457200" algn="just">
              <a:lnSpc>
                <a:spcPct val="150000"/>
              </a:lnSpc>
              <a:buClrTx/>
              <a:buAutoNum type="arabicPeriod" startAt="8"/>
            </a:pPr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395536" y="188640"/>
            <a:ext cx="8064896" cy="523220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 DESAFIOS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502498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Arial Narrow" pitchFamily="34" charset="0"/>
              </a:rPr>
              <a:t>   </a:t>
            </a:r>
            <a:endParaRPr lang="pt-BR" sz="2800" b="1" dirty="0"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196752" y="1700808"/>
            <a:ext cx="8229600" cy="5400600"/>
          </a:xfrm>
        </p:spPr>
        <p:txBody>
          <a:bodyPr>
            <a:normAutofit/>
          </a:bodyPr>
          <a:lstStyle/>
          <a:p>
            <a:pPr marL="539750" indent="-457200">
              <a:buClrTx/>
              <a:buFont typeface="Wingdings" pitchFamily="2" charset="2"/>
              <a:buChar char="§"/>
            </a:pPr>
            <a:endParaRPr lang="pt-BR" sz="2400" dirty="0" smtClean="0"/>
          </a:p>
          <a:p>
            <a:pPr marL="539750" indent="-457200">
              <a:buClrTx/>
              <a:buNone/>
            </a:pPr>
            <a:endParaRPr lang="pt-BR" sz="2400" dirty="0" smtClean="0">
              <a:solidFill>
                <a:srgbClr val="33CC33"/>
              </a:solidFill>
            </a:endParaRPr>
          </a:p>
          <a:p>
            <a:pPr marL="539750" lvl="0" indent="-457200">
              <a:buClrTx/>
              <a:buNone/>
            </a:pPr>
            <a:endParaRPr lang="pt-BR" sz="2400" dirty="0" smtClean="0"/>
          </a:p>
          <a:p>
            <a:pPr marL="539750" indent="-457200">
              <a:buClrTx/>
              <a:buFont typeface="+mj-lt"/>
              <a:buAutoNum type="arabicPeriod"/>
            </a:pPr>
            <a:endParaRPr lang="pt-BR" sz="2400" dirty="0" smtClean="0"/>
          </a:p>
          <a:p>
            <a:pPr marL="539750" indent="-457200">
              <a:buClrTx/>
              <a:buFont typeface="+mj-lt"/>
              <a:buAutoNum type="arabicPeriod"/>
            </a:pPr>
            <a:endParaRPr lang="pt-BR" sz="2400" dirty="0" smtClean="0"/>
          </a:p>
          <a:p>
            <a:pPr marL="539750" indent="-457200">
              <a:buClrTx/>
              <a:buFont typeface="+mj-lt"/>
              <a:buAutoNum type="arabicPeriod"/>
            </a:pPr>
            <a:endParaRPr lang="pt-BR" sz="2400" dirty="0" smtClean="0"/>
          </a:p>
          <a:p>
            <a:pPr marL="539750" indent="-457200">
              <a:buAutoNum type="arabicPeriod"/>
            </a:pPr>
            <a:endParaRPr lang="pt-BR" sz="2400" dirty="0" smtClean="0"/>
          </a:p>
          <a:p>
            <a:pPr marL="539750" indent="-457200">
              <a:buAutoNum type="arabicPeriod"/>
            </a:pPr>
            <a:endParaRPr lang="pt-BR" sz="2400" dirty="0" smtClean="0"/>
          </a:p>
          <a:p>
            <a:pPr lvl="0">
              <a:buNone/>
            </a:pPr>
            <a:endParaRPr lang="pt-BR" sz="2400" dirty="0" smtClean="0"/>
          </a:p>
          <a:p>
            <a:pPr marL="457200" indent="-457200">
              <a:lnSpc>
                <a:spcPct val="150000"/>
              </a:lnSpc>
              <a:buClrTx/>
              <a:buNone/>
            </a:pPr>
            <a:endParaRPr lang="pt-BR" sz="2400" dirty="0" smtClean="0">
              <a:latin typeface="Arial Narrow" pitchFamily="34" charset="0"/>
            </a:endParaRPr>
          </a:p>
          <a:p>
            <a:pPr marL="457200" indent="-457200">
              <a:lnSpc>
                <a:spcPct val="150000"/>
              </a:lnSpc>
              <a:buClrTx/>
              <a:buNone/>
            </a:pPr>
            <a:endParaRPr lang="pt-BR" sz="2400" dirty="0" smtClean="0">
              <a:latin typeface="Arial Narrow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 startAt="8"/>
            </a:pPr>
            <a:endParaRPr lang="pt-BR" sz="2400" b="1" dirty="0" smtClean="0">
              <a:latin typeface="Arial Narrow" pitchFamily="34" charset="0"/>
            </a:endParaRPr>
          </a:p>
          <a:p>
            <a:pPr marL="457200" indent="-457200">
              <a:lnSpc>
                <a:spcPct val="150000"/>
              </a:lnSpc>
              <a:buClrTx/>
              <a:buAutoNum type="arabicPeriod" startAt="8"/>
            </a:pPr>
            <a:endParaRPr lang="pt-BR" sz="2400" b="1" dirty="0">
              <a:latin typeface="Arial Narrow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8" y="188640"/>
            <a:ext cx="7416824" cy="52322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/>
              <a:t> DESAFIOS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683568" y="1340768"/>
            <a:ext cx="74168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Propor estratégias de </a:t>
            </a:r>
            <a:r>
              <a:rPr lang="pt-BR" sz="2400" dirty="0" err="1" smtClean="0"/>
              <a:t>matriciamento</a:t>
            </a:r>
            <a:r>
              <a:rPr lang="pt-BR" sz="2400" dirty="0" smtClean="0"/>
              <a:t>: discussão de casos  complexos x protocolos </a:t>
            </a:r>
          </a:p>
          <a:p>
            <a:pPr algn="just">
              <a:lnSpc>
                <a:spcPct val="150000"/>
              </a:lnSpc>
              <a:buNone/>
            </a:pPr>
            <a:endParaRPr lang="pt-BR" sz="24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Revisão periódica dos protocolos</a:t>
            </a:r>
            <a:r>
              <a:rPr lang="pt-BR" sz="2400" dirty="0" smtClean="0">
                <a:solidFill>
                  <a:srgbClr val="C00A76"/>
                </a:solidFill>
              </a:rPr>
              <a:t> </a:t>
            </a:r>
            <a:r>
              <a:rPr lang="pt-BR" sz="2400" dirty="0" smtClean="0"/>
              <a:t>e análise permanente dos processos de trabalho de integralidade do cuidado</a:t>
            </a:r>
          </a:p>
          <a:p>
            <a:pPr algn="just">
              <a:lnSpc>
                <a:spcPct val="150000"/>
              </a:lnSpc>
              <a:buNone/>
            </a:pPr>
            <a:endParaRPr lang="pt-BR" sz="2400" dirty="0" smtClean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Monitoramento</a:t>
            </a:r>
            <a:r>
              <a:rPr lang="pt-BR" sz="2400" b="1" dirty="0" smtClean="0"/>
              <a:t>: </a:t>
            </a:r>
            <a:r>
              <a:rPr lang="pt-BR" sz="2400" b="1" dirty="0" smtClean="0"/>
              <a:t>Indicadores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/>
              <a:t>Apoio dos novos gestores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502498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  <a:solidFill>
            <a:schemeClr val="bg1">
              <a:lumMod val="9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 marL="539750" indent="-457200" algn="just">
              <a:lnSpc>
                <a:spcPct val="150000"/>
              </a:lnSpc>
              <a:buClrTx/>
              <a:buNone/>
            </a:pPr>
            <a:r>
              <a:rPr lang="pt-BR" sz="2400" dirty="0" smtClean="0">
                <a:latin typeface="Arial Narrow" pitchFamily="34" charset="0"/>
              </a:rPr>
              <a:t>    </a:t>
            </a:r>
          </a:p>
          <a:p>
            <a:pPr marL="539750" indent="-457200" algn="just">
              <a:lnSpc>
                <a:spcPct val="150000"/>
              </a:lnSpc>
              <a:buClrTx/>
              <a:buNone/>
            </a:pPr>
            <a:r>
              <a:rPr lang="pt-BR" sz="2000" dirty="0" smtClean="0"/>
              <a:t>“Não basta montar sistemas de informação, fluxogramas, protocolos e </a:t>
            </a:r>
          </a:p>
          <a:p>
            <a:pPr marL="539750" indent="-457200" algn="just">
              <a:lnSpc>
                <a:spcPct val="150000"/>
              </a:lnSpc>
              <a:buClrTx/>
              <a:buNone/>
            </a:pPr>
            <a:r>
              <a:rPr lang="pt-BR" sz="2000" dirty="0" smtClean="0"/>
              <a:t> normas. É necessário efetuá-los no cotidiano, na interação entre os</a:t>
            </a:r>
          </a:p>
          <a:p>
            <a:pPr marL="539750" indent="-457200" algn="just">
              <a:lnSpc>
                <a:spcPct val="150000"/>
              </a:lnSpc>
              <a:buClrTx/>
              <a:buNone/>
            </a:pPr>
            <a:r>
              <a:rPr lang="pt-BR" sz="2000" dirty="0" smtClean="0"/>
              <a:t> diversos serviços, com aqueles que ali estão presentes, gestores,</a:t>
            </a:r>
          </a:p>
          <a:p>
            <a:pPr marL="539750" indent="-457200" algn="just">
              <a:lnSpc>
                <a:spcPct val="150000"/>
              </a:lnSpc>
              <a:buClrTx/>
              <a:buNone/>
            </a:pPr>
            <a:r>
              <a:rPr lang="pt-BR" sz="2000" dirty="0" smtClean="0"/>
              <a:t> trabalhadores e usuários. Nos encontros e nas redes de conversação</a:t>
            </a:r>
          </a:p>
          <a:p>
            <a:pPr marL="539750" indent="-457200" algn="just">
              <a:lnSpc>
                <a:spcPct val="150000"/>
              </a:lnSpc>
              <a:buClrTx/>
              <a:buNone/>
            </a:pPr>
            <a:r>
              <a:rPr lang="pt-BR" sz="2000" dirty="0" smtClean="0"/>
              <a:t> é que acontece a produção do trabalho em saúde e se efetuam os</a:t>
            </a:r>
          </a:p>
          <a:p>
            <a:pPr marL="539750" indent="-457200" algn="just">
              <a:lnSpc>
                <a:spcPct val="150000"/>
              </a:lnSpc>
              <a:buClrTx/>
              <a:buNone/>
            </a:pPr>
            <a:r>
              <a:rPr lang="pt-BR" sz="2000" dirty="0" smtClean="0"/>
              <a:t> princípios de valorização da vida e da integralidade, centrais para a </a:t>
            </a:r>
          </a:p>
          <a:p>
            <a:pPr marL="539750" indent="-457200" algn="just">
              <a:lnSpc>
                <a:spcPct val="150000"/>
              </a:lnSpc>
              <a:buClrTx/>
              <a:buNone/>
            </a:pPr>
            <a:r>
              <a:rPr lang="pt-BR" sz="2000" dirty="0" smtClean="0"/>
              <a:t> consolidação do SUS.”</a:t>
            </a:r>
            <a:r>
              <a:rPr lang="pt-BR" sz="2000" i="1" dirty="0" smtClean="0"/>
              <a:t> </a:t>
            </a:r>
          </a:p>
          <a:p>
            <a:pPr marL="539750" indent="-457200" algn="just">
              <a:lnSpc>
                <a:spcPct val="150000"/>
              </a:lnSpc>
              <a:buClrTx/>
              <a:buNone/>
            </a:pPr>
            <a:r>
              <a:rPr lang="pt-BR" sz="2400" i="1" dirty="0" smtClean="0"/>
              <a:t>           </a:t>
            </a:r>
            <a:r>
              <a:rPr lang="pt-BR" sz="2000" i="1" dirty="0" smtClean="0"/>
              <a:t>(</a:t>
            </a:r>
            <a:r>
              <a:rPr lang="pt-BR" sz="2000" i="1" dirty="0" err="1" smtClean="0"/>
              <a:t>Baduy</a:t>
            </a:r>
            <a:r>
              <a:rPr lang="pt-BR" sz="2000" i="1" dirty="0" smtClean="0"/>
              <a:t>, RS, </a:t>
            </a:r>
            <a:r>
              <a:rPr lang="pt-BR" sz="2000" i="1" dirty="0" err="1" smtClean="0"/>
              <a:t>Feuerwerker</a:t>
            </a:r>
            <a:r>
              <a:rPr lang="pt-BR" sz="2000" i="1" dirty="0" smtClean="0"/>
              <a:t> LCM, </a:t>
            </a:r>
            <a:r>
              <a:rPr lang="pt-BR" sz="2000" i="1" dirty="0" err="1" smtClean="0"/>
              <a:t>Macruz</a:t>
            </a:r>
            <a:r>
              <a:rPr lang="pt-BR" sz="2000" i="1" dirty="0" smtClean="0"/>
              <a:t> LC, </a:t>
            </a:r>
            <a:r>
              <a:rPr lang="pt-BR" sz="2000" i="1" dirty="0" err="1" smtClean="0"/>
              <a:t>Zucoli</a:t>
            </a:r>
            <a:r>
              <a:rPr lang="pt-BR" sz="2000" i="1" dirty="0" smtClean="0"/>
              <a:t> M, </a:t>
            </a:r>
            <a:r>
              <a:rPr lang="pt-BR" sz="2000" i="1" dirty="0" err="1" smtClean="0"/>
              <a:t>Borian</a:t>
            </a:r>
            <a:r>
              <a:rPr lang="pt-BR" sz="2000" i="1" dirty="0" smtClean="0"/>
              <a:t> JT)</a:t>
            </a:r>
          </a:p>
          <a:p>
            <a:pPr algn="just"/>
            <a:endParaRPr lang="pt-BR" sz="2400" dirty="0" smtClean="0"/>
          </a:p>
          <a:p>
            <a:pPr lvl="0" algn="just">
              <a:buNone/>
            </a:pPr>
            <a:endParaRPr lang="pt-BR" sz="2400" dirty="0" smtClean="0"/>
          </a:p>
          <a:p>
            <a:pPr marL="457200" indent="-457200" algn="just">
              <a:lnSpc>
                <a:spcPct val="150000"/>
              </a:lnSpc>
              <a:buClrTx/>
              <a:buNone/>
            </a:pPr>
            <a:endParaRPr lang="pt-BR" sz="2400" dirty="0" smtClean="0">
              <a:latin typeface="Arial Narrow" pitchFamily="34" charset="0"/>
            </a:endParaRPr>
          </a:p>
          <a:p>
            <a:pPr marL="457200" indent="-457200" algn="just">
              <a:lnSpc>
                <a:spcPct val="150000"/>
              </a:lnSpc>
              <a:buClrTx/>
              <a:buNone/>
            </a:pPr>
            <a:endParaRPr lang="pt-BR" sz="2400" dirty="0" smtClean="0">
              <a:latin typeface="Arial Narrow" pitchFamily="34" charset="0"/>
            </a:endParaRPr>
          </a:p>
          <a:p>
            <a:pPr marL="457200" indent="-457200" algn="just">
              <a:lnSpc>
                <a:spcPct val="150000"/>
              </a:lnSpc>
              <a:buAutoNum type="arabicPeriod" startAt="8"/>
            </a:pPr>
            <a:endParaRPr lang="pt-BR" sz="2400" b="1" dirty="0" smtClean="0">
              <a:latin typeface="Arial Narrow" pitchFamily="34" charset="0"/>
            </a:endParaRPr>
          </a:p>
          <a:p>
            <a:pPr marL="457200" indent="-457200" algn="just">
              <a:lnSpc>
                <a:spcPct val="150000"/>
              </a:lnSpc>
              <a:buClrTx/>
              <a:buAutoNum type="arabicPeriod" startAt="8"/>
            </a:pPr>
            <a:endParaRPr lang="pt-BR" sz="2400" b="1" dirty="0">
              <a:latin typeface="Arial Narrow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31640" y="188640"/>
            <a:ext cx="5904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pt-BR" sz="2800" dirty="0" smtClean="0">
                <a:latin typeface="+mn-lt"/>
              </a:rPr>
              <a:t>Desafio</a:t>
            </a: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498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  <a:latin typeface="+mn-lt"/>
              </a:rPr>
              <a:t>OBRIGADA !!</a:t>
            </a:r>
            <a:endParaRPr lang="pt-BR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6684"/>
            <a:ext cx="8352928" cy="477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7227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2049" name="Grupo 6"/>
          <p:cNvGrpSpPr>
            <a:grpSpLocks/>
          </p:cNvGrpSpPr>
          <p:nvPr/>
        </p:nvGrpSpPr>
        <p:grpSpPr bwMode="auto">
          <a:xfrm>
            <a:off x="1763688" y="1124744"/>
            <a:ext cx="5544616" cy="4464496"/>
            <a:chOff x="5000" y="9286"/>
            <a:chExt cx="71279" cy="53309"/>
          </a:xfrm>
        </p:grpSpPr>
        <p:pic>
          <p:nvPicPr>
            <p:cNvPr id="7" name="Object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" y="9286"/>
              <a:ext cx="71279" cy="53309"/>
            </a:xfrm>
            <a:prstGeom prst="rect">
              <a:avLst/>
            </a:prstGeom>
            <a:noFill/>
          </p:spPr>
        </p:pic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5684" y="28524"/>
              <a:ext cx="21782" cy="10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dirty="0" smtClean="0">
                  <a:ln>
                    <a:noFill/>
                  </a:ln>
                  <a:solidFill>
                    <a:srgbClr val="444321"/>
                  </a:solidFill>
                  <a:effectLst/>
                  <a:latin typeface="Arial" pitchFamily="34" charset="0"/>
                  <a:ea typeface="Times New Roman" pitchFamily="18" charset="0"/>
                  <a:cs typeface="Lucida Sans Unicode" pitchFamily="34" charset="0"/>
                </a:rPr>
                <a:t>Rota dos Bandeirantes</a:t>
              </a:r>
              <a:endPara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Rectangle 8"/>
            <p:cNvSpPr>
              <a:spLocks noChangeArrowheads="1"/>
            </p:cNvSpPr>
            <p:nvPr/>
          </p:nvSpPr>
          <p:spPr bwMode="auto">
            <a:xfrm>
              <a:off x="8093" y="45352"/>
              <a:ext cx="19108" cy="11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Lucida Sans Unicode" pitchFamily="34" charset="0"/>
                </a:rPr>
                <a:t>Região dos Mananciais</a:t>
              </a:r>
              <a:endPara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Rectangle 9"/>
            <p:cNvSpPr>
              <a:spLocks noChangeArrowheads="1"/>
            </p:cNvSpPr>
            <p:nvPr/>
          </p:nvSpPr>
          <p:spPr bwMode="auto">
            <a:xfrm>
              <a:off x="24843" y="22764"/>
              <a:ext cx="14967" cy="4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dirty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Arial" pitchFamily="34" charset="0"/>
                  <a:ea typeface="Times New Roman" pitchFamily="18" charset="0"/>
                  <a:cs typeface="Lucida Sans Unicode" pitchFamily="34" charset="0"/>
                </a:rPr>
                <a:t>Franco da Rocha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Rectangle 10"/>
            <p:cNvSpPr>
              <a:spLocks noChangeArrowheads="1"/>
            </p:cNvSpPr>
            <p:nvPr/>
          </p:nvSpPr>
          <p:spPr bwMode="auto">
            <a:xfrm>
              <a:off x="32034" y="35734"/>
              <a:ext cx="11646" cy="3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1" i="0" u="none" strike="noStrike" cap="none" normalizeH="0" baseline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Arial" pitchFamily="34" charset="0"/>
                  <a:ea typeface="Times New Roman" pitchFamily="18" charset="0"/>
                  <a:cs typeface="Lucida Sans Unicode" pitchFamily="34" charset="0"/>
                </a:rPr>
                <a:t>São</a:t>
              </a:r>
              <a:r>
                <a:rPr kumimoji="0" lang="pt-BR" sz="1800" b="0" i="0" u="none" strike="noStrike" cap="none" normalizeH="0" baseline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Arial" pitchFamily="34" charset="0"/>
                  <a:ea typeface="Times New Roman" pitchFamily="18" charset="0"/>
                  <a:cs typeface="Lucida Sans Unicode" pitchFamily="34" charset="0"/>
                </a:rPr>
                <a:t> </a:t>
              </a:r>
              <a:r>
                <a:rPr kumimoji="0" lang="pt-BR" sz="1800" b="1" i="0" u="none" strike="noStrike" cap="none" normalizeH="0" baseline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Arial" pitchFamily="34" charset="0"/>
                  <a:ea typeface="Times New Roman" pitchFamily="18" charset="0"/>
                  <a:cs typeface="Lucida Sans Unicode" pitchFamily="34" charset="0"/>
                </a:rPr>
                <a:t>Paulo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" name="Rectangle 11"/>
            <p:cNvSpPr>
              <a:spLocks noChangeArrowheads="1"/>
            </p:cNvSpPr>
            <p:nvPr/>
          </p:nvSpPr>
          <p:spPr bwMode="auto">
            <a:xfrm>
              <a:off x="55086" y="32845"/>
              <a:ext cx="11557" cy="2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Arial" pitchFamily="34" charset="0"/>
                  <a:ea typeface="Times New Roman" pitchFamily="18" charset="0"/>
                  <a:cs typeface="Lucida Sans Unicode" pitchFamily="34" charset="0"/>
                </a:rPr>
                <a:t>Alto</a:t>
              </a: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C0504D"/>
                  </a:solidFill>
                  <a:effectLst/>
                  <a:latin typeface="Arial" pitchFamily="34" charset="0"/>
                  <a:ea typeface="Times New Roman" pitchFamily="18" charset="0"/>
                  <a:cs typeface="Lucida Sans Unicode" pitchFamily="34" charset="0"/>
                </a:rPr>
                <a:t> </a:t>
              </a: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Arial" pitchFamily="34" charset="0"/>
                  <a:ea typeface="Times New Roman" pitchFamily="18" charset="0"/>
                  <a:cs typeface="Lucida Sans Unicode" pitchFamily="34" charset="0"/>
                </a:rPr>
                <a:t>Tietê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" name="Rectangle 12"/>
            <p:cNvSpPr>
              <a:spLocks noChangeArrowheads="1"/>
            </p:cNvSpPr>
            <p:nvPr/>
          </p:nvSpPr>
          <p:spPr bwMode="auto">
            <a:xfrm>
              <a:off x="40670" y="26368"/>
              <a:ext cx="14478" cy="3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Guarulho</a:t>
              </a:r>
              <a:r>
                <a:rPr kumimoji="0" lang="pt-BR" sz="1400" b="0" i="0" u="none" strike="noStrike" cap="none" normalizeH="0" baseline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s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" name="Rectangle 13"/>
            <p:cNvSpPr>
              <a:spLocks noChangeArrowheads="1"/>
            </p:cNvSpPr>
            <p:nvPr/>
          </p:nvSpPr>
          <p:spPr bwMode="auto">
            <a:xfrm>
              <a:off x="37082" y="47244"/>
              <a:ext cx="12548" cy="3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400" b="1" i="0" u="none" strike="noStrike" cap="none" normalizeH="0" baseline="0" smtClean="0">
                  <a:ln>
                    <a:noFill/>
                  </a:ln>
                  <a:solidFill>
                    <a:srgbClr val="EEECE1"/>
                  </a:solidFill>
                  <a:effectLst/>
                  <a:latin typeface="Tahoma" pitchFamily="34" charset="0"/>
                  <a:ea typeface="Times New Roman" pitchFamily="18" charset="0"/>
                  <a:cs typeface="Tahoma" pitchFamily="34" charset="0"/>
                </a:rPr>
                <a:t>Grande ABC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899592" y="18864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DRS 1 – Grande São Paulo</a:t>
            </a:r>
            <a:endParaRPr lang="pt-BR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5"/>
          <p:cNvPicPr>
            <a:picLocks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71406" y="357166"/>
            <a:ext cx="5137766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ixaDeTexto 3"/>
          <p:cNvSpPr txBox="1"/>
          <p:nvPr/>
        </p:nvSpPr>
        <p:spPr>
          <a:xfrm>
            <a:off x="4643438" y="3968597"/>
            <a:ext cx="857256" cy="2462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1000" b="1" dirty="0"/>
              <a:t>São Paulo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2844" y="428604"/>
            <a:ext cx="857256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1000" b="1" dirty="0" err="1"/>
              <a:t>Cabreúva</a:t>
            </a:r>
            <a:endParaRPr lang="pt-BR" sz="1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714612" y="5968861"/>
            <a:ext cx="857256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1000" b="1" dirty="0"/>
              <a:t>Cotia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000100" y="6429396"/>
            <a:ext cx="1857388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1000" b="1" dirty="0"/>
              <a:t>Vargem Grande Paulista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357222" y="2539837"/>
            <a:ext cx="1062046" cy="2462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1000" b="1" dirty="0"/>
              <a:t>Araçariguama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71470" y="4429132"/>
            <a:ext cx="1062046" cy="2462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1000" b="1" dirty="0"/>
              <a:t>São Roque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224202" y="1366822"/>
            <a:ext cx="857256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1000" b="1" dirty="0" err="1"/>
              <a:t>Cajamar</a:t>
            </a:r>
            <a:endParaRPr lang="pt-BR" sz="1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071670" y="468135"/>
            <a:ext cx="857256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1000" b="1" dirty="0"/>
              <a:t>Jundiaí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71868" y="6397489"/>
            <a:ext cx="1285884" cy="24622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1000" b="1" dirty="0"/>
              <a:t>Taboão da Serra</a:t>
            </a:r>
          </a:p>
        </p:txBody>
      </p:sp>
      <p:sp>
        <p:nvSpPr>
          <p:cNvPr id="8204" name="CaixaDeTexto 13"/>
          <p:cNvSpPr txBox="1">
            <a:spLocks noChangeArrowheads="1"/>
          </p:cNvSpPr>
          <p:nvPr/>
        </p:nvSpPr>
        <p:spPr bwMode="auto">
          <a:xfrm>
            <a:off x="5214938" y="642938"/>
            <a:ext cx="392906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1600" b="1" dirty="0"/>
              <a:t>Caracterização Territorial</a:t>
            </a:r>
          </a:p>
          <a:p>
            <a:pPr algn="ctr"/>
            <a:r>
              <a:rPr lang="pt-BR" sz="1600" b="1" dirty="0"/>
              <a:t>RRAS 05</a:t>
            </a:r>
          </a:p>
          <a:p>
            <a:pPr algn="ctr"/>
            <a:r>
              <a:rPr lang="pt-BR" sz="1600" b="1" dirty="0"/>
              <a:t>Rota dos Bandeirantes</a:t>
            </a:r>
          </a:p>
          <a:p>
            <a:endParaRPr lang="pt-BR" sz="1600" dirty="0"/>
          </a:p>
          <a:p>
            <a:pPr>
              <a:buFontTx/>
              <a:buChar char="-"/>
            </a:pPr>
            <a:r>
              <a:rPr lang="pt-BR" sz="1600" dirty="0"/>
              <a:t>7 municípios</a:t>
            </a:r>
          </a:p>
          <a:p>
            <a:pPr>
              <a:buFontTx/>
              <a:buChar char="-"/>
            </a:pPr>
            <a:endParaRPr lang="pt-BR" sz="1600" dirty="0"/>
          </a:p>
          <a:p>
            <a:pPr>
              <a:buFontTx/>
              <a:buChar char="-"/>
            </a:pPr>
            <a:r>
              <a:rPr lang="pt-BR" sz="1600" dirty="0"/>
              <a:t> Extensão </a:t>
            </a:r>
            <a:r>
              <a:rPr lang="pt-BR" sz="1600" dirty="0" smtClean="0"/>
              <a:t>Territorial: </a:t>
            </a:r>
            <a:r>
              <a:rPr lang="pt-BR" sz="1600" dirty="0"/>
              <a:t>553,746 Km</a:t>
            </a:r>
            <a:r>
              <a:rPr lang="pt-BR" sz="1600" baseline="30000" dirty="0"/>
              <a:t>2</a:t>
            </a:r>
          </a:p>
          <a:p>
            <a:pPr>
              <a:buFontTx/>
              <a:buChar char="-"/>
            </a:pPr>
            <a:endParaRPr lang="pt-BR" sz="1600" baseline="30000" dirty="0"/>
          </a:p>
          <a:p>
            <a:pPr>
              <a:buFontTx/>
              <a:buChar char="-"/>
            </a:pPr>
            <a:r>
              <a:rPr lang="pt-BR" sz="1600" dirty="0"/>
              <a:t> Grau de </a:t>
            </a:r>
            <a:r>
              <a:rPr lang="pt-BR" sz="1600" dirty="0" smtClean="0"/>
              <a:t>Urbanização: </a:t>
            </a:r>
            <a:r>
              <a:rPr lang="pt-BR" sz="1600" dirty="0"/>
              <a:t>100%</a:t>
            </a:r>
          </a:p>
          <a:p>
            <a:pPr>
              <a:buFontTx/>
              <a:buChar char="-"/>
            </a:pPr>
            <a:endParaRPr lang="pt-BR" sz="1600" dirty="0"/>
          </a:p>
          <a:p>
            <a:pPr>
              <a:buFontTx/>
              <a:buChar char="-"/>
            </a:pPr>
            <a:r>
              <a:rPr lang="pt-BR" sz="1600" dirty="0"/>
              <a:t> Densidade </a:t>
            </a:r>
            <a:r>
              <a:rPr lang="pt-BR" sz="1600" dirty="0" err="1" smtClean="0"/>
              <a:t>demog</a:t>
            </a:r>
            <a:r>
              <a:rPr lang="pt-BR" sz="1600" dirty="0" smtClean="0"/>
              <a:t>: </a:t>
            </a:r>
            <a:r>
              <a:rPr lang="pt-BR" sz="1600" dirty="0"/>
              <a:t>3.289 </a:t>
            </a:r>
            <a:r>
              <a:rPr lang="pt-BR" sz="1600" dirty="0" err="1"/>
              <a:t>hab</a:t>
            </a:r>
            <a:r>
              <a:rPr lang="pt-BR" sz="1600" dirty="0"/>
              <a:t>/ Km</a:t>
            </a:r>
            <a:r>
              <a:rPr lang="pt-BR" sz="1600" baseline="30000" dirty="0"/>
              <a:t>2</a:t>
            </a:r>
          </a:p>
          <a:p>
            <a:pPr>
              <a:buFontTx/>
              <a:buChar char="-"/>
            </a:pPr>
            <a:endParaRPr lang="pt-BR" sz="1600" dirty="0"/>
          </a:p>
          <a:p>
            <a:pPr>
              <a:buFontTx/>
              <a:buChar char="-"/>
            </a:pPr>
            <a:r>
              <a:rPr lang="pt-BR" sz="1600" dirty="0"/>
              <a:t> Principais Rodovias:</a:t>
            </a:r>
          </a:p>
          <a:p>
            <a:pPr lvl="1">
              <a:buFontTx/>
              <a:buChar char="-"/>
            </a:pPr>
            <a:r>
              <a:rPr lang="pt-BR" sz="1600" dirty="0"/>
              <a:t> Castello Branco (SP 280)</a:t>
            </a:r>
          </a:p>
          <a:p>
            <a:pPr lvl="1">
              <a:buFontTx/>
              <a:buChar char="-"/>
            </a:pPr>
            <a:r>
              <a:rPr lang="pt-BR" sz="1600" dirty="0"/>
              <a:t> Rodoanel Mario Covas (SP 021)</a:t>
            </a:r>
          </a:p>
          <a:p>
            <a:pPr lvl="1">
              <a:buFontTx/>
              <a:buChar char="-"/>
            </a:pPr>
            <a:r>
              <a:rPr lang="pt-BR" sz="1600" dirty="0"/>
              <a:t> Rodovia Anhanguera (SP 330)</a:t>
            </a:r>
          </a:p>
          <a:p>
            <a:pPr lvl="1">
              <a:buFontTx/>
              <a:buChar char="-"/>
            </a:pPr>
            <a:r>
              <a:rPr lang="pt-BR" sz="1600" dirty="0"/>
              <a:t> Rodovia Raposo Tavares (SP 270)</a:t>
            </a:r>
          </a:p>
          <a:p>
            <a:pPr lvl="1">
              <a:buFontTx/>
              <a:buChar char="-"/>
            </a:pPr>
            <a:endParaRPr lang="pt-BR" sz="1600" dirty="0"/>
          </a:p>
          <a:p>
            <a:pPr>
              <a:buFontTx/>
              <a:buChar char="-"/>
            </a:pPr>
            <a:r>
              <a:rPr lang="pt-BR" sz="1600" dirty="0"/>
              <a:t> Rio Tietê corta os municípios de Osasco, Barueri, Santana de Parnaíba e Pirapora do Bom Jesus</a:t>
            </a:r>
          </a:p>
          <a:p>
            <a:pPr>
              <a:buFontTx/>
              <a:buChar char="-"/>
            </a:pPr>
            <a:endParaRPr lang="pt-BR" sz="1600" dirty="0"/>
          </a:p>
          <a:p>
            <a:pPr>
              <a:buFontTx/>
              <a:buChar char="-"/>
            </a:pPr>
            <a:r>
              <a:rPr lang="pt-BR" sz="1600" dirty="0"/>
              <a:t> Principais meios de transporte público: trem (linhas 9 e 11 da CPTM) e ônibus</a:t>
            </a:r>
          </a:p>
          <a:p>
            <a:endParaRPr lang="pt-BR" sz="1600" dirty="0"/>
          </a:p>
          <a:p>
            <a:pPr>
              <a:buFontTx/>
              <a:buChar char="-"/>
            </a:pPr>
            <a:endParaRPr lang="pt-BR" sz="1600" dirty="0"/>
          </a:p>
        </p:txBody>
      </p:sp>
      <p:sp>
        <p:nvSpPr>
          <p:cNvPr id="8205" name="CaixaDeTexto 15"/>
          <p:cNvSpPr txBox="1">
            <a:spLocks noChangeArrowheads="1"/>
          </p:cNvSpPr>
          <p:nvPr/>
        </p:nvSpPr>
        <p:spPr bwMode="auto">
          <a:xfrm>
            <a:off x="7858125" y="6627813"/>
            <a:ext cx="12858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/>
              <a:t>(*)Fonte: IBGE, 2014</a:t>
            </a:r>
          </a:p>
        </p:txBody>
      </p:sp>
      <p:sp>
        <p:nvSpPr>
          <p:cNvPr id="8206" name="TextBox 4"/>
          <p:cNvSpPr txBox="1">
            <a:spLocks noChangeArrowheads="1"/>
          </p:cNvSpPr>
          <p:nvPr/>
        </p:nvSpPr>
        <p:spPr bwMode="auto">
          <a:xfrm>
            <a:off x="125413" y="-11113"/>
            <a:ext cx="61928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/>
              <a:t>DRS I/CARS 05 – ROTA DOS BANDEIRANTES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27584" y="476672"/>
            <a:ext cx="749935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População segundo município de residência.  Região Rota dos Bandeirantes. 2014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65144712"/>
              </p:ext>
            </p:extLst>
          </p:nvPr>
        </p:nvGraphicFramePr>
        <p:xfrm>
          <a:off x="642938" y="1643063"/>
          <a:ext cx="8072492" cy="4786347"/>
        </p:xfrm>
        <a:graphic>
          <a:graphicData uri="http://schemas.openxmlformats.org/drawingml/2006/table">
            <a:tbl>
              <a:tblPr/>
              <a:tblGrid>
                <a:gridCol w="2357454"/>
                <a:gridCol w="1357322"/>
                <a:gridCol w="1607529"/>
                <a:gridCol w="1563056"/>
                <a:gridCol w="1187131"/>
              </a:tblGrid>
              <a:tr h="1186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Município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População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Beneficiários de plano de saúde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SUS Dependente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Taxa de População SUS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5F1"/>
                    </a:solidFill>
                  </a:tcPr>
                </a:tc>
              </a:tr>
              <a:tr h="395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Barueri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259.555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162.150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97.405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37,5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5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Carapicuíba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390.073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159.225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230.848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59,2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Itapevi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220.250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64.371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155.879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70,8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Jandira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117.457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43.059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74.398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63,3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Osasco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693.271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351.905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341.366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49,2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Pirapora 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 Bom Jesus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17.372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3.217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14.155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81,5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5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Santana </a:t>
                      </a: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Parnaíba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123.825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56.228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67.597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54,6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1.821.803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840.155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981.648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54,6</a:t>
                      </a:r>
                      <a:endParaRPr lang="pt-B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51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307" name="CaixaDeTexto 5"/>
          <p:cNvSpPr txBox="1">
            <a:spLocks noChangeArrowheads="1"/>
          </p:cNvSpPr>
          <p:nvPr/>
        </p:nvSpPr>
        <p:spPr bwMode="auto">
          <a:xfrm>
            <a:off x="642938" y="6088063"/>
            <a:ext cx="264318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1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Fonte: ANS/IBGE Estimativa Populacional 2014</a:t>
            </a:r>
            <a:endParaRPr lang="pt-BR" sz="1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308" name="TextBox 4"/>
          <p:cNvSpPr txBox="1">
            <a:spLocks noChangeArrowheads="1"/>
          </p:cNvSpPr>
          <p:nvPr/>
        </p:nvSpPr>
        <p:spPr bwMode="auto">
          <a:xfrm>
            <a:off x="125413" y="-11113"/>
            <a:ext cx="61928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/>
              <a:t>DRS I/CARS 05 – ROTA DOS BANDEIRANTES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200" dirty="0" smtClean="0">
                <a:latin typeface="+mn-lt"/>
              </a:rPr>
              <a:t>Equipamentos Estaduais - Rota dos Bandeirantes</a:t>
            </a:r>
            <a:endParaRPr lang="pt-BR" sz="32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pt-BR" sz="2400" b="1" dirty="0"/>
          </a:p>
          <a:p>
            <a:pPr marL="0" indent="0">
              <a:lnSpc>
                <a:spcPct val="150000"/>
              </a:lnSpc>
              <a:buNone/>
            </a:pPr>
            <a:endParaRPr lang="pt-BR" sz="24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7544" y="1340768"/>
          <a:ext cx="8280920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43924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b="1" dirty="0" smtClean="0">
                          <a:cs typeface="Times New Roman" pitchFamily="18" charset="0"/>
                        </a:rPr>
                        <a:t>AME ITAPEVI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b="1" dirty="0" smtClean="0">
                          <a:cs typeface="Times New Roman" pitchFamily="18" charset="0"/>
                        </a:rPr>
                        <a:t>AME CARAPICUÍBA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b="1" dirty="0" smtClean="0">
                          <a:cs typeface="Times New Roman" pitchFamily="18" charset="0"/>
                        </a:rPr>
                        <a:t>HOSPITAL GERAL DE ITAPEVI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b="1" dirty="0" smtClean="0">
                          <a:cs typeface="Times New Roman" pitchFamily="18" charset="0"/>
                        </a:rPr>
                        <a:t>HOSPITAL GERAL DE CARAPICUÍBA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t-BR" sz="2400" b="1" dirty="0" smtClean="0">
                          <a:cs typeface="Times New Roman" pitchFamily="18" charset="0"/>
                        </a:rPr>
                        <a:t>HOSPITAL REGIONAL DE OSASCO</a:t>
                      </a:r>
                    </a:p>
                    <a:p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2498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2400" b="1" dirty="0" smtClean="0">
                <a:latin typeface="+mn-lt"/>
                <a:cs typeface="Times New Roman" pitchFamily="18" charset="0"/>
              </a:rPr>
              <a:t>Contextualizando</a:t>
            </a:r>
            <a:br>
              <a:rPr lang="pt-BR" sz="2400" b="1" dirty="0" smtClean="0">
                <a:latin typeface="+mn-lt"/>
                <a:cs typeface="Times New Roman" pitchFamily="18" charset="0"/>
              </a:rPr>
            </a:br>
            <a:r>
              <a:rPr lang="pt-BR" sz="2400" b="1" dirty="0" smtClean="0">
                <a:latin typeface="+mn-lt"/>
                <a:cs typeface="Times New Roman" pitchFamily="18" charset="0"/>
              </a:rPr>
              <a:t>Apoio da AH na Região de Rota dos Bandeirantes</a:t>
            </a:r>
            <a:endParaRPr lang="pt-BR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2014...</a:t>
            </a:r>
            <a:r>
              <a:rPr lang="pt-BR" sz="3400" b="1" u="sng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9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Momentos...</a:t>
            </a:r>
          </a:p>
          <a:p>
            <a:pPr marL="0" indent="266700" algn="just">
              <a:lnSpc>
                <a:spcPct val="150000"/>
              </a:lnSpc>
            </a:pPr>
            <a:r>
              <a:rPr lang="pt-BR" sz="2900" dirty="0" smtClean="0">
                <a:cs typeface="Times New Roman" pitchFamily="18" charset="0"/>
              </a:rPr>
              <a:t> Formação Apoiadores para Implantação do ACCRV/AB</a:t>
            </a:r>
          </a:p>
          <a:p>
            <a:pPr marL="0" indent="266700" algn="just">
              <a:lnSpc>
                <a:spcPct val="150000"/>
              </a:lnSpc>
            </a:pPr>
            <a:r>
              <a:rPr lang="pt-BR" sz="2900" dirty="0" smtClean="0">
                <a:cs typeface="Times New Roman" pitchFamily="18" charset="0"/>
              </a:rPr>
              <a:t>  Projeto Maternidades da Grande São Paulo</a:t>
            </a:r>
          </a:p>
          <a:p>
            <a:pPr marL="0" indent="266700" algn="just">
              <a:lnSpc>
                <a:spcPct val="150000"/>
              </a:lnSpc>
              <a:buNone/>
            </a:pPr>
            <a:endParaRPr lang="pt-BR" sz="2900" b="1" dirty="0" smtClean="0"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900" b="1" dirty="0" smtClean="0">
                <a:cs typeface="Times New Roman" pitchFamily="18" charset="0"/>
              </a:rPr>
              <a:t> </a:t>
            </a:r>
            <a:r>
              <a:rPr lang="pt-BR" sz="29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Desdobramentos...aproximação</a:t>
            </a:r>
          </a:p>
          <a:p>
            <a:pPr marL="449263" indent="-182563" algn="just">
              <a:lnSpc>
                <a:spcPct val="150000"/>
              </a:lnSpc>
            </a:pPr>
            <a:r>
              <a:rPr lang="pt-BR" sz="2900" dirty="0" smtClean="0">
                <a:cs typeface="Times New Roman" pitchFamily="18" charset="0"/>
              </a:rPr>
              <a:t> AAB e CARS 5</a:t>
            </a:r>
          </a:p>
          <a:p>
            <a:pPr marL="449263" indent="-182563" algn="just">
              <a:lnSpc>
                <a:spcPct val="150000"/>
              </a:lnSpc>
            </a:pPr>
            <a:r>
              <a:rPr lang="pt-BR" sz="2900" dirty="0" smtClean="0">
                <a:cs typeface="Times New Roman" pitchFamily="18" charset="0"/>
              </a:rPr>
              <a:t>Municípios da região</a:t>
            </a:r>
          </a:p>
          <a:p>
            <a:pPr marL="449263" indent="-182563" algn="just">
              <a:lnSpc>
                <a:spcPct val="150000"/>
              </a:lnSpc>
            </a:pPr>
            <a:r>
              <a:rPr lang="pt-BR" sz="2900" dirty="0" smtClean="0">
                <a:cs typeface="Times New Roman" pitchFamily="18" charset="0"/>
              </a:rPr>
              <a:t>Equipamentos de saúde</a:t>
            </a:r>
          </a:p>
          <a:p>
            <a:pPr marL="627063" indent="-177800" algn="just">
              <a:lnSpc>
                <a:spcPct val="150000"/>
              </a:lnSpc>
              <a:buNone/>
            </a:pPr>
            <a:endParaRPr lang="pt-BR" sz="2900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498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66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2015...</a:t>
            </a:r>
            <a:r>
              <a:rPr lang="pt-BR" sz="6000" b="1" u="sng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51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Momentos...</a:t>
            </a:r>
            <a:endParaRPr lang="pt-BR" sz="2900" b="1" u="sng" dirty="0" smtClean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 marL="273050" indent="-6350" algn="just">
              <a:lnSpc>
                <a:spcPct val="150000"/>
              </a:lnSpc>
              <a:buClrTx/>
            </a:pPr>
            <a:r>
              <a:rPr lang="pt-BR" sz="3800" dirty="0" smtClean="0">
                <a:cs typeface="Times New Roman" pitchFamily="18" charset="0"/>
              </a:rPr>
              <a:t>Construção do Plano Institucional de Humanização PIH </a:t>
            </a:r>
          </a:p>
          <a:p>
            <a:pPr marL="449263" indent="-182563" algn="just">
              <a:lnSpc>
                <a:spcPct val="150000"/>
              </a:lnSpc>
              <a:buClrTx/>
            </a:pPr>
            <a:r>
              <a:rPr lang="pt-BR" sz="3800" dirty="0" smtClean="0">
                <a:cs typeface="Times New Roman" pitchFamily="18" charset="0"/>
              </a:rPr>
              <a:t>Convite para participação da Conferência Municipal de Carapicuíba</a:t>
            </a:r>
          </a:p>
          <a:p>
            <a:pPr marL="449263" indent="-182563" algn="just">
              <a:lnSpc>
                <a:spcPct val="150000"/>
              </a:lnSpc>
              <a:buClrTx/>
            </a:pPr>
            <a:r>
              <a:rPr lang="pt-BR" sz="3800" dirty="0" smtClean="0">
                <a:cs typeface="Times New Roman" pitchFamily="18" charset="0"/>
              </a:rPr>
              <a:t>Participação na Oficina da RAPS Municipal de Carapicuíba</a:t>
            </a:r>
          </a:p>
          <a:p>
            <a:pPr marL="449263" indent="-182563" algn="just">
              <a:lnSpc>
                <a:spcPct val="150000"/>
              </a:lnSpc>
              <a:buClrTx/>
            </a:pPr>
            <a:r>
              <a:rPr lang="pt-BR" sz="3800" dirty="0" smtClean="0">
                <a:cs typeface="Times New Roman" pitchFamily="18" charset="0"/>
              </a:rPr>
              <a:t>Articulação com municípios de Carapicuíba e </a:t>
            </a:r>
            <a:r>
              <a:rPr lang="pt-BR" sz="3800" dirty="0" err="1" smtClean="0">
                <a:cs typeface="Times New Roman" pitchFamily="18" charset="0"/>
              </a:rPr>
              <a:t>Itapevi</a:t>
            </a:r>
            <a:r>
              <a:rPr lang="pt-BR" sz="3800" dirty="0" smtClean="0">
                <a:cs typeface="Times New Roman" pitchFamily="18" charset="0"/>
              </a:rPr>
              <a:t> (projeto para gestão SMS)</a:t>
            </a:r>
          </a:p>
          <a:p>
            <a:pPr marL="273050" indent="-273050" algn="just">
              <a:lnSpc>
                <a:spcPct val="150000"/>
              </a:lnSpc>
              <a:buClrTx/>
              <a:buNone/>
            </a:pPr>
            <a:r>
              <a:rPr lang="pt-BR" sz="51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Desdobramentos...</a:t>
            </a:r>
          </a:p>
          <a:p>
            <a:pPr marL="449263" indent="-182563" algn="just">
              <a:lnSpc>
                <a:spcPct val="150000"/>
              </a:lnSpc>
              <a:buClrTx/>
            </a:pPr>
            <a:r>
              <a:rPr lang="pt-BR" sz="3800" dirty="0" smtClean="0">
                <a:cs typeface="Times New Roman" pitchFamily="18" charset="0"/>
              </a:rPr>
              <a:t>Necessidade de ações para diminuir o absenteísmo, apoio matricial e aproximação com a Atenção Primária</a:t>
            </a:r>
          </a:p>
          <a:p>
            <a:pPr marL="449263" indent="-182563" algn="just">
              <a:lnSpc>
                <a:spcPct val="150000"/>
              </a:lnSpc>
              <a:buClrTx/>
            </a:pPr>
            <a:r>
              <a:rPr lang="pt-BR" sz="3800" dirty="0" smtClean="0">
                <a:cs typeface="Times New Roman" pitchFamily="18" charset="0"/>
              </a:rPr>
              <a:t>Participação no </a:t>
            </a:r>
            <a:r>
              <a:rPr lang="pt-BR" sz="3800" dirty="0" smtClean="0"/>
              <a:t>Grupo Técnico Regional de Atenção Básica – GTAB</a:t>
            </a:r>
          </a:p>
          <a:p>
            <a:pPr marL="449263" indent="-182563" algn="just">
              <a:lnSpc>
                <a:spcPct val="150000"/>
              </a:lnSpc>
            </a:pPr>
            <a:r>
              <a:rPr lang="pt-BR" sz="3800" dirty="0" smtClean="0">
                <a:cs typeface="Times New Roman" pitchFamily="18" charset="0"/>
              </a:rPr>
              <a:t>Rodas de conversa  (AH e AAB) em UBS dos municípios de </a:t>
            </a:r>
            <a:r>
              <a:rPr lang="pt-BR" sz="3800" dirty="0" err="1" smtClean="0">
                <a:cs typeface="Times New Roman" pitchFamily="18" charset="0"/>
              </a:rPr>
              <a:t>Itapevi</a:t>
            </a:r>
            <a:r>
              <a:rPr lang="pt-BR" sz="3800" dirty="0" smtClean="0">
                <a:cs typeface="Times New Roman" pitchFamily="18" charset="0"/>
              </a:rPr>
              <a:t> e Carapicuíba na Linha Materno – Infantil</a:t>
            </a:r>
          </a:p>
          <a:p>
            <a:pPr marL="449263" indent="-182563" algn="just">
              <a:lnSpc>
                <a:spcPct val="150000"/>
              </a:lnSpc>
              <a:buClrTx/>
              <a:buNone/>
            </a:pPr>
            <a:endParaRPr lang="pt-BR" sz="3800" b="1" dirty="0" smtClean="0">
              <a:cs typeface="Times New Roman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0"/>
            <a:ext cx="8229600" cy="1268760"/>
          </a:xfrm>
          <a:prstGeom prst="rect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100" b="1" dirty="0" smtClean="0">
                <a:latin typeface="+mn-lt"/>
                <a:cs typeface="Times New Roman" pitchFamily="18" charset="0"/>
              </a:rPr>
              <a:t>Apoio da AH na Região de Rota dos Bandeirantes</a:t>
            </a:r>
            <a:endParaRPr lang="pt-BR" sz="3200" b="1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684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2016...</a:t>
            </a:r>
            <a:r>
              <a:rPr lang="pt-BR" sz="2800" b="1" u="sng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Momentos...</a:t>
            </a:r>
          </a:p>
          <a:p>
            <a:pPr marL="0" indent="0">
              <a:lnSpc>
                <a:spcPct val="200000"/>
              </a:lnSpc>
            </a:pPr>
            <a:r>
              <a:rPr lang="pt-BR" sz="2400" dirty="0" smtClean="0">
                <a:cs typeface="Times New Roman" pitchFamily="18" charset="0"/>
              </a:rPr>
              <a:t>  Construção do Plano Regional da Linha de Cuidado Doenças Crônicas: </a:t>
            </a:r>
            <a:r>
              <a:rPr lang="pt-BR" sz="2400" dirty="0" smtClean="0"/>
              <a:t>HAS, DM e DRC</a:t>
            </a:r>
          </a:p>
          <a:p>
            <a:pPr marL="457200" indent="-457200">
              <a:lnSpc>
                <a:spcPct val="200000"/>
              </a:lnSpc>
              <a:buNone/>
            </a:pP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Desdobramentos...</a:t>
            </a:r>
            <a:endParaRPr lang="pt-BR" sz="2400" b="1" dirty="0" smtClean="0">
              <a:cs typeface="Times New Roman" pitchFamily="18" charset="0"/>
            </a:endParaRPr>
          </a:p>
          <a:p>
            <a:pPr marL="0" indent="0">
              <a:lnSpc>
                <a:spcPct val="200000"/>
              </a:lnSpc>
            </a:pPr>
            <a:r>
              <a:rPr lang="pt-BR" sz="2400" dirty="0" smtClean="0">
                <a:cs typeface="Times New Roman" pitchFamily="18" charset="0"/>
              </a:rPr>
              <a:t>  GTAB/NTH: Propõe a construção da “Oficina de Integralidade do Cuidado” com o objetivo de ampliar a articulação entre Atenção Básica e Ambulatórios de Especialidades</a:t>
            </a:r>
          </a:p>
          <a:p>
            <a:pPr marL="457200" indent="-457200">
              <a:lnSpc>
                <a:spcPct val="200000"/>
              </a:lnSpc>
              <a:buNone/>
            </a:pPr>
            <a:endParaRPr lang="pt-BR" sz="2400" dirty="0" smtClean="0">
              <a:cs typeface="Times New Roman" pitchFamily="18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BR" sz="3100" b="1" dirty="0" smtClean="0">
                <a:latin typeface="+mn-lt"/>
                <a:cs typeface="Times New Roman" pitchFamily="18" charset="0"/>
              </a:rPr>
              <a:t>Apoio da AH na Região de Rota dos Bandeirantes</a:t>
            </a:r>
            <a:endParaRPr lang="pt-BR" sz="3200" b="1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498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6501</TotalTime>
  <Words>1251</Words>
  <Application>Microsoft Office PowerPoint</Application>
  <PresentationFormat>Apresentação na tela (4:3)</PresentationFormat>
  <Paragraphs>290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   Apoio   Articuladores de Humanização   AME    </vt:lpstr>
      <vt:lpstr>Experiências de Apoio - Rota dos Bandeirantes e Mananciais</vt:lpstr>
      <vt:lpstr>Slide 3</vt:lpstr>
      <vt:lpstr>Slide 4</vt:lpstr>
      <vt:lpstr>População segundo município de residência.  Região Rota dos Bandeirantes. 2014 </vt:lpstr>
      <vt:lpstr>Equipamentos Estaduais - Rota dos Bandeirantes</vt:lpstr>
      <vt:lpstr>Contextualizando Apoio da AH na Região de Rota dos Bandeirantes</vt:lpstr>
      <vt:lpstr>Slide 8</vt:lpstr>
      <vt:lpstr>Apoio da AH na Região de Rota dos Bandeirantes</vt:lpstr>
      <vt:lpstr>Pré - Oficina “O Desafio da Integralidade do  Cuidado”</vt:lpstr>
      <vt:lpstr>Pré - Oficina “O Desafio da Integralidade do  Cuidado”</vt:lpstr>
      <vt:lpstr>Pré - Oficina “O Desafio da Integralidade do  Cuidado”</vt:lpstr>
      <vt:lpstr> Oficina “O Desafio da Integralidade do  Cuidado” -</vt:lpstr>
      <vt:lpstr> Oficina “O Desafio da Integralidade do  Cuidado”</vt:lpstr>
      <vt:lpstr> Oficina “O Desafio da Integralidade do  Cuidado”</vt:lpstr>
      <vt:lpstr>   </vt:lpstr>
      <vt:lpstr>   </vt:lpstr>
      <vt:lpstr>   </vt:lpstr>
      <vt:lpstr>   </vt:lpstr>
      <vt:lpstr>   </vt:lpstr>
      <vt:lpstr>Slide 21</vt:lpstr>
      <vt:lpstr>   </vt:lpstr>
      <vt:lpstr>   </vt:lpstr>
      <vt:lpstr>Desafio</vt:lpstr>
      <vt:lpstr>OBRIGADA 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eribas</dc:creator>
  <cp:lastModifiedBy>Alfredo</cp:lastModifiedBy>
  <cp:revision>1010</cp:revision>
  <dcterms:created xsi:type="dcterms:W3CDTF">2013-08-30T14:48:23Z</dcterms:created>
  <dcterms:modified xsi:type="dcterms:W3CDTF">2016-11-09T22:28:54Z</dcterms:modified>
</cp:coreProperties>
</file>