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3" d="100"/>
          <a:sy n="63" d="100"/>
        </p:scale>
        <p:origin x="1308" y="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5F25C7-6355-4AA0-BFDA-384D2DF2391B}" type="datetimeFigureOut">
              <a:rPr lang="pt-BR" smtClean="0"/>
              <a:t>25/09/2016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ED679B-9AAC-4FE0-BB7E-3E013B3F126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102284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5F25C7-6355-4AA0-BFDA-384D2DF2391B}" type="datetimeFigureOut">
              <a:rPr lang="pt-BR" smtClean="0"/>
              <a:t>25/09/2016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ED679B-9AAC-4FE0-BB7E-3E013B3F126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552414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5F25C7-6355-4AA0-BFDA-384D2DF2391B}" type="datetimeFigureOut">
              <a:rPr lang="pt-BR" smtClean="0"/>
              <a:t>25/09/2016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ED679B-9AAC-4FE0-BB7E-3E013B3F126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610955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5F25C7-6355-4AA0-BFDA-384D2DF2391B}" type="datetimeFigureOut">
              <a:rPr lang="pt-BR" smtClean="0"/>
              <a:t>25/09/2016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ED679B-9AAC-4FE0-BB7E-3E013B3F126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774411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5F25C7-6355-4AA0-BFDA-384D2DF2391B}" type="datetimeFigureOut">
              <a:rPr lang="pt-BR" smtClean="0"/>
              <a:t>25/09/2016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ED679B-9AAC-4FE0-BB7E-3E013B3F126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466597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5F25C7-6355-4AA0-BFDA-384D2DF2391B}" type="datetimeFigureOut">
              <a:rPr lang="pt-BR" smtClean="0"/>
              <a:t>25/09/2016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ED679B-9AAC-4FE0-BB7E-3E013B3F126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760346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5F25C7-6355-4AA0-BFDA-384D2DF2391B}" type="datetimeFigureOut">
              <a:rPr lang="pt-BR" smtClean="0"/>
              <a:t>25/09/2016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ED679B-9AAC-4FE0-BB7E-3E013B3F126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792119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5F25C7-6355-4AA0-BFDA-384D2DF2391B}" type="datetimeFigureOut">
              <a:rPr lang="pt-BR" smtClean="0"/>
              <a:t>25/09/2016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ED679B-9AAC-4FE0-BB7E-3E013B3F126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709234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5F25C7-6355-4AA0-BFDA-384D2DF2391B}" type="datetimeFigureOut">
              <a:rPr lang="pt-BR" smtClean="0"/>
              <a:t>25/09/2016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ED679B-9AAC-4FE0-BB7E-3E013B3F126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240720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5F25C7-6355-4AA0-BFDA-384D2DF2391B}" type="datetimeFigureOut">
              <a:rPr lang="pt-BR" smtClean="0"/>
              <a:t>25/09/2016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ED679B-9AAC-4FE0-BB7E-3E013B3F126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673080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5F25C7-6355-4AA0-BFDA-384D2DF2391B}" type="datetimeFigureOut">
              <a:rPr lang="pt-BR" smtClean="0"/>
              <a:t>25/09/2016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ED679B-9AAC-4FE0-BB7E-3E013B3F126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13805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5F25C7-6355-4AA0-BFDA-384D2DF2391B}" type="datetimeFigureOut">
              <a:rPr lang="pt-BR" smtClean="0"/>
              <a:t>25/09/2016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ED679B-9AAC-4FE0-BB7E-3E013B3F126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206089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348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pt-BR" smtClean="0"/>
              <a:t>Hepatites virais</a:t>
            </a:r>
          </a:p>
        </p:txBody>
      </p:sp>
      <p:sp>
        <p:nvSpPr>
          <p:cNvPr id="4" name="Rectangle 7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pt-BR" sz="2000" dirty="0" err="1" smtClean="0"/>
              <a:t>Mylva</a:t>
            </a:r>
            <a:r>
              <a:rPr lang="pt-BR" sz="2000" dirty="0" smtClean="0"/>
              <a:t> </a:t>
            </a:r>
            <a:r>
              <a:rPr lang="pt-BR" sz="2000" dirty="0" err="1" smtClean="0"/>
              <a:t>Fonsi</a:t>
            </a:r>
            <a:endParaRPr lang="pt-BR" sz="2000" dirty="0" smtClean="0"/>
          </a:p>
          <a:p>
            <a:pPr eaLnBrk="1" hangingPunct="1">
              <a:lnSpc>
                <a:spcPct val="80000"/>
              </a:lnSpc>
              <a:defRPr/>
            </a:pPr>
            <a:r>
              <a:rPr lang="pt-BR" sz="2000" dirty="0" smtClean="0"/>
              <a:t>Infectologista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pt-BR" sz="2000" dirty="0" smtClean="0"/>
              <a:t>CRT-DST/Aids – SES - SP</a:t>
            </a:r>
          </a:p>
        </p:txBody>
      </p:sp>
    </p:spTree>
    <p:extLst>
      <p:ext uri="{BB962C8B-B14F-4D97-AF65-F5344CB8AC3E}">
        <p14:creationId xmlns:p14="http://schemas.microsoft.com/office/powerpoint/2010/main" val="323487954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 eaLnBrk="1" hangingPunct="1">
              <a:defRPr/>
            </a:pPr>
            <a:r>
              <a:rPr lang="pt-BR" dirty="0" smtClean="0"/>
              <a:t>Hepatite B - profilaxia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pt-BR" sz="2400" dirty="0" smtClean="0"/>
              <a:t>Vacinação: 3 doses – repetir caso não haja resposta</a:t>
            </a:r>
          </a:p>
          <a:p>
            <a:pPr eaLnBrk="1" hangingPunct="1">
              <a:defRPr/>
            </a:pPr>
            <a:r>
              <a:rPr lang="pt-BR" sz="2400" dirty="0" smtClean="0"/>
              <a:t>Transmissão vertical: </a:t>
            </a:r>
          </a:p>
          <a:p>
            <a:pPr eaLnBrk="1" hangingPunct="1">
              <a:buFont typeface="Arial" pitchFamily="34" charset="0"/>
              <a:buChar char="•"/>
              <a:defRPr/>
            </a:pPr>
            <a:r>
              <a:rPr lang="pt-BR" sz="2400" dirty="0" smtClean="0"/>
              <a:t>Imunoglobulina + vacina: idealmente nas 12 primeiras horas, podendo ser administradas até 7 dias após o nascimento</a:t>
            </a:r>
          </a:p>
          <a:p>
            <a:pPr eaLnBrk="1" hangingPunct="1">
              <a:buFont typeface="Arial" pitchFamily="34" charset="0"/>
              <a:buChar char="•"/>
              <a:defRPr/>
            </a:pPr>
            <a:r>
              <a:rPr lang="pt-BR" sz="2400" dirty="0" smtClean="0"/>
              <a:t>Tratamento materno quando </a:t>
            </a:r>
            <a:r>
              <a:rPr lang="pt-BR" sz="2400" dirty="0" err="1" smtClean="0"/>
              <a:t>viremia</a:t>
            </a:r>
            <a:r>
              <a:rPr lang="pt-BR" sz="2400" dirty="0" smtClean="0"/>
              <a:t> elevada</a:t>
            </a:r>
          </a:p>
          <a:p>
            <a:pPr eaLnBrk="1" hangingPunct="1">
              <a:buFont typeface="Arial" pitchFamily="34" charset="0"/>
              <a:buChar char="•"/>
              <a:defRPr/>
            </a:pPr>
            <a:r>
              <a:rPr lang="pt-BR" sz="2400" dirty="0" smtClean="0"/>
              <a:t>Não há recomendação de parto cesárea</a:t>
            </a:r>
          </a:p>
          <a:p>
            <a:pPr eaLnBrk="1" hangingPunct="1">
              <a:buFont typeface="Arial" pitchFamily="34" charset="0"/>
              <a:buChar char="•"/>
              <a:defRPr/>
            </a:pPr>
            <a:r>
              <a:rPr lang="pt-BR" sz="2400" dirty="0" smtClean="0"/>
              <a:t>Se a profilaxia for realizada, pode haver aleitamento materno (exceto se a mãe estiver em tratamento) </a:t>
            </a:r>
          </a:p>
          <a:p>
            <a:pPr eaLnBrk="1" hangingPunct="1">
              <a:defRPr/>
            </a:pPr>
            <a:r>
              <a:rPr lang="pt-BR" sz="2400" dirty="0" smtClean="0"/>
              <a:t>Profilaxia pós-exposição</a:t>
            </a:r>
          </a:p>
          <a:p>
            <a:pPr eaLnBrk="1" hangingPunct="1">
              <a:defRPr/>
            </a:pPr>
            <a:endParaRPr lang="pt-BR" sz="2400" dirty="0" smtClean="0"/>
          </a:p>
        </p:txBody>
      </p:sp>
    </p:spTree>
    <p:extLst>
      <p:ext uri="{BB962C8B-B14F-4D97-AF65-F5344CB8AC3E}">
        <p14:creationId xmlns:p14="http://schemas.microsoft.com/office/powerpoint/2010/main" val="41159870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058" name="Imagem 1" descr="recomendações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1013" y="481013"/>
            <a:ext cx="8181975" cy="5895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865124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 eaLnBrk="1" hangingPunct="1">
              <a:defRPr/>
            </a:pPr>
            <a:r>
              <a:rPr lang="pt-BR" dirty="0" smtClean="0"/>
              <a:t>Hepatite C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pt-BR" sz="2400" dirty="0" smtClean="0"/>
              <a:t>Agente etiológico: </a:t>
            </a:r>
            <a:r>
              <a:rPr lang="pt-BR" sz="2400" i="1" dirty="0" err="1" smtClean="0"/>
              <a:t>Hepacivirus</a:t>
            </a:r>
            <a:r>
              <a:rPr lang="pt-BR" sz="2400" i="1" dirty="0" smtClean="0"/>
              <a:t> – </a:t>
            </a:r>
            <a:r>
              <a:rPr lang="pt-BR" sz="2400" dirty="0" smtClean="0"/>
              <a:t>RNA vírus (HCV)</a:t>
            </a:r>
          </a:p>
          <a:p>
            <a:pPr eaLnBrk="1" hangingPunct="1">
              <a:defRPr/>
            </a:pPr>
            <a:r>
              <a:rPr lang="pt-BR" sz="2400" dirty="0" smtClean="0"/>
              <a:t>De acordo com a OMS, há 170 milhões de pessoas infectadas pelo HCV, correspondendo a 3% da população mundial</a:t>
            </a:r>
          </a:p>
          <a:p>
            <a:pPr eaLnBrk="1" hangingPunct="1">
              <a:defRPr/>
            </a:pPr>
            <a:r>
              <a:rPr lang="pt-BR" sz="2400" dirty="0" smtClean="0"/>
              <a:t>Estima-se 80-90% das pessoas </a:t>
            </a:r>
            <a:r>
              <a:rPr lang="pt-BR" sz="2400" dirty="0" err="1" smtClean="0"/>
              <a:t>anti-HCV</a:t>
            </a:r>
            <a:r>
              <a:rPr lang="pt-BR" sz="2400" dirty="0" smtClean="0"/>
              <a:t> positivas tenham RNA-HCV positivo</a:t>
            </a:r>
          </a:p>
          <a:p>
            <a:pPr eaLnBrk="1" hangingPunct="1">
              <a:defRPr/>
            </a:pPr>
            <a:r>
              <a:rPr lang="pt-BR" sz="2400" dirty="0" smtClean="0"/>
              <a:t>A prevalência na África e no pacífico ocidental é significativamente maior que na América do Norte e Europa</a:t>
            </a:r>
          </a:p>
          <a:p>
            <a:pPr eaLnBrk="1" hangingPunct="1">
              <a:defRPr/>
            </a:pPr>
            <a:endParaRPr lang="pt-BR" dirty="0" smtClean="0"/>
          </a:p>
        </p:txBody>
      </p:sp>
    </p:spTree>
    <p:extLst>
      <p:ext uri="{BB962C8B-B14F-4D97-AF65-F5344CB8AC3E}">
        <p14:creationId xmlns:p14="http://schemas.microsoft.com/office/powerpoint/2010/main" val="412007932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endParaRPr lang="pt-BR" dirty="0" smtClean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pt-BR" sz="2400" dirty="0" smtClean="0"/>
              <a:t>Transmissão: a via parenteral é a mais eficaz</a:t>
            </a:r>
          </a:p>
          <a:p>
            <a:pPr eaLnBrk="1" hangingPunct="1">
              <a:buFont typeface="Arial" pitchFamily="34" charset="0"/>
              <a:buChar char="•"/>
              <a:defRPr/>
            </a:pPr>
            <a:r>
              <a:rPr lang="pt-BR" sz="2400" dirty="0" smtClean="0"/>
              <a:t>Uso de drogas injetáveis</a:t>
            </a:r>
          </a:p>
          <a:p>
            <a:pPr eaLnBrk="1" hangingPunct="1">
              <a:buFont typeface="Arial" pitchFamily="34" charset="0"/>
              <a:buChar char="•"/>
              <a:defRPr/>
            </a:pPr>
            <a:r>
              <a:rPr lang="pt-BR" sz="2400" dirty="0" smtClean="0"/>
              <a:t>Transfusão sanguínea</a:t>
            </a:r>
          </a:p>
          <a:p>
            <a:pPr eaLnBrk="1" hangingPunct="1">
              <a:buFont typeface="Arial" pitchFamily="34" charset="0"/>
              <a:buChar char="•"/>
              <a:defRPr/>
            </a:pPr>
            <a:r>
              <a:rPr lang="pt-BR" sz="2400" dirty="0" smtClean="0"/>
              <a:t>Transplante de </a:t>
            </a:r>
            <a:r>
              <a:rPr lang="pt-BR" sz="2400" dirty="0" err="1" smtClean="0"/>
              <a:t>orgãos</a:t>
            </a:r>
            <a:endParaRPr lang="pt-BR" sz="2400" dirty="0" smtClean="0"/>
          </a:p>
          <a:p>
            <a:pPr eaLnBrk="1" hangingPunct="1">
              <a:buFont typeface="Arial" pitchFamily="34" charset="0"/>
              <a:buChar char="•"/>
              <a:defRPr/>
            </a:pPr>
            <a:r>
              <a:rPr lang="pt-BR" sz="2400" dirty="0" smtClean="0"/>
              <a:t>Contato sexual: possível mas risco muito baixo</a:t>
            </a:r>
          </a:p>
          <a:p>
            <a:pPr eaLnBrk="1" hangingPunct="1">
              <a:buFont typeface="Arial" pitchFamily="34" charset="0"/>
              <a:buChar char="•"/>
              <a:defRPr/>
            </a:pPr>
            <a:r>
              <a:rPr lang="pt-BR" sz="2400" dirty="0" err="1" smtClean="0"/>
              <a:t>Perinatal</a:t>
            </a:r>
            <a:r>
              <a:rPr lang="pt-BR" sz="2400" dirty="0" smtClean="0"/>
              <a:t> (até 5%)</a:t>
            </a:r>
          </a:p>
          <a:p>
            <a:pPr eaLnBrk="1" hangingPunct="1">
              <a:buFont typeface="Arial" pitchFamily="34" charset="0"/>
              <a:buChar char="•"/>
              <a:defRPr/>
            </a:pPr>
            <a:r>
              <a:rPr lang="pt-BR" sz="2400" dirty="0" smtClean="0"/>
              <a:t>Hemodiálise</a:t>
            </a:r>
          </a:p>
          <a:p>
            <a:pPr eaLnBrk="1" hangingPunct="1">
              <a:buFont typeface="Arial" pitchFamily="34" charset="0"/>
              <a:buChar char="•"/>
              <a:defRPr/>
            </a:pPr>
            <a:r>
              <a:rPr lang="pt-BR" sz="2400" dirty="0" smtClean="0"/>
              <a:t>Acidente </a:t>
            </a:r>
            <a:r>
              <a:rPr lang="pt-BR" sz="2400" dirty="0" err="1" smtClean="0"/>
              <a:t>pérfuro-cortante</a:t>
            </a:r>
            <a:endParaRPr lang="pt-BR" sz="2400" dirty="0" smtClean="0"/>
          </a:p>
        </p:txBody>
      </p:sp>
    </p:spTree>
    <p:extLst>
      <p:ext uri="{BB962C8B-B14F-4D97-AF65-F5344CB8AC3E}">
        <p14:creationId xmlns:p14="http://schemas.microsoft.com/office/powerpoint/2010/main" val="414011831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 eaLnBrk="1" hangingPunct="1">
              <a:defRPr/>
            </a:pPr>
            <a:r>
              <a:rPr lang="pt-BR" sz="4000" dirty="0" smtClean="0"/>
              <a:t>Hepatite C – história natural e manifestações clínicas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pt-BR" sz="2400" dirty="0" smtClean="0"/>
              <a:t>Período de incubação variável – PCR detectável em até 8 semanas, elevação de </a:t>
            </a:r>
            <a:r>
              <a:rPr lang="pt-BR" sz="2400" dirty="0" err="1" smtClean="0"/>
              <a:t>transaminases</a:t>
            </a:r>
            <a:r>
              <a:rPr lang="pt-BR" sz="2400" dirty="0" smtClean="0"/>
              <a:t> ocorre em 6 a 12 semanas</a:t>
            </a:r>
          </a:p>
          <a:p>
            <a:pPr eaLnBrk="1" hangingPunct="1">
              <a:defRPr/>
            </a:pPr>
            <a:r>
              <a:rPr lang="pt-BR" sz="2400" dirty="0" smtClean="0"/>
              <a:t>Infecção aguda geralmente assintomática</a:t>
            </a:r>
          </a:p>
          <a:p>
            <a:pPr eaLnBrk="1" hangingPunct="1">
              <a:defRPr/>
            </a:pPr>
            <a:r>
              <a:rPr lang="pt-BR" sz="2400" dirty="0" err="1" smtClean="0"/>
              <a:t>Mal-estar</a:t>
            </a:r>
            <a:r>
              <a:rPr lang="pt-BR" sz="2400" dirty="0" smtClean="0"/>
              <a:t>, náusea, desconforto em hipocôndrio D</a:t>
            </a:r>
          </a:p>
          <a:p>
            <a:pPr eaLnBrk="1" hangingPunct="1">
              <a:defRPr/>
            </a:pPr>
            <a:r>
              <a:rPr lang="pt-BR" sz="2400" dirty="0" smtClean="0"/>
              <a:t>&lt; 25% icterícia</a:t>
            </a:r>
          </a:p>
          <a:p>
            <a:pPr eaLnBrk="1" hangingPunct="1">
              <a:defRPr/>
            </a:pPr>
            <a:r>
              <a:rPr lang="pt-BR" sz="2400" dirty="0" smtClean="0"/>
              <a:t>Normalização das </a:t>
            </a:r>
            <a:r>
              <a:rPr lang="pt-BR" sz="2400" dirty="0" err="1" smtClean="0"/>
              <a:t>transaminases</a:t>
            </a:r>
            <a:r>
              <a:rPr lang="pt-BR" sz="2400" dirty="0" smtClean="0"/>
              <a:t> ~ 40%</a:t>
            </a:r>
          </a:p>
          <a:p>
            <a:pPr eaLnBrk="1" hangingPunct="1">
              <a:defRPr/>
            </a:pPr>
            <a:r>
              <a:rPr lang="pt-BR" sz="2400" dirty="0" smtClean="0"/>
              <a:t>Duração: 2 a 12 semanas</a:t>
            </a:r>
          </a:p>
          <a:p>
            <a:pPr eaLnBrk="1" hangingPunct="1">
              <a:defRPr/>
            </a:pPr>
            <a:r>
              <a:rPr lang="pt-BR" sz="2400" dirty="0" smtClean="0"/>
              <a:t>Desaparecimento de HCV-RNA ocorre em &lt; 20%</a:t>
            </a:r>
          </a:p>
          <a:p>
            <a:pPr eaLnBrk="1" hangingPunct="1">
              <a:defRPr/>
            </a:pPr>
            <a:r>
              <a:rPr lang="pt-BR" sz="2400" dirty="0" smtClean="0"/>
              <a:t>Hepatite fulminante é muito rara</a:t>
            </a:r>
          </a:p>
          <a:p>
            <a:pPr eaLnBrk="1" hangingPunct="1">
              <a:buFont typeface="Wingdings" pitchFamily="2" charset="2"/>
              <a:buNone/>
              <a:defRPr/>
            </a:pPr>
            <a:endParaRPr lang="pt-BR" sz="2400" dirty="0" smtClean="0"/>
          </a:p>
          <a:p>
            <a:pPr eaLnBrk="1" hangingPunct="1">
              <a:buFont typeface="Arial" pitchFamily="34" charset="0"/>
              <a:buChar char="•"/>
              <a:defRPr/>
            </a:pPr>
            <a:endParaRPr lang="pt-BR" sz="2400" dirty="0" smtClean="0"/>
          </a:p>
          <a:p>
            <a:pPr eaLnBrk="1" hangingPunct="1">
              <a:buFont typeface="Wingdings" pitchFamily="2" charset="2"/>
              <a:buNone/>
              <a:defRPr/>
            </a:pPr>
            <a:endParaRPr lang="pt-BR" sz="2400" dirty="0" smtClean="0"/>
          </a:p>
        </p:txBody>
      </p:sp>
    </p:spTree>
    <p:extLst>
      <p:ext uri="{BB962C8B-B14F-4D97-AF65-F5344CB8AC3E}">
        <p14:creationId xmlns:p14="http://schemas.microsoft.com/office/powerpoint/2010/main" val="225521482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endParaRPr lang="pt-BR" smtClean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pt-BR" sz="2400" dirty="0" err="1" smtClean="0"/>
              <a:t>Cronificação</a:t>
            </a:r>
            <a:r>
              <a:rPr lang="pt-BR" sz="2400" dirty="0" smtClean="0"/>
              <a:t>:</a:t>
            </a:r>
          </a:p>
          <a:p>
            <a:pPr eaLnBrk="1" hangingPunct="1">
              <a:buFont typeface="Arial" pitchFamily="34" charset="0"/>
              <a:buChar char="•"/>
              <a:defRPr/>
            </a:pPr>
            <a:r>
              <a:rPr lang="pt-BR" sz="2400" dirty="0" smtClean="0"/>
              <a:t>80 a 100% dos pacientes permanecem HCV RNA positivos após a hepatite aguda</a:t>
            </a:r>
          </a:p>
          <a:p>
            <a:pPr eaLnBrk="1" hangingPunct="1">
              <a:buFont typeface="Arial" pitchFamily="34" charset="0"/>
              <a:buChar char="•"/>
              <a:defRPr/>
            </a:pPr>
            <a:r>
              <a:rPr lang="pt-BR" sz="2400" dirty="0" smtClean="0"/>
              <a:t>Hepatite C é considerada crônica quando há persistência de elevação de </a:t>
            </a:r>
            <a:r>
              <a:rPr lang="pt-BR" sz="2400" dirty="0" err="1" smtClean="0"/>
              <a:t>transaminases</a:t>
            </a:r>
            <a:r>
              <a:rPr lang="pt-BR" sz="2400" dirty="0" smtClean="0"/>
              <a:t> por mais de 6 meses</a:t>
            </a:r>
          </a:p>
          <a:p>
            <a:pPr eaLnBrk="1" hangingPunct="1">
              <a:buFont typeface="Arial" pitchFamily="34" charset="0"/>
              <a:buChar char="•"/>
              <a:defRPr/>
            </a:pPr>
            <a:r>
              <a:rPr lang="pt-BR" sz="2400" dirty="0" smtClean="0"/>
              <a:t>Infecção na infância parece levar a menores taxas de </a:t>
            </a:r>
            <a:r>
              <a:rPr lang="pt-BR" sz="2400" dirty="0" err="1" smtClean="0"/>
              <a:t>cronificação</a:t>
            </a:r>
            <a:r>
              <a:rPr lang="pt-BR" sz="2400" dirty="0" smtClean="0"/>
              <a:t> (50 a 60%)</a:t>
            </a:r>
          </a:p>
          <a:p>
            <a:pPr eaLnBrk="1" hangingPunct="1">
              <a:buFont typeface="Arial" pitchFamily="34" charset="0"/>
              <a:buChar char="•"/>
              <a:defRPr/>
            </a:pPr>
            <a:r>
              <a:rPr lang="pt-BR" sz="2400" dirty="0" smtClean="0"/>
              <a:t>Sintoma mais </a:t>
            </a:r>
            <a:r>
              <a:rPr lang="pt-BR" sz="2400" dirty="0" err="1" smtClean="0"/>
              <a:t>frequente</a:t>
            </a:r>
            <a:r>
              <a:rPr lang="pt-BR" sz="2400" dirty="0" smtClean="0"/>
              <a:t> é fadiga</a:t>
            </a:r>
          </a:p>
          <a:p>
            <a:pPr eaLnBrk="1" hangingPunct="1">
              <a:buFont typeface="Arial" pitchFamily="34" charset="0"/>
              <a:buChar char="•"/>
              <a:defRPr/>
            </a:pPr>
            <a:r>
              <a:rPr lang="pt-BR" sz="2400" dirty="0" smtClean="0"/>
              <a:t>Cirrose, carcinoma </a:t>
            </a:r>
            <a:r>
              <a:rPr lang="pt-BR" sz="2400" dirty="0" err="1" smtClean="0"/>
              <a:t>hepatocelular</a:t>
            </a:r>
            <a:endParaRPr lang="pt-BR" sz="2400" dirty="0" smtClean="0"/>
          </a:p>
          <a:p>
            <a:pPr eaLnBrk="1" hangingPunct="1">
              <a:buFont typeface="Arial" pitchFamily="34" charset="0"/>
              <a:buChar char="•"/>
              <a:defRPr/>
            </a:pPr>
            <a:endParaRPr lang="pt-BR" sz="2400" dirty="0" smtClean="0"/>
          </a:p>
          <a:p>
            <a:pPr eaLnBrk="1" hangingPunct="1">
              <a:buFont typeface="Arial" pitchFamily="34" charset="0"/>
              <a:buChar char="•"/>
              <a:defRPr/>
            </a:pPr>
            <a:endParaRPr lang="pt-BR" sz="2400" dirty="0" smtClean="0"/>
          </a:p>
        </p:txBody>
      </p:sp>
    </p:spTree>
    <p:extLst>
      <p:ext uri="{BB962C8B-B14F-4D97-AF65-F5344CB8AC3E}">
        <p14:creationId xmlns:p14="http://schemas.microsoft.com/office/powerpoint/2010/main" val="11145763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endParaRPr lang="pt-BR" smtClean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pt-BR" sz="2400" dirty="0" smtClean="0"/>
              <a:t>Manifestações extra-hepáticas:</a:t>
            </a:r>
          </a:p>
          <a:p>
            <a:pPr eaLnBrk="1" hangingPunct="1">
              <a:buFont typeface="Arial" pitchFamily="34" charset="0"/>
              <a:buChar char="•"/>
              <a:defRPr/>
            </a:pPr>
            <a:r>
              <a:rPr lang="pt-BR" sz="2400" dirty="0" smtClean="0"/>
              <a:t>Hematológicas: </a:t>
            </a:r>
            <a:r>
              <a:rPr lang="pt-BR" sz="2400" dirty="0" err="1" smtClean="0"/>
              <a:t>crioglobulinemia</a:t>
            </a:r>
            <a:r>
              <a:rPr lang="pt-BR" sz="2400" dirty="0" smtClean="0"/>
              <a:t>, linfoma</a:t>
            </a:r>
          </a:p>
          <a:p>
            <a:pPr eaLnBrk="1" hangingPunct="1">
              <a:buFont typeface="Arial" pitchFamily="34" charset="0"/>
              <a:buChar char="•"/>
              <a:defRPr/>
            </a:pPr>
            <a:r>
              <a:rPr lang="pt-BR" sz="2400" dirty="0" err="1" smtClean="0"/>
              <a:t>Auto-imunes</a:t>
            </a:r>
            <a:r>
              <a:rPr lang="pt-BR" sz="2400" dirty="0" smtClean="0"/>
              <a:t>: tireoidite, vários </a:t>
            </a:r>
            <a:r>
              <a:rPr lang="pt-BR" sz="2400" dirty="0" err="1" smtClean="0"/>
              <a:t>autoanticorpos</a:t>
            </a:r>
            <a:endParaRPr lang="pt-BR" sz="2400" dirty="0" smtClean="0"/>
          </a:p>
          <a:p>
            <a:pPr eaLnBrk="1" hangingPunct="1">
              <a:buFont typeface="Arial" pitchFamily="34" charset="0"/>
              <a:buChar char="•"/>
              <a:defRPr/>
            </a:pPr>
            <a:r>
              <a:rPr lang="pt-BR" sz="2400" dirty="0" smtClean="0"/>
              <a:t>Renais: </a:t>
            </a:r>
            <a:r>
              <a:rPr lang="pt-BR" sz="2400" dirty="0" err="1" smtClean="0"/>
              <a:t>glomerulonefrite</a:t>
            </a:r>
            <a:r>
              <a:rPr lang="pt-BR" sz="2400" dirty="0" smtClean="0"/>
              <a:t> </a:t>
            </a:r>
            <a:r>
              <a:rPr lang="pt-BR" sz="2400" dirty="0" err="1" smtClean="0"/>
              <a:t>membranoproliferativa</a:t>
            </a:r>
            <a:endParaRPr lang="pt-BR" sz="2400" dirty="0" smtClean="0"/>
          </a:p>
          <a:p>
            <a:pPr eaLnBrk="1" hangingPunct="1">
              <a:buFont typeface="Arial" pitchFamily="34" charset="0"/>
              <a:buChar char="•"/>
              <a:defRPr/>
            </a:pPr>
            <a:r>
              <a:rPr lang="pt-BR" sz="2400" dirty="0" smtClean="0"/>
              <a:t>Dermatológicas: </a:t>
            </a:r>
            <a:r>
              <a:rPr lang="pt-BR" sz="2400" dirty="0" err="1" smtClean="0"/>
              <a:t>porfiria</a:t>
            </a:r>
            <a:r>
              <a:rPr lang="pt-BR" sz="2400" dirty="0" smtClean="0"/>
              <a:t> cutânea tardia, </a:t>
            </a:r>
            <a:r>
              <a:rPr lang="pt-BR" sz="2400" dirty="0" err="1" smtClean="0"/>
              <a:t>liquen</a:t>
            </a:r>
            <a:r>
              <a:rPr lang="pt-BR" sz="2400" dirty="0" smtClean="0"/>
              <a:t> plano</a:t>
            </a:r>
          </a:p>
          <a:p>
            <a:pPr eaLnBrk="1" hangingPunct="1">
              <a:buFont typeface="Arial" pitchFamily="34" charset="0"/>
              <a:buChar char="•"/>
              <a:defRPr/>
            </a:pPr>
            <a:r>
              <a:rPr lang="pt-BR" sz="2400" dirty="0" smtClean="0"/>
              <a:t>Diabetes </a:t>
            </a:r>
            <a:r>
              <a:rPr lang="pt-BR" sz="2400" dirty="0" err="1" smtClean="0"/>
              <a:t>mellitus</a:t>
            </a:r>
            <a:endParaRPr lang="pt-BR" dirty="0" smtClean="0"/>
          </a:p>
        </p:txBody>
      </p:sp>
    </p:spTree>
    <p:extLst>
      <p:ext uri="{BB962C8B-B14F-4D97-AF65-F5344CB8AC3E}">
        <p14:creationId xmlns:p14="http://schemas.microsoft.com/office/powerpoint/2010/main" val="95793795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 eaLnBrk="1" hangingPunct="1">
              <a:defRPr/>
            </a:pPr>
            <a:r>
              <a:rPr lang="pt-BR" dirty="0" smtClean="0"/>
              <a:t>Hepatite C - diagnóstico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pt-BR" sz="2400" dirty="0" smtClean="0"/>
              <a:t>Sorologia (</a:t>
            </a:r>
            <a:r>
              <a:rPr lang="pt-BR" sz="2400" dirty="0" err="1" smtClean="0"/>
              <a:t>anti-HCV</a:t>
            </a:r>
            <a:r>
              <a:rPr lang="pt-BR" sz="2400" dirty="0" smtClean="0"/>
              <a:t>) </a:t>
            </a:r>
          </a:p>
          <a:p>
            <a:pPr eaLnBrk="1" hangingPunct="1">
              <a:buFont typeface="Arial" pitchFamily="34" charset="0"/>
              <a:buChar char="•"/>
              <a:defRPr/>
            </a:pPr>
            <a:r>
              <a:rPr lang="pt-BR" sz="2400" dirty="0" smtClean="0"/>
              <a:t>Insuficiente para </a:t>
            </a:r>
            <a:r>
              <a:rPr lang="pt-BR" sz="2400" dirty="0" err="1" smtClean="0"/>
              <a:t>screening</a:t>
            </a:r>
            <a:r>
              <a:rPr lang="pt-BR" sz="2400" dirty="0" smtClean="0"/>
              <a:t> de hepatite C aguda pois os anticorpos podem se desenvolver tardiamente</a:t>
            </a:r>
          </a:p>
          <a:p>
            <a:pPr eaLnBrk="1" hangingPunct="1">
              <a:buFont typeface="Arial" pitchFamily="34" charset="0"/>
              <a:buChar char="•"/>
              <a:defRPr/>
            </a:pPr>
            <a:r>
              <a:rPr lang="pt-BR" sz="2400" dirty="0" smtClean="0"/>
              <a:t>Não descrimina infecção ativa e passada</a:t>
            </a:r>
          </a:p>
          <a:p>
            <a:pPr eaLnBrk="1" hangingPunct="1">
              <a:defRPr/>
            </a:pPr>
            <a:r>
              <a:rPr lang="pt-BR" sz="2400" dirty="0" smtClean="0"/>
              <a:t>HCV-RNA: qualitativo e quantitativo</a:t>
            </a:r>
          </a:p>
          <a:p>
            <a:pPr eaLnBrk="1" hangingPunct="1">
              <a:defRPr/>
            </a:pPr>
            <a:r>
              <a:rPr lang="pt-BR" sz="2400" dirty="0" err="1" smtClean="0"/>
              <a:t>Genotipagem</a:t>
            </a:r>
            <a:endParaRPr lang="pt-BR" sz="2400" dirty="0" smtClean="0"/>
          </a:p>
        </p:txBody>
      </p:sp>
    </p:spTree>
    <p:extLst>
      <p:ext uri="{BB962C8B-B14F-4D97-AF65-F5344CB8AC3E}">
        <p14:creationId xmlns:p14="http://schemas.microsoft.com/office/powerpoint/2010/main" val="120699257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/>
          <p:cNvSpPr>
            <a:spLocks noGrp="1"/>
          </p:cNvSpPr>
          <p:nvPr>
            <p:ph type="ctrTitle" sz="quarter"/>
          </p:nvPr>
        </p:nvSpPr>
        <p:spPr/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pt-BR" sz="9600" dirty="0" smtClean="0">
                <a:latin typeface="Vijaya" pitchFamily="34" charset="0"/>
                <a:cs typeface="Vijaya" pitchFamily="34" charset="0"/>
              </a:rPr>
              <a:t>Obrigada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type="subTitle" sz="quarter" idx="1"/>
          </p:nvPr>
        </p:nvSpPr>
        <p:spPr>
          <a:xfrm>
            <a:off x="3000375" y="4929188"/>
            <a:ext cx="5572125" cy="709612"/>
          </a:xfrm>
        </p:spPr>
        <p:txBody>
          <a:bodyPr/>
          <a:lstStyle/>
          <a:p>
            <a:pPr eaLnBrk="1" hangingPunct="1">
              <a:defRPr/>
            </a:pPr>
            <a:r>
              <a:rPr lang="pt-BR" sz="3200" dirty="0" smtClean="0">
                <a:cs typeface="Arial" pitchFamily="34" charset="0"/>
              </a:rPr>
              <a:t>mylvaf@crt.saude.sp.gov.br</a:t>
            </a:r>
          </a:p>
        </p:txBody>
      </p:sp>
    </p:spTree>
    <p:extLst>
      <p:ext uri="{BB962C8B-B14F-4D97-AF65-F5344CB8AC3E}">
        <p14:creationId xmlns:p14="http://schemas.microsoft.com/office/powerpoint/2010/main" val="24355584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Group 131"/>
          <p:cNvGraphicFramePr>
            <a:graphicFrameLocks noGrp="1"/>
          </p:cNvGraphicFramePr>
          <p:nvPr>
            <p:ph idx="4294967295"/>
          </p:nvPr>
        </p:nvGraphicFramePr>
        <p:xfrm>
          <a:off x="179388" y="44450"/>
          <a:ext cx="8618537" cy="6764340"/>
        </p:xfrm>
        <a:graphic>
          <a:graphicData uri="http://schemas.openxmlformats.org/drawingml/2006/table">
            <a:tbl>
              <a:tblPr/>
              <a:tblGrid>
                <a:gridCol w="1543050"/>
                <a:gridCol w="1503362"/>
                <a:gridCol w="1346200"/>
                <a:gridCol w="1317625"/>
                <a:gridCol w="1465263"/>
                <a:gridCol w="1443037"/>
              </a:tblGrid>
              <a:tr h="33530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pt-B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Arial" charset="0"/>
                        </a:rPr>
                        <a:t>HEPATITE</a:t>
                      </a: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pt-B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Arial" charset="0"/>
                        </a:rPr>
                        <a:t>A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pt-B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Arial" charset="0"/>
                        </a:rPr>
                        <a:t>B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pt-B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Arial" charset="0"/>
                        </a:rPr>
                        <a:t>C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pt-B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Arial" charset="0"/>
                        </a:rPr>
                        <a:t>D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pt-B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Arial" charset="0"/>
                        </a:rPr>
                        <a:t>E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57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pt-B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Arial" charset="0"/>
                        </a:rPr>
                        <a:t>Vírus</a:t>
                      </a: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pt-B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Arial" charset="0"/>
                        </a:rPr>
                        <a:t>HAV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pt-B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Arial" charset="0"/>
                        </a:rPr>
                        <a:t>HBV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pt-B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Arial" charset="0"/>
                        </a:rPr>
                        <a:t>HCV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pt-B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Arial" charset="0"/>
                        </a:rPr>
                        <a:t>HDV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pt-B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Arial" charset="0"/>
                        </a:rPr>
                        <a:t>HEV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5879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pt-B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Arial" charset="0"/>
                        </a:rPr>
                        <a:t>Genoma</a:t>
                      </a: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pt-B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Arial" charset="0"/>
                        </a:rPr>
                        <a:t>RNA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pt-B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Arial" charset="0"/>
                        </a:rPr>
                        <a:t>DNA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pt-B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Arial" charset="0"/>
                        </a:rPr>
                        <a:t>RNA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pt-B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Arial" charset="0"/>
                        </a:rPr>
                        <a:t>RNA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pt-B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Arial" charset="0"/>
                        </a:rPr>
                        <a:t>RNA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8431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pt-B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Arial" charset="0"/>
                        </a:rPr>
                        <a:t>Transmissão</a:t>
                      </a: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pt-B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Arial" charset="0"/>
                        </a:rPr>
                        <a:t>Fecal-oral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pt-B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Arial" charset="0"/>
                        </a:rPr>
                        <a:t>Parenteral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pt-B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Arial" charset="0"/>
                        </a:rPr>
                        <a:t>Sexual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pt-B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Arial" charset="0"/>
                        </a:rPr>
                        <a:t>Vertical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pt-B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Arial" charset="0"/>
                        </a:rPr>
                        <a:t>Parenteral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pt-B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Arial" charset="0"/>
                        </a:rPr>
                        <a:t>Sexual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pt-B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Arial" charset="0"/>
                        </a:rPr>
                        <a:t>Vertical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pt-B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Arial" charset="0"/>
                        </a:rPr>
                        <a:t>Parenteral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pt-B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Arial" charset="0"/>
                        </a:rPr>
                        <a:t>Sexual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pt-B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Arial" charset="0"/>
                        </a:rPr>
                        <a:t>Vertical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pt-B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Arial" charset="0"/>
                        </a:rPr>
                        <a:t>Fecal-oral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1916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pt-B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Arial" charset="0"/>
                        </a:rPr>
                        <a:t>Período de incubação</a:t>
                      </a: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pt-B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Arial" charset="0"/>
                        </a:rPr>
                        <a:t>15-45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pt-B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Arial" charset="0"/>
                        </a:rPr>
                        <a:t>30-180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pt-B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Arial" charset="0"/>
                        </a:rPr>
                        <a:t>20-90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pt-B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Arial" charset="0"/>
                        </a:rPr>
                        <a:t>30-50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pt-B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Arial" charset="0"/>
                        </a:rPr>
                        <a:t>15-60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8431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pt-B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Arial" charset="0"/>
                        </a:rPr>
                        <a:t>Antígeno</a:t>
                      </a: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pt-B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Arial" charset="0"/>
                        </a:rPr>
                        <a:t>HAV-Ag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pt-B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Arial" charset="0"/>
                        </a:rPr>
                        <a:t>HBsAg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pt-B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Arial" charset="0"/>
                        </a:rPr>
                        <a:t>HBcAg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pt-B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Arial" charset="0"/>
                        </a:rPr>
                        <a:t>HBeAg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pt-BR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pt-B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Arial" charset="0"/>
                        </a:rPr>
                        <a:t>-----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pt-B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Arial" charset="0"/>
                        </a:rPr>
                        <a:t>HDV-Ag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pt-B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Arial" charset="0"/>
                        </a:rPr>
                        <a:t>HEV-Ag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7957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pt-B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Arial" charset="0"/>
                        </a:rPr>
                        <a:t>Anticorpo</a:t>
                      </a: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pt-B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Arial" charset="0"/>
                        </a:rPr>
                        <a:t>Anti-HAV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pt-B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Arial" charset="0"/>
                        </a:rPr>
                        <a:t>Anti-HBs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pt-B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Arial" charset="0"/>
                        </a:rPr>
                        <a:t>Anti-HBc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pt-B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Arial" charset="0"/>
                        </a:rPr>
                        <a:t>Anti-HBe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pt-B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Arial" charset="0"/>
                        </a:rPr>
                        <a:t>Anti-HCV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pt-B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Arial" charset="0"/>
                        </a:rPr>
                        <a:t>Anti-HDV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pt-B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Arial" charset="0"/>
                        </a:rPr>
                        <a:t>Anti-HEV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pt-BR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  <a:cs typeface="Arial" charset="0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7155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pt-B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Arial" charset="0"/>
                        </a:rPr>
                        <a:t>Hepatite Fulminante</a:t>
                      </a: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pt-B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Arial" charset="0"/>
                        </a:rPr>
                        <a:t>0,1 a 0,4%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pt-B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Arial" charset="0"/>
                        </a:rPr>
                        <a:t>1 a 4%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pt-B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Arial" charset="0"/>
                        </a:rPr>
                        <a:t>Rara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pt-B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Arial" charset="0"/>
                        </a:rPr>
                        <a:t>3 a 4% na co-infecção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pt-B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Arial" charset="0"/>
                        </a:rPr>
                        <a:t>0,3 a 3%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pt-B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Arial" charset="0"/>
                        </a:rPr>
                        <a:t>20% em gest.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5879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pt-B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Arial" charset="0"/>
                        </a:rPr>
                        <a:t>Cronicidade</a:t>
                      </a: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pt-B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Arial" charset="0"/>
                        </a:rPr>
                        <a:t> Não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pt-B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Arial" charset="0"/>
                        </a:rPr>
                        <a:t>Sim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pt-B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Arial" charset="0"/>
                        </a:rPr>
                        <a:t>Sim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pt-B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Arial" charset="0"/>
                        </a:rPr>
                        <a:t>Sim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pt-B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Arial" charset="0"/>
                        </a:rPr>
                        <a:t>Não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5879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pt-B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Arial" charset="0"/>
                        </a:rPr>
                        <a:t>Resistência</a:t>
                      </a: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pt-B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Arial" charset="0"/>
                        </a:rPr>
                        <a:t>30d a 21ºC</a:t>
                      </a:r>
                    </a:p>
                  </a:txBody>
                  <a:tcPr marL="9525" marR="9525" marT="9526" marB="0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pt-B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Arial" charset="0"/>
                        </a:rPr>
                        <a:t>6m a 30ºC</a:t>
                      </a:r>
                    </a:p>
                  </a:txBody>
                  <a:tcPr marL="9525" marR="9525" marT="9526" marB="0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pt-B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Arial" charset="0"/>
                        </a:rPr>
                        <a:t>6 a 8 sem. TA</a:t>
                      </a:r>
                    </a:p>
                  </a:txBody>
                  <a:tcPr marL="9525" marR="9525" marT="9526" marB="0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pt-BR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  <a:cs typeface="Arial" charset="0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pt-BR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  <a:cs typeface="Arial" charset="0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2792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pt-B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Arial" charset="0"/>
                        </a:rPr>
                        <a:t>Vacina</a:t>
                      </a: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pt-B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Arial" charset="0"/>
                        </a:rPr>
                        <a:t>Sim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pt-B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Arial" charset="0"/>
                        </a:rPr>
                        <a:t>Sim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pt-BR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  <a:cs typeface="Arial" charset="0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pt-B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Arial" charset="0"/>
                        </a:rPr>
                        <a:t>Não há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pt-B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Arial" charset="0"/>
                        </a:rPr>
                        <a:t>Sim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pt-B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Arial" charset="0"/>
                        </a:rPr>
                        <a:t>Não há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830824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41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936625"/>
          </a:xfrm>
        </p:spPr>
        <p:txBody>
          <a:bodyPr>
            <a:normAutofit fontScale="90000"/>
          </a:bodyPr>
          <a:lstStyle/>
          <a:p>
            <a:pPr algn="l" eaLnBrk="1" hangingPunct="1">
              <a:defRPr/>
            </a:pPr>
            <a:r>
              <a:rPr lang="pt-BR" dirty="0" smtClean="0"/>
              <a:t/>
            </a:r>
            <a:br>
              <a:rPr lang="pt-BR" dirty="0" smtClean="0"/>
            </a:br>
            <a:r>
              <a:rPr lang="pt-BR" dirty="0" smtClean="0"/>
              <a:t/>
            </a:r>
            <a:br>
              <a:rPr lang="pt-BR" dirty="0" smtClean="0"/>
            </a:br>
            <a:r>
              <a:rPr lang="pt-BR" dirty="0" smtClean="0"/>
              <a:t>Hepatite B</a:t>
            </a:r>
            <a:br>
              <a:rPr lang="pt-BR" dirty="0" smtClean="0"/>
            </a:br>
            <a:r>
              <a:rPr lang="pt-BR" dirty="0" smtClean="0"/>
              <a:t/>
            </a:r>
            <a:br>
              <a:rPr lang="pt-BR" dirty="0" smtClean="0"/>
            </a:br>
            <a:endParaRPr lang="pt-BR" dirty="0" smtClean="0"/>
          </a:p>
        </p:txBody>
      </p:sp>
      <p:sp>
        <p:nvSpPr>
          <p:cNvPr id="1884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pt-BR" sz="2400" dirty="0" smtClean="0"/>
              <a:t>Agente etiológico: </a:t>
            </a:r>
            <a:r>
              <a:rPr lang="pt-BR" sz="2400" i="1" dirty="0" err="1" smtClean="0"/>
              <a:t>Hepadnaviridae</a:t>
            </a:r>
            <a:r>
              <a:rPr lang="pt-BR" sz="2400" dirty="0" smtClean="0"/>
              <a:t> – DNA vírus (HBV)</a:t>
            </a:r>
          </a:p>
          <a:p>
            <a:pPr eaLnBrk="1" hangingPunct="1">
              <a:defRPr/>
            </a:pPr>
            <a:r>
              <a:rPr lang="pt-BR" sz="2400" dirty="0" smtClean="0"/>
              <a:t>Estima-se que 40% da população mundial tenham tido contato ou sejam portadores de HBV</a:t>
            </a:r>
          </a:p>
          <a:p>
            <a:pPr eaLnBrk="1" hangingPunct="1">
              <a:defRPr/>
            </a:pPr>
            <a:r>
              <a:rPr lang="pt-BR" sz="2400" dirty="0" smtClean="0"/>
              <a:t>Prevalência mundial varia de 0,1 a 20%:</a:t>
            </a:r>
          </a:p>
          <a:p>
            <a:pPr eaLnBrk="1" hangingPunct="1">
              <a:buFont typeface="Arial" pitchFamily="34" charset="0"/>
              <a:buChar char="•"/>
              <a:defRPr/>
            </a:pPr>
            <a:r>
              <a:rPr lang="pt-BR" sz="2400" dirty="0" smtClean="0"/>
              <a:t>Baixa  (0,1 a 2%): Europa ocidental, EUA, Canadá, Austrália e N. Zelândia</a:t>
            </a:r>
          </a:p>
          <a:p>
            <a:pPr eaLnBrk="1" hangingPunct="1">
              <a:buFont typeface="Arial" pitchFamily="34" charset="0"/>
              <a:buChar char="•"/>
              <a:defRPr/>
            </a:pPr>
            <a:r>
              <a:rPr lang="pt-BR" sz="2400" dirty="0" smtClean="0"/>
              <a:t>Intermediária (3 a 5%): países mediterrâneos, Japão, Ásia central, Américas Latina e do Sul</a:t>
            </a:r>
          </a:p>
          <a:p>
            <a:pPr eaLnBrk="1" hangingPunct="1">
              <a:buFont typeface="Arial" pitchFamily="34" charset="0"/>
              <a:buChar char="•"/>
              <a:defRPr/>
            </a:pPr>
            <a:r>
              <a:rPr lang="pt-BR" sz="2400" dirty="0" smtClean="0"/>
              <a:t>Alta (10 a 20%):  sudeste da Ásia, China e África </a:t>
            </a:r>
            <a:r>
              <a:rPr lang="pt-BR" sz="2400" dirty="0" err="1" smtClean="0"/>
              <a:t>sub-saariana</a:t>
            </a:r>
            <a:endParaRPr lang="pt-BR" sz="2400" dirty="0" smtClean="0"/>
          </a:p>
        </p:txBody>
      </p:sp>
    </p:spTree>
    <p:extLst>
      <p:ext uri="{BB962C8B-B14F-4D97-AF65-F5344CB8AC3E}">
        <p14:creationId xmlns:p14="http://schemas.microsoft.com/office/powerpoint/2010/main" val="11756744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endParaRPr lang="pt-BR" dirty="0" smtClean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pt-BR" sz="2800" dirty="0" smtClean="0"/>
              <a:t>Vias de transmissão:</a:t>
            </a:r>
          </a:p>
          <a:p>
            <a:pPr eaLnBrk="1" hangingPunct="1">
              <a:buFont typeface="Arial" pitchFamily="34" charset="0"/>
              <a:buChar char="•"/>
              <a:defRPr/>
            </a:pPr>
            <a:r>
              <a:rPr lang="pt-BR" sz="2800" dirty="0" smtClean="0"/>
              <a:t>Sexual</a:t>
            </a:r>
          </a:p>
          <a:p>
            <a:pPr eaLnBrk="1" hangingPunct="1">
              <a:buFont typeface="Arial" pitchFamily="34" charset="0"/>
              <a:buChar char="•"/>
              <a:defRPr/>
            </a:pPr>
            <a:r>
              <a:rPr lang="pt-BR" sz="2800" dirty="0" smtClean="0"/>
              <a:t>Percutânea</a:t>
            </a:r>
          </a:p>
          <a:p>
            <a:pPr eaLnBrk="1" hangingPunct="1">
              <a:buFont typeface="Arial" pitchFamily="34" charset="0"/>
              <a:buChar char="•"/>
              <a:defRPr/>
            </a:pPr>
            <a:r>
              <a:rPr lang="pt-BR" sz="2800" dirty="0" err="1" smtClean="0"/>
              <a:t>Perinatal</a:t>
            </a:r>
            <a:r>
              <a:rPr lang="pt-BR" sz="2800" dirty="0" smtClean="0"/>
              <a:t> / vertical: pode ocorrer intra-útero, no parto ou </a:t>
            </a:r>
            <a:r>
              <a:rPr lang="pt-BR" sz="2800" dirty="0" err="1" smtClean="0"/>
              <a:t>puerpério</a:t>
            </a:r>
            <a:r>
              <a:rPr lang="pt-BR" sz="2800" dirty="0" smtClean="0"/>
              <a:t>, porém a maioria ocorre no parto ou logo após</a:t>
            </a:r>
          </a:p>
          <a:p>
            <a:pPr eaLnBrk="1" hangingPunct="1">
              <a:buFont typeface="Arial" pitchFamily="34" charset="0"/>
              <a:buChar char="•"/>
              <a:defRPr/>
            </a:pPr>
            <a:r>
              <a:rPr lang="pt-BR" sz="2800" dirty="0" smtClean="0"/>
              <a:t>Horizontal</a:t>
            </a:r>
          </a:p>
          <a:p>
            <a:pPr eaLnBrk="1" hangingPunct="1">
              <a:buFont typeface="Arial" pitchFamily="34" charset="0"/>
              <a:buChar char="•"/>
              <a:defRPr/>
            </a:pPr>
            <a:r>
              <a:rPr lang="pt-BR" sz="2800" dirty="0" err="1" smtClean="0"/>
              <a:t>Transfusional</a:t>
            </a:r>
            <a:endParaRPr lang="pt-BR" sz="2800" dirty="0" smtClean="0"/>
          </a:p>
          <a:p>
            <a:pPr eaLnBrk="1" hangingPunct="1">
              <a:buFont typeface="Arial" pitchFamily="34" charset="0"/>
              <a:buChar char="•"/>
              <a:defRPr/>
            </a:pPr>
            <a:r>
              <a:rPr lang="pt-BR" sz="2800" dirty="0" smtClean="0"/>
              <a:t>Transplantes</a:t>
            </a:r>
          </a:p>
        </p:txBody>
      </p:sp>
    </p:spTree>
    <p:extLst>
      <p:ext uri="{BB962C8B-B14F-4D97-AF65-F5344CB8AC3E}">
        <p14:creationId xmlns:p14="http://schemas.microsoft.com/office/powerpoint/2010/main" val="36581515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 eaLnBrk="1" hangingPunct="1">
              <a:defRPr/>
            </a:pPr>
            <a:r>
              <a:rPr lang="pt-BR" sz="4000" dirty="0" smtClean="0"/>
              <a:t>Hepatite B – história natural e manifestações clínicas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eaLnBrk="1" hangingPunct="1">
              <a:defRPr/>
            </a:pPr>
            <a:r>
              <a:rPr lang="pt-BR" sz="2400" dirty="0" smtClean="0"/>
              <a:t>Período de incubação: 01 a 04 meses</a:t>
            </a:r>
          </a:p>
          <a:p>
            <a:pPr eaLnBrk="1" hangingPunct="1">
              <a:defRPr/>
            </a:pPr>
            <a:r>
              <a:rPr lang="pt-BR" sz="2400" dirty="0" smtClean="0"/>
              <a:t>Fase </a:t>
            </a:r>
            <a:r>
              <a:rPr lang="pt-BR" sz="2400" dirty="0" err="1" smtClean="0"/>
              <a:t>prodrômica</a:t>
            </a:r>
            <a:r>
              <a:rPr lang="pt-BR" sz="2400" dirty="0" smtClean="0"/>
              <a:t>: febre, </a:t>
            </a:r>
            <a:r>
              <a:rPr lang="pt-BR" sz="2400" dirty="0" err="1" smtClean="0"/>
              <a:t>rash</a:t>
            </a:r>
            <a:r>
              <a:rPr lang="pt-BR" sz="2400" dirty="0" smtClean="0"/>
              <a:t> cutâneo, </a:t>
            </a:r>
            <a:r>
              <a:rPr lang="pt-BR" sz="2400" dirty="0" err="1" smtClean="0"/>
              <a:t>artralgia</a:t>
            </a:r>
            <a:r>
              <a:rPr lang="pt-BR" sz="2400" dirty="0" smtClean="0"/>
              <a:t> e artrite</a:t>
            </a:r>
          </a:p>
          <a:p>
            <a:pPr eaLnBrk="1" hangingPunct="1">
              <a:defRPr/>
            </a:pPr>
            <a:r>
              <a:rPr lang="pt-BR" sz="2400" dirty="0" smtClean="0"/>
              <a:t>70% - hepatite </a:t>
            </a:r>
            <a:r>
              <a:rPr lang="pt-BR" sz="2400" dirty="0" err="1" smtClean="0"/>
              <a:t>subclínica</a:t>
            </a:r>
            <a:r>
              <a:rPr lang="pt-BR" sz="2400" dirty="0" smtClean="0"/>
              <a:t> ou </a:t>
            </a:r>
            <a:r>
              <a:rPr lang="pt-BR" sz="2400" dirty="0" err="1" smtClean="0"/>
              <a:t>anictérica</a:t>
            </a:r>
            <a:endParaRPr lang="pt-BR" sz="2400" dirty="0" smtClean="0"/>
          </a:p>
          <a:p>
            <a:pPr eaLnBrk="1" hangingPunct="1">
              <a:defRPr/>
            </a:pPr>
            <a:r>
              <a:rPr lang="pt-BR" sz="2400" dirty="0" smtClean="0"/>
              <a:t>&lt; 30 % - hepatite ictérica</a:t>
            </a:r>
          </a:p>
          <a:p>
            <a:pPr eaLnBrk="1" hangingPunct="1">
              <a:defRPr/>
            </a:pPr>
            <a:r>
              <a:rPr lang="pt-BR" sz="2400" dirty="0" smtClean="0"/>
              <a:t>Desconforto em hipocôndrio D, náusea, icterícia, sintomas constitucionais</a:t>
            </a:r>
          </a:p>
          <a:p>
            <a:pPr eaLnBrk="1" hangingPunct="1">
              <a:defRPr/>
            </a:pPr>
            <a:r>
              <a:rPr lang="pt-BR" sz="2400" dirty="0" smtClean="0"/>
              <a:t>Sintomas em geral regridem em 1 a 3 meses, podendo haver fadiga prolongada</a:t>
            </a:r>
          </a:p>
          <a:p>
            <a:pPr eaLnBrk="1" hangingPunct="1">
              <a:defRPr/>
            </a:pPr>
            <a:r>
              <a:rPr lang="pt-BR" sz="2400" dirty="0" smtClean="0"/>
              <a:t>Elevação de </a:t>
            </a:r>
            <a:r>
              <a:rPr lang="pt-BR" sz="2400" dirty="0" err="1" smtClean="0"/>
              <a:t>transaminases</a:t>
            </a:r>
            <a:r>
              <a:rPr lang="pt-BR" sz="2400" dirty="0" smtClean="0"/>
              <a:t> (TGP&gt;TGO), elevação de bilirrubina direta</a:t>
            </a:r>
          </a:p>
          <a:p>
            <a:pPr eaLnBrk="1" hangingPunct="1">
              <a:defRPr/>
            </a:pPr>
            <a:r>
              <a:rPr lang="pt-BR" sz="2400" dirty="0" smtClean="0"/>
              <a:t>Hepatite fulminante: 0,1 a 0,5%</a:t>
            </a:r>
          </a:p>
          <a:p>
            <a:pPr eaLnBrk="1" hangingPunct="1">
              <a:buFont typeface="Wingdings" pitchFamily="2" charset="2"/>
              <a:buNone/>
              <a:defRPr/>
            </a:pPr>
            <a:endParaRPr lang="pt-BR" sz="2400" dirty="0" smtClean="0"/>
          </a:p>
        </p:txBody>
      </p:sp>
    </p:spTree>
    <p:extLst>
      <p:ext uri="{BB962C8B-B14F-4D97-AF65-F5344CB8AC3E}">
        <p14:creationId xmlns:p14="http://schemas.microsoft.com/office/powerpoint/2010/main" val="32941695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endParaRPr lang="pt-BR" dirty="0" smtClean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pt-BR" sz="2400" dirty="0" err="1" smtClean="0"/>
              <a:t>Cronificação</a:t>
            </a:r>
            <a:r>
              <a:rPr lang="pt-BR" sz="2400" dirty="0" smtClean="0"/>
              <a:t>:</a:t>
            </a:r>
          </a:p>
          <a:p>
            <a:pPr eaLnBrk="1" hangingPunct="1">
              <a:buFont typeface="Arial" pitchFamily="34" charset="0"/>
              <a:buChar char="•"/>
              <a:defRPr/>
            </a:pPr>
            <a:r>
              <a:rPr lang="pt-BR" sz="2400" dirty="0" smtClean="0"/>
              <a:t>Até 5% em infecções em adultos</a:t>
            </a:r>
          </a:p>
          <a:p>
            <a:pPr eaLnBrk="1" hangingPunct="1">
              <a:buFont typeface="Arial" pitchFamily="34" charset="0"/>
              <a:buChar char="•"/>
              <a:defRPr/>
            </a:pPr>
            <a:r>
              <a:rPr lang="pt-BR" sz="2400" dirty="0" smtClean="0"/>
              <a:t>20 a 50%: infecções entre 1 a 5 anos</a:t>
            </a:r>
          </a:p>
          <a:p>
            <a:pPr eaLnBrk="1" hangingPunct="1">
              <a:buFont typeface="Arial" pitchFamily="34" charset="0"/>
              <a:buChar char="•"/>
              <a:defRPr/>
            </a:pPr>
            <a:r>
              <a:rPr lang="pt-BR" sz="2400" dirty="0" smtClean="0"/>
              <a:t>~90%: infecções </a:t>
            </a:r>
            <a:r>
              <a:rPr lang="pt-BR" sz="2400" dirty="0" err="1" smtClean="0"/>
              <a:t>perinatais</a:t>
            </a:r>
            <a:endParaRPr lang="pt-BR" sz="2400" dirty="0" smtClean="0"/>
          </a:p>
          <a:p>
            <a:pPr eaLnBrk="1" hangingPunct="1">
              <a:buFont typeface="Arial" pitchFamily="34" charset="0"/>
              <a:buChar char="•"/>
              <a:defRPr/>
            </a:pPr>
            <a:r>
              <a:rPr lang="pt-BR" sz="2400" dirty="0" smtClean="0"/>
              <a:t>Maioria assintomática, podendo haver sintomas não específicos </a:t>
            </a:r>
          </a:p>
          <a:p>
            <a:pPr eaLnBrk="1" hangingPunct="1">
              <a:buFont typeface="Arial" pitchFamily="34" charset="0"/>
              <a:buChar char="•"/>
              <a:defRPr/>
            </a:pPr>
            <a:r>
              <a:rPr lang="pt-BR" sz="2400" dirty="0" smtClean="0"/>
              <a:t>Evolução para cirrose (TGO&gt;TGP)</a:t>
            </a:r>
          </a:p>
          <a:p>
            <a:pPr eaLnBrk="1" hangingPunct="1">
              <a:buFont typeface="Arial" pitchFamily="34" charset="0"/>
              <a:buChar char="•"/>
              <a:defRPr/>
            </a:pPr>
            <a:r>
              <a:rPr lang="pt-BR" sz="2400" dirty="0" smtClean="0"/>
              <a:t>Carcinoma </a:t>
            </a:r>
            <a:r>
              <a:rPr lang="pt-BR" sz="2400" dirty="0" err="1" smtClean="0"/>
              <a:t>hepatocelular</a:t>
            </a:r>
            <a:endParaRPr lang="pt-BR" sz="2400" dirty="0" smtClean="0"/>
          </a:p>
          <a:p>
            <a:pPr eaLnBrk="1" hangingPunct="1">
              <a:buFont typeface="Arial" pitchFamily="34" charset="0"/>
              <a:buChar char="•"/>
              <a:defRPr/>
            </a:pPr>
            <a:r>
              <a:rPr lang="pt-BR" sz="2400" dirty="0" smtClean="0"/>
              <a:t>Manifestações extra-hepáticas: </a:t>
            </a:r>
            <a:r>
              <a:rPr lang="pt-BR" sz="2400" dirty="0" err="1" smtClean="0"/>
              <a:t>poliarterite</a:t>
            </a:r>
            <a:r>
              <a:rPr lang="pt-BR" sz="2400" dirty="0" smtClean="0"/>
              <a:t> nodosa, </a:t>
            </a:r>
            <a:r>
              <a:rPr lang="pt-BR" sz="2400" dirty="0" err="1" smtClean="0"/>
              <a:t>nefropatia</a:t>
            </a:r>
            <a:r>
              <a:rPr lang="pt-BR" sz="2400" dirty="0" smtClean="0"/>
              <a:t>/</a:t>
            </a:r>
            <a:r>
              <a:rPr lang="pt-BR" sz="2400" dirty="0" err="1" smtClean="0"/>
              <a:t>glomerulonefrite</a:t>
            </a:r>
            <a:endParaRPr lang="pt-BR" sz="2400" dirty="0" smtClean="0"/>
          </a:p>
        </p:txBody>
      </p:sp>
    </p:spTree>
    <p:extLst>
      <p:ext uri="{BB962C8B-B14F-4D97-AF65-F5344CB8AC3E}">
        <p14:creationId xmlns:p14="http://schemas.microsoft.com/office/powerpoint/2010/main" val="25674196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85750" y="277813"/>
            <a:ext cx="8401050" cy="1143000"/>
          </a:xfrm>
        </p:spPr>
        <p:txBody>
          <a:bodyPr/>
          <a:lstStyle/>
          <a:p>
            <a:pPr eaLnBrk="1" hangingPunct="1">
              <a:defRPr/>
            </a:pPr>
            <a:r>
              <a:rPr lang="pt-BR" sz="4000" dirty="0" smtClean="0"/>
              <a:t>Hepatite B – diagnóstico laboratorial</a:t>
            </a:r>
          </a:p>
        </p:txBody>
      </p:sp>
      <p:pic>
        <p:nvPicPr>
          <p:cNvPr id="40963" name="Espaço Reservado para Conteúdo 5" descr="figura hepatite.jp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871538" y="1600200"/>
            <a:ext cx="7400925" cy="4530725"/>
          </a:xfrm>
        </p:spPr>
      </p:pic>
    </p:spTree>
    <p:extLst>
      <p:ext uri="{BB962C8B-B14F-4D97-AF65-F5344CB8AC3E}">
        <p14:creationId xmlns:p14="http://schemas.microsoft.com/office/powerpoint/2010/main" val="5974227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endParaRPr lang="pt-BR" smtClean="0"/>
          </a:p>
        </p:txBody>
      </p:sp>
      <p:pic>
        <p:nvPicPr>
          <p:cNvPr id="41987" name="Picture 6" descr="http://www.portalsaofrancisco.com.br/alfa/hepatite/imagens/hepatite-26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28625" y="1539875"/>
            <a:ext cx="8583613" cy="481806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4393163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7204" name="Group 100"/>
          <p:cNvGraphicFramePr>
            <a:graphicFrameLocks noGrp="1"/>
          </p:cNvGraphicFramePr>
          <p:nvPr/>
        </p:nvGraphicFramePr>
        <p:xfrm>
          <a:off x="468313" y="1125538"/>
          <a:ext cx="8207375" cy="5508627"/>
        </p:xfrm>
        <a:graphic>
          <a:graphicData uri="http://schemas.openxmlformats.org/drawingml/2006/table">
            <a:tbl>
              <a:tblPr/>
              <a:tblGrid>
                <a:gridCol w="974725"/>
                <a:gridCol w="893762"/>
                <a:gridCol w="1057275"/>
                <a:gridCol w="974725"/>
                <a:gridCol w="974725"/>
                <a:gridCol w="946150"/>
                <a:gridCol w="2386013"/>
              </a:tblGrid>
              <a:tr h="70112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pt-BR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Calibri" pitchFamily="34" charset="0"/>
                        </a:rPr>
                        <a:t>HBsAg</a:t>
                      </a:r>
                      <a:endParaRPr kumimoji="0" lang="pt-BR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Calibri" pitchFamily="34" charset="0"/>
                      </a:endParaRPr>
                    </a:p>
                  </a:txBody>
                  <a:tcPr marT="45725" marB="4572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pt-BR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Calibri" pitchFamily="34" charset="0"/>
                        </a:rPr>
                        <a:t>HBeAg</a:t>
                      </a:r>
                      <a:endParaRPr kumimoji="0" lang="pt-BR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Calibri" pitchFamily="34" charset="0"/>
                      </a:endParaRP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pt-B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Calibri" pitchFamily="34" charset="0"/>
                        </a:rPr>
                        <a:t>Anti-HBcIgM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pt-B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Calibri" pitchFamily="34" charset="0"/>
                        </a:rPr>
                        <a:t>Anti-HBc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pt-B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Calibri" pitchFamily="34" charset="0"/>
                        </a:rPr>
                        <a:t>Anti-HBe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pt-B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Calibri" pitchFamily="34" charset="0"/>
                        </a:rPr>
                        <a:t>Anti-HBs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pt-BR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Calibri" pitchFamily="34" charset="0"/>
                        </a:rPr>
                        <a:t>Interpretação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644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pt-B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Calibri" pitchFamily="34" charset="0"/>
                        </a:rPr>
                        <a:t>+</a:t>
                      </a:r>
                    </a:p>
                  </a:txBody>
                  <a:tcPr marT="45725" marB="4572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pt-B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Calibri" pitchFamily="34" charset="0"/>
                        </a:rPr>
                        <a:t>-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pt-B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Calibri" pitchFamily="34" charset="0"/>
                        </a:rPr>
                        <a:t>-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pt-B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Calibri" pitchFamily="34" charset="0"/>
                        </a:rPr>
                        <a:t>-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pt-B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Calibri" pitchFamily="34" charset="0"/>
                        </a:rPr>
                        <a:t>-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pt-B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Calibri" pitchFamily="34" charset="0"/>
                        </a:rPr>
                        <a:t>-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pt-B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Calibri" pitchFamily="34" charset="0"/>
                        </a:rPr>
                        <a:t>Fase de incubação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739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pt-B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Calibri" pitchFamily="34" charset="0"/>
                        </a:rPr>
                        <a:t>+</a:t>
                      </a:r>
                    </a:p>
                  </a:txBody>
                  <a:tcPr marT="45725" marB="4572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pt-B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Calibri" pitchFamily="34" charset="0"/>
                        </a:rPr>
                        <a:t>+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pt-B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Calibri" pitchFamily="34" charset="0"/>
                        </a:rPr>
                        <a:t>+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pt-B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Calibri" pitchFamily="34" charset="0"/>
                        </a:rPr>
                        <a:t>+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pt-B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Calibri" pitchFamily="34" charset="0"/>
                        </a:rPr>
                        <a:t>-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pt-B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Calibri" pitchFamily="34" charset="0"/>
                        </a:rPr>
                        <a:t>-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pt-B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Calibri" pitchFamily="34" charset="0"/>
                        </a:rPr>
                        <a:t>Fase Aguda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4015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pt-B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Calibri" pitchFamily="34" charset="0"/>
                        </a:rPr>
                        <a:t>+</a:t>
                      </a:r>
                    </a:p>
                  </a:txBody>
                  <a:tcPr marT="45725" marB="4572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pt-B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Calibri" pitchFamily="34" charset="0"/>
                        </a:rPr>
                        <a:t>+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pt-B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Calibri" pitchFamily="34" charset="0"/>
                        </a:rPr>
                        <a:t>-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pt-B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Calibri" pitchFamily="34" charset="0"/>
                        </a:rPr>
                        <a:t>+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pt-B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Calibri" pitchFamily="34" charset="0"/>
                        </a:rPr>
                        <a:t>-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pt-B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Calibri" pitchFamily="34" charset="0"/>
                        </a:rPr>
                        <a:t>-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pt-B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Calibri" pitchFamily="34" charset="0"/>
                        </a:rPr>
                        <a:t>Portador com replicação viral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4015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pt-B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Calibri" pitchFamily="34" charset="0"/>
                        </a:rPr>
                        <a:t>+</a:t>
                      </a:r>
                    </a:p>
                  </a:txBody>
                  <a:tcPr marT="45725" marB="4572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pt-B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Calibri" pitchFamily="34" charset="0"/>
                        </a:rPr>
                        <a:t>-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pt-B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Calibri" pitchFamily="34" charset="0"/>
                        </a:rPr>
                        <a:t>-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pt-B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Calibri" pitchFamily="34" charset="0"/>
                        </a:rPr>
                        <a:t>+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pt-B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Calibri" pitchFamily="34" charset="0"/>
                        </a:rPr>
                        <a:t>+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pt-B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Calibri" pitchFamily="34" charset="0"/>
                        </a:rPr>
                        <a:t>-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pt-B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Calibri" pitchFamily="34" charset="0"/>
                        </a:rPr>
                        <a:t>Portador sem replicação viral*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4015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pt-B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Calibri" pitchFamily="34" charset="0"/>
                        </a:rPr>
                        <a:t>-</a:t>
                      </a:r>
                    </a:p>
                  </a:txBody>
                  <a:tcPr marT="45725" marB="4572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pt-B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Calibri" pitchFamily="34" charset="0"/>
                        </a:rPr>
                        <a:t>-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pt-B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Calibri" pitchFamily="34" charset="0"/>
                        </a:rPr>
                        <a:t>-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pt-B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Calibri" pitchFamily="34" charset="0"/>
                        </a:rPr>
                        <a:t>+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pt-B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Calibri" pitchFamily="34" charset="0"/>
                        </a:rPr>
                        <a:t>-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pt-B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Calibri" pitchFamily="34" charset="0"/>
                        </a:rPr>
                        <a:t>-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pt-B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Calibri" pitchFamily="34" charset="0"/>
                        </a:rPr>
                        <a:t>Provável cicatriz sorológica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644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pt-B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Calibri" pitchFamily="34" charset="0"/>
                        </a:rPr>
                        <a:t>-</a:t>
                      </a:r>
                    </a:p>
                  </a:txBody>
                  <a:tcPr marT="45725" marB="4572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pt-B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Calibri" pitchFamily="34" charset="0"/>
                        </a:rPr>
                        <a:t>-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pt-B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Calibri" pitchFamily="34" charset="0"/>
                        </a:rPr>
                        <a:t>-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pt-B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Calibri" pitchFamily="34" charset="0"/>
                        </a:rPr>
                        <a:t>+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pt-B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Calibri" pitchFamily="34" charset="0"/>
                        </a:rPr>
                        <a:t>+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pt-B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Calibri" pitchFamily="34" charset="0"/>
                        </a:rPr>
                        <a:t>+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pt-B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Calibri" pitchFamily="34" charset="0"/>
                        </a:rPr>
                        <a:t>Imunidade pós Hep B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644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pt-B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Calibri" pitchFamily="34" charset="0"/>
                        </a:rPr>
                        <a:t>-</a:t>
                      </a:r>
                    </a:p>
                  </a:txBody>
                  <a:tcPr marT="45725" marB="4572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pt-B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Calibri" pitchFamily="34" charset="0"/>
                        </a:rPr>
                        <a:t>-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pt-B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Calibri" pitchFamily="34" charset="0"/>
                        </a:rPr>
                        <a:t>-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pt-B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Calibri" pitchFamily="34" charset="0"/>
                        </a:rPr>
                        <a:t>+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pt-B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Calibri" pitchFamily="34" charset="0"/>
                      </a:endParaRP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pt-B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Calibri" pitchFamily="34" charset="0"/>
                        </a:rPr>
                        <a:t>+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pt-B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Calibri" pitchFamily="34" charset="0"/>
                        </a:rPr>
                        <a:t>Imunidade pós </a:t>
                      </a:r>
                      <a:r>
                        <a:rPr kumimoji="0" lang="pt-BR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Calibri" pitchFamily="34" charset="0"/>
                        </a:rPr>
                        <a:t>Hep</a:t>
                      </a:r>
                      <a:r>
                        <a:rPr kumimoji="0" lang="pt-B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Calibri" pitchFamily="34" charset="0"/>
                        </a:rPr>
                        <a:t> B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4015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pt-B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Calibri" pitchFamily="34" charset="0"/>
                        </a:rPr>
                        <a:t>-</a:t>
                      </a:r>
                    </a:p>
                  </a:txBody>
                  <a:tcPr marT="45725" marB="4572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pt-B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Calibri" pitchFamily="34" charset="0"/>
                        </a:rPr>
                        <a:t>-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pt-B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Calibri" pitchFamily="34" charset="0"/>
                        </a:rPr>
                        <a:t>-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pt-B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Calibri" pitchFamily="34" charset="0"/>
                        </a:rPr>
                        <a:t>-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pt-B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Calibri" pitchFamily="34" charset="0"/>
                        </a:rPr>
                        <a:t>-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pt-B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Calibri" pitchFamily="34" charset="0"/>
                        </a:rPr>
                        <a:t>+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pt-B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Calibri" pitchFamily="34" charset="0"/>
                        </a:rPr>
                        <a:t>Imunidade pós vacina da  </a:t>
                      </a:r>
                      <a:r>
                        <a:rPr kumimoji="0" lang="pt-BR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Calibri" pitchFamily="34" charset="0"/>
                        </a:rPr>
                        <a:t>Hep</a:t>
                      </a:r>
                      <a:r>
                        <a:rPr kumimoji="0" lang="pt-B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Calibri" pitchFamily="34" charset="0"/>
                        </a:rPr>
                        <a:t> B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4015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pt-B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Calibri" pitchFamily="34" charset="0"/>
                        </a:rPr>
                        <a:t>-</a:t>
                      </a:r>
                    </a:p>
                  </a:txBody>
                  <a:tcPr marT="45725" marB="4572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pt-B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Calibri" pitchFamily="34" charset="0"/>
                        </a:rPr>
                        <a:t>-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pt-B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Calibri" pitchFamily="34" charset="0"/>
                        </a:rPr>
                        <a:t>-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pt-B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Calibri" pitchFamily="34" charset="0"/>
                        </a:rPr>
                        <a:t>-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pt-B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Calibri" pitchFamily="34" charset="0"/>
                        </a:rPr>
                        <a:t>-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pt-B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Calibri" pitchFamily="34" charset="0"/>
                        </a:rPr>
                        <a:t>-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pt-B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Calibri" pitchFamily="34" charset="0"/>
                        </a:rPr>
                        <a:t>Ausência de contato prévio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1802302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817</Words>
  <Application>Microsoft Office PowerPoint</Application>
  <PresentationFormat>Apresentação na tela (4:3)</PresentationFormat>
  <Paragraphs>232</Paragraphs>
  <Slides>18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18</vt:i4>
      </vt:variant>
    </vt:vector>
  </HeadingPairs>
  <TitlesOfParts>
    <vt:vector size="24" baseType="lpstr">
      <vt:lpstr>Arial</vt:lpstr>
      <vt:lpstr>Calibri</vt:lpstr>
      <vt:lpstr>Times New Roman</vt:lpstr>
      <vt:lpstr>Vijaya</vt:lpstr>
      <vt:lpstr>Wingdings</vt:lpstr>
      <vt:lpstr>Tema do Office</vt:lpstr>
      <vt:lpstr>Hepatites virais</vt:lpstr>
      <vt:lpstr>Apresentação do PowerPoint</vt:lpstr>
      <vt:lpstr>  Hepatite B  </vt:lpstr>
      <vt:lpstr>Apresentação do PowerPoint</vt:lpstr>
      <vt:lpstr>Hepatite B – história natural e manifestações clínicas</vt:lpstr>
      <vt:lpstr>Apresentação do PowerPoint</vt:lpstr>
      <vt:lpstr>Hepatite B – diagnóstico laboratorial</vt:lpstr>
      <vt:lpstr>Apresentação do PowerPoint</vt:lpstr>
      <vt:lpstr>Apresentação do PowerPoint</vt:lpstr>
      <vt:lpstr>Hepatite B - profilaxia</vt:lpstr>
      <vt:lpstr>Apresentação do PowerPoint</vt:lpstr>
      <vt:lpstr>Hepatite C</vt:lpstr>
      <vt:lpstr>Apresentação do PowerPoint</vt:lpstr>
      <vt:lpstr>Hepatite C – história natural e manifestações clínicas</vt:lpstr>
      <vt:lpstr>Apresentação do PowerPoint</vt:lpstr>
      <vt:lpstr>Apresentação do PowerPoint</vt:lpstr>
      <vt:lpstr>Hepatite C - diagnóstico</vt:lpstr>
      <vt:lpstr>Obrigada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Hepatites virais</dc:title>
  <dc:creator>Márcia Teresinha Fernandes Santos</dc:creator>
  <cp:lastModifiedBy>Karina</cp:lastModifiedBy>
  <cp:revision>1</cp:revision>
  <dcterms:created xsi:type="dcterms:W3CDTF">2013-08-22T16:22:11Z</dcterms:created>
  <dcterms:modified xsi:type="dcterms:W3CDTF">2016-09-25T23:36:00Z</dcterms:modified>
</cp:coreProperties>
</file>