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6"/>
  </p:notesMasterIdLst>
  <p:sldIdLst>
    <p:sldId id="409" r:id="rId3"/>
    <p:sldId id="410" r:id="rId4"/>
    <p:sldId id="256" r:id="rId5"/>
    <p:sldId id="398" r:id="rId6"/>
    <p:sldId id="399" r:id="rId7"/>
    <p:sldId id="402" r:id="rId8"/>
    <p:sldId id="407" r:id="rId9"/>
    <p:sldId id="403" r:id="rId10"/>
    <p:sldId id="412" r:id="rId11"/>
    <p:sldId id="257" r:id="rId12"/>
    <p:sldId id="258" r:id="rId13"/>
    <p:sldId id="259" r:id="rId14"/>
    <p:sldId id="261" r:id="rId15"/>
    <p:sldId id="262" r:id="rId16"/>
    <p:sldId id="265" r:id="rId17"/>
    <p:sldId id="263" r:id="rId18"/>
    <p:sldId id="264" r:id="rId19"/>
    <p:sldId id="266" r:id="rId20"/>
    <p:sldId id="293" r:id="rId21"/>
    <p:sldId id="339" r:id="rId22"/>
    <p:sldId id="360" r:id="rId23"/>
    <p:sldId id="329" r:id="rId24"/>
    <p:sldId id="295" r:id="rId25"/>
    <p:sldId id="406" r:id="rId26"/>
    <p:sldId id="374" r:id="rId27"/>
    <p:sldId id="413" r:id="rId28"/>
    <p:sldId id="392" r:id="rId29"/>
    <p:sldId id="391" r:id="rId30"/>
    <p:sldId id="393" r:id="rId31"/>
    <p:sldId id="388" r:id="rId32"/>
    <p:sldId id="389" r:id="rId33"/>
    <p:sldId id="408" r:id="rId34"/>
    <p:sldId id="411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5F48BF47-441E-45B7-A641-9AB366234540}">
          <p14:sldIdLst>
            <p14:sldId id="409"/>
            <p14:sldId id="410"/>
            <p14:sldId id="256"/>
            <p14:sldId id="398"/>
            <p14:sldId id="399"/>
            <p14:sldId id="402"/>
            <p14:sldId id="407"/>
            <p14:sldId id="403"/>
            <p14:sldId id="412"/>
            <p14:sldId id="257"/>
            <p14:sldId id="258"/>
            <p14:sldId id="259"/>
            <p14:sldId id="261"/>
            <p14:sldId id="262"/>
            <p14:sldId id="265"/>
            <p14:sldId id="263"/>
            <p14:sldId id="264"/>
            <p14:sldId id="266"/>
            <p14:sldId id="293"/>
            <p14:sldId id="339"/>
            <p14:sldId id="360"/>
            <p14:sldId id="329"/>
            <p14:sldId id="295"/>
            <p14:sldId id="406"/>
            <p14:sldId id="374"/>
            <p14:sldId id="413"/>
            <p14:sldId id="392"/>
            <p14:sldId id="391"/>
            <p14:sldId id="393"/>
            <p14:sldId id="388"/>
            <p14:sldId id="389"/>
            <p14:sldId id="408"/>
            <p14:sldId id="41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3" autoAdjust="0"/>
    <p:restoredTop sz="95108" autoAdjust="0"/>
  </p:normalViewPr>
  <p:slideViewPr>
    <p:cSldViewPr>
      <p:cViewPr>
        <p:scale>
          <a:sx n="93" d="100"/>
          <a:sy n="93" d="100"/>
        </p:scale>
        <p:origin x="-93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3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1943-DC3B-4918-A384-E3D14C17106F}" type="datetimeFigureOut">
              <a:rPr lang="pt-BR" smtClean="0"/>
              <a:pPr/>
              <a:t>07/08/2015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95CAA6-AEB2-435D-9129-C8AAF56576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32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2055-332E-4B6F-B769-1B1CF44269A8}" type="datetimeFigureOut">
              <a:rPr lang="pt-BR" smtClean="0">
                <a:solidFill>
                  <a:srgbClr val="073E87"/>
                </a:solidFill>
              </a:rPr>
              <a:pPr/>
              <a:t>07/08/2015</a:t>
            </a:fld>
            <a:endParaRPr lang="pt-BR">
              <a:solidFill>
                <a:srgbClr val="073E87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srgbClr val="073E87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33F6C-0904-406A-A99B-3AE308C867D3}" type="slidenum">
              <a:rPr lang="pt-BR" smtClean="0">
                <a:solidFill>
                  <a:srgbClr val="073E87"/>
                </a:solidFill>
              </a:rPr>
              <a:pPr/>
              <a:t>‹nº›</a:t>
            </a:fld>
            <a:endParaRPr lang="pt-BR">
              <a:solidFill>
                <a:srgbClr val="073E87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779912" y="5445224"/>
            <a:ext cx="5248672" cy="1224136"/>
          </a:xfrm>
        </p:spPr>
        <p:txBody>
          <a:bodyPr>
            <a:normAutofit fontScale="92500" lnSpcReduction="20000"/>
          </a:bodyPr>
          <a:lstStyle/>
          <a:p>
            <a:pPr algn="r"/>
            <a:endParaRPr lang="pt-BR" dirty="0" smtClean="0">
              <a:solidFill>
                <a:schemeClr val="tx1"/>
              </a:solidFill>
            </a:endParaRPr>
          </a:p>
          <a:p>
            <a:pPr algn="r"/>
            <a:r>
              <a:rPr lang="pt-BR" dirty="0" smtClean="0">
                <a:solidFill>
                  <a:schemeClr val="tx2"/>
                </a:solidFill>
              </a:rPr>
              <a:t>A retroalimentação do conhecimento como mescla da força de trabalho</a:t>
            </a:r>
          </a:p>
          <a:p>
            <a:pPr algn="r"/>
            <a:r>
              <a:rPr lang="pt-BR" dirty="0" smtClean="0">
                <a:solidFill>
                  <a:schemeClr val="tx2"/>
                </a:solidFill>
              </a:rPr>
              <a:t>2015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/>
          <p:cNvSpPr txBox="1"/>
          <p:nvPr/>
        </p:nvSpPr>
        <p:spPr>
          <a:xfrm>
            <a:off x="1056861" y="2924944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BR" sz="8000" b="1" cap="all" dirty="0" smtClean="0">
                <a:ln w="0"/>
                <a:gradFill flip="none">
                  <a:gsLst>
                    <a:gs pos="0">
                      <a:srgbClr val="31B6F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31B6F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31B6FD">
                        <a:shade val="65000"/>
                        <a:satMod val="130000"/>
                      </a:srgbClr>
                    </a:gs>
                    <a:gs pos="92000">
                      <a:srgbClr val="31B6FD">
                        <a:shade val="50000"/>
                        <a:satMod val="120000"/>
                      </a:srgbClr>
                    </a:gs>
                    <a:gs pos="100000">
                      <a:srgbClr val="31B6F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BEM VINDOS</a:t>
            </a:r>
            <a:endParaRPr lang="pt-BR" sz="8000" b="1" cap="all" dirty="0">
              <a:ln w="0"/>
              <a:gradFill flip="none">
                <a:gsLst>
                  <a:gs pos="0">
                    <a:srgbClr val="31B6FD">
                      <a:tint val="75000"/>
                      <a:shade val="75000"/>
                      <a:satMod val="170000"/>
                    </a:srgbClr>
                  </a:gs>
                  <a:gs pos="49000">
                    <a:srgbClr val="31B6FD">
                      <a:tint val="88000"/>
                      <a:shade val="65000"/>
                      <a:satMod val="172000"/>
                    </a:srgbClr>
                  </a:gs>
                  <a:gs pos="50000">
                    <a:srgbClr val="31B6FD">
                      <a:shade val="65000"/>
                      <a:satMod val="130000"/>
                    </a:srgbClr>
                  </a:gs>
                  <a:gs pos="92000">
                    <a:srgbClr val="31B6FD">
                      <a:shade val="50000"/>
                      <a:satMod val="120000"/>
                    </a:srgbClr>
                  </a:gs>
                  <a:gs pos="100000">
                    <a:srgbClr val="31B6F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ítulo 3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8640960" cy="1470025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tx2"/>
                </a:solidFill>
              </a:rPr>
              <a:t>SECRETARIA DE ESTADO DA SAÚDE</a:t>
            </a:r>
            <a:br>
              <a:rPr lang="pt-BR" sz="2800" dirty="0" smtClean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COORDENADORIA DE RECURSOS HUMANOS</a:t>
            </a:r>
            <a:br>
              <a:rPr lang="pt-BR" sz="2800" dirty="0" smtClean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Grupo de Gestão de Pessoas</a:t>
            </a:r>
            <a:endParaRPr lang="pt-B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5715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200" b="1" dirty="0" smtClean="0"/>
              <a:t>Conceitos</a:t>
            </a:r>
            <a:endParaRPr lang="pt-BR" sz="32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899592" y="1772816"/>
            <a:ext cx="7553325" cy="3744416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>
                <a:solidFill>
                  <a:schemeClr val="tx2"/>
                </a:solidFill>
              </a:rPr>
              <a:t>AÇÃO </a:t>
            </a:r>
            <a:r>
              <a:rPr lang="pt-BR" sz="1900" dirty="0">
                <a:solidFill>
                  <a:schemeClr val="tx2"/>
                </a:solidFill>
              </a:rPr>
              <a:t>- Nome que recebe o processo judicial</a:t>
            </a:r>
            <a:r>
              <a:rPr lang="pt-BR" sz="1900" dirty="0" smtClean="0">
                <a:solidFill>
                  <a:schemeClr val="tx2"/>
                </a:solidFill>
              </a:rPr>
              <a:t>.</a:t>
            </a:r>
          </a:p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endParaRPr lang="pt-BR" sz="1900" dirty="0" smtClean="0">
              <a:solidFill>
                <a:schemeClr val="tx2"/>
              </a:solidFill>
            </a:endParaRPr>
          </a:p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>
                <a:solidFill>
                  <a:schemeClr val="tx2"/>
                </a:solidFill>
              </a:rPr>
              <a:t>AÇÃO RESCISÓRIA </a:t>
            </a:r>
            <a:r>
              <a:rPr lang="pt-BR" sz="1900" dirty="0">
                <a:solidFill>
                  <a:schemeClr val="tx2"/>
                </a:solidFill>
              </a:rPr>
              <a:t>– É a ação que se ingressa depois que o processo encerra e objetiva desconstituir a decisão transitada em julgado, ou seja, que não caiba mais recurso</a:t>
            </a:r>
            <a:r>
              <a:rPr lang="pt-BR" sz="1900" dirty="0" smtClean="0">
                <a:solidFill>
                  <a:schemeClr val="tx2"/>
                </a:solidFill>
              </a:rPr>
              <a:t>.</a:t>
            </a:r>
          </a:p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endParaRPr lang="pt-BR" sz="1900" dirty="0">
              <a:solidFill>
                <a:schemeClr val="tx2"/>
              </a:solidFill>
            </a:endParaRPr>
          </a:p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>
                <a:solidFill>
                  <a:schemeClr val="tx2"/>
                </a:solidFill>
              </a:rPr>
              <a:t>ACOLHIMENTO DE RECURSO </a:t>
            </a:r>
            <a:r>
              <a:rPr lang="pt-BR" sz="1900" dirty="0">
                <a:solidFill>
                  <a:schemeClr val="tx2"/>
                </a:solidFill>
              </a:rPr>
              <a:t>– É quando um juiz ou uma turma de juízes ou desembargadores aceita as argumentações da parte que ingressou com o recurso. A finalidade deste recurso pode ser para modificar uma liminar ou até mesmo uma sentença, podendo ter caráter provisório ou até mesmo definitivo</a:t>
            </a:r>
            <a:r>
              <a:rPr lang="pt-BR" sz="1900" dirty="0" smtClean="0">
                <a:solidFill>
                  <a:schemeClr val="tx2"/>
                </a:solidFill>
              </a:rPr>
              <a:t>.</a:t>
            </a:r>
          </a:p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endParaRPr lang="pt-BR" sz="1900" dirty="0">
              <a:solidFill>
                <a:schemeClr val="tx2"/>
              </a:solidFill>
            </a:endParaRPr>
          </a:p>
          <a:p>
            <a:pPr marL="457200" indent="-457200"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>
                <a:solidFill>
                  <a:schemeClr val="tx2"/>
                </a:solidFill>
              </a:rPr>
              <a:t>ACÓRDÃO</a:t>
            </a:r>
            <a:r>
              <a:rPr lang="pt-BR" sz="1900" dirty="0">
                <a:solidFill>
                  <a:schemeClr val="tx2"/>
                </a:solidFill>
              </a:rPr>
              <a:t> – É a decisão tomada na </a:t>
            </a:r>
            <a:r>
              <a:rPr lang="pt-BR" sz="1900" dirty="0" smtClean="0">
                <a:solidFill>
                  <a:schemeClr val="tx2"/>
                </a:solidFill>
              </a:rPr>
              <a:t>instância </a:t>
            </a:r>
            <a:r>
              <a:rPr lang="pt-BR" sz="1900" dirty="0">
                <a:solidFill>
                  <a:schemeClr val="tx2"/>
                </a:solidFill>
              </a:rPr>
              <a:t>superior quando do julgamento de recursos.</a:t>
            </a:r>
          </a:p>
          <a:p>
            <a:pPr algn="just"/>
            <a:endParaRPr lang="pt-BR" sz="2200" dirty="0" smtClean="0">
              <a:solidFill>
                <a:schemeClr val="tx2"/>
              </a:solidFill>
            </a:endParaRPr>
          </a:p>
          <a:p>
            <a:pPr algn="just"/>
            <a:endParaRPr lang="pt-BR" sz="2200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1100" b="1" dirty="0" smtClean="0"/>
              <a:t>CLP/GGP/CRH – </a:t>
            </a:r>
          </a:p>
          <a:p>
            <a:pPr algn="ctr"/>
            <a:r>
              <a:rPr lang="pt-BR" sz="11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14413055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611560" y="260648"/>
            <a:ext cx="777240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dirty="0" smtClean="0">
                <a:solidFill>
                  <a:schemeClr val="bg1"/>
                </a:solidFill>
              </a:rPr>
              <a:t>Conceitos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371600" y="1340768"/>
            <a:ext cx="640080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83568" y="1340768"/>
            <a:ext cx="7416824" cy="4248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v"/>
            </a:pPr>
            <a:r>
              <a:rPr lang="pt-BR" sz="1600" b="1" dirty="0">
                <a:solidFill>
                  <a:schemeClr val="tx2"/>
                </a:solidFill>
              </a:rPr>
              <a:t>ALVARÁ </a:t>
            </a:r>
            <a:r>
              <a:rPr lang="pt-BR" sz="1600" dirty="0">
                <a:solidFill>
                  <a:schemeClr val="tx2"/>
                </a:solidFill>
              </a:rPr>
              <a:t>- É a autorização administrativa ou judiciária, para que seja feito ou praticado algum ato, que é fiscalizado pela Administração Pública ou só pode ser praticado mediante autorização </a:t>
            </a:r>
            <a:r>
              <a:rPr lang="pt-BR" sz="1600" dirty="0" smtClean="0">
                <a:solidFill>
                  <a:schemeClr val="tx2"/>
                </a:solidFill>
              </a:rPr>
              <a:t>judicial</a:t>
            </a:r>
          </a:p>
          <a:p>
            <a:pPr algn="just">
              <a:buFont typeface="Wingdings" pitchFamily="2" charset="2"/>
              <a:buChar char="v"/>
            </a:pPr>
            <a:endParaRPr lang="pt-BR" sz="1600" dirty="0">
              <a:solidFill>
                <a:schemeClr val="tx2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1600" b="1" dirty="0">
                <a:solidFill>
                  <a:schemeClr val="tx2"/>
                </a:solidFill>
              </a:rPr>
              <a:t>APELAÇÃO CÍVEL </a:t>
            </a:r>
            <a:r>
              <a:rPr lang="pt-BR" sz="1600" dirty="0">
                <a:solidFill>
                  <a:schemeClr val="tx2"/>
                </a:solidFill>
              </a:rPr>
              <a:t>- É o recurso que se interpõe de decisão terminativa ou definitiva de primeira instância, para instância imediatamente superior, a fim de pleitear a reforma, total ou parcial, da sentença de natureza cível com a qual a parte não se conformou</a:t>
            </a:r>
            <a:r>
              <a:rPr lang="pt-BR" sz="1600" dirty="0" smtClean="0">
                <a:solidFill>
                  <a:schemeClr val="tx2"/>
                </a:solidFill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endParaRPr lang="pt-BR" sz="1600" dirty="0">
              <a:solidFill>
                <a:schemeClr val="tx2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t-BR" sz="1600" b="1" dirty="0">
                <a:solidFill>
                  <a:schemeClr val="tx2"/>
                </a:solidFill>
              </a:rPr>
              <a:t>APELAÇÃO EX OFFICIO </a:t>
            </a:r>
            <a:r>
              <a:rPr lang="pt-BR" sz="1600" dirty="0">
                <a:solidFill>
                  <a:schemeClr val="tx2"/>
                </a:solidFill>
              </a:rPr>
              <a:t>– Também chamada de reexame necessário é aquela na qual o juiz, por força de lei, já na sentença submete a mesma a reexame do Tribunal. É cabível em todos os casos de sentenças contrárias à instituições públicas</a:t>
            </a:r>
            <a:r>
              <a:rPr lang="pt-BR" sz="1600" dirty="0" smtClean="0">
                <a:solidFill>
                  <a:schemeClr val="tx2"/>
                </a:solidFill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endParaRPr lang="pt-BR" sz="1600" dirty="0"/>
          </a:p>
          <a:p>
            <a:pPr algn="just">
              <a:buFont typeface="Wingdings" pitchFamily="2" charset="2"/>
              <a:buChar char="v"/>
            </a:pPr>
            <a:r>
              <a:rPr lang="pt-BR" sz="1600" b="1" dirty="0">
                <a:solidFill>
                  <a:schemeClr val="tx2"/>
                </a:solidFill>
              </a:rPr>
              <a:t>APELADO </a:t>
            </a:r>
            <a:r>
              <a:rPr lang="pt-BR" sz="1600" dirty="0">
                <a:solidFill>
                  <a:schemeClr val="tx2"/>
                </a:solidFill>
              </a:rPr>
              <a:t>- A parte que figura como recorrida na apelação</a:t>
            </a:r>
            <a:r>
              <a:rPr lang="pt-BR" sz="1600" dirty="0" smtClean="0">
                <a:solidFill>
                  <a:schemeClr val="tx2"/>
                </a:solidFill>
              </a:rPr>
              <a:t>.</a:t>
            </a:r>
          </a:p>
          <a:p>
            <a:pPr algn="just"/>
            <a:endParaRPr lang="pt-BR" sz="2000" dirty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1100" b="1" dirty="0" smtClean="0"/>
              <a:t>CLP/GGP/CRH – </a:t>
            </a:r>
          </a:p>
          <a:p>
            <a:pPr algn="ctr"/>
            <a:r>
              <a:rPr lang="pt-BR" sz="1100" b="1" dirty="0" smtClean="0"/>
              <a:t>Módulo V - Procedimentos Disciplinares e Demandas Judiciais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518555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340768"/>
            <a:ext cx="7408333" cy="4536504"/>
          </a:xfrm>
        </p:spPr>
        <p:txBody>
          <a:bodyPr>
            <a:normAutofit lnSpcReduction="10000"/>
          </a:bodyPr>
          <a:lstStyle/>
          <a:p>
            <a:pPr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/>
              <a:t>APELANTE - </a:t>
            </a:r>
            <a:r>
              <a:rPr lang="pt-BR" sz="1900" dirty="0"/>
              <a:t>Quem interpõe a </a:t>
            </a:r>
            <a:r>
              <a:rPr lang="pt-BR" sz="1900" dirty="0" smtClean="0"/>
              <a:t>apelação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v"/>
            </a:pPr>
            <a:endParaRPr lang="pt-BR" sz="1900" b="1" dirty="0" smtClean="0"/>
          </a:p>
          <a:p>
            <a:pPr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 smtClean="0"/>
              <a:t>APENSAMENTO </a:t>
            </a:r>
            <a:r>
              <a:rPr lang="pt-BR" sz="1900" b="1" dirty="0"/>
              <a:t>(DESAPENSAMENTO) </a:t>
            </a:r>
            <a:r>
              <a:rPr lang="pt-BR" sz="1900" dirty="0"/>
              <a:t>– Ato que indica a juntada de um processo incidente a outro principal. Não significa que os processos tramitarão simultaneamente e nem que um é integralmente dependente do outro. O </a:t>
            </a:r>
            <a:r>
              <a:rPr lang="pt-BR" sz="1900" dirty="0" err="1"/>
              <a:t>desapensamento</a:t>
            </a:r>
            <a:r>
              <a:rPr lang="pt-BR" sz="1900" dirty="0"/>
              <a:t> pode ocorrer a qualquer momento, mediante ordem judicial</a:t>
            </a:r>
            <a:r>
              <a:rPr lang="pt-BR" sz="1900" dirty="0" smtClean="0"/>
              <a:t>.</a:t>
            </a:r>
          </a:p>
          <a:p>
            <a:pPr algn="just">
              <a:buClr>
                <a:schemeClr val="tx2"/>
              </a:buClr>
              <a:buFont typeface="Wingdings" pitchFamily="2" charset="2"/>
              <a:buChar char="v"/>
            </a:pPr>
            <a:endParaRPr lang="pt-BR" sz="1900" dirty="0"/>
          </a:p>
          <a:p>
            <a:pPr algn="just">
              <a:buClr>
                <a:schemeClr val="tx2"/>
              </a:buClr>
              <a:buFont typeface="Wingdings" pitchFamily="2" charset="2"/>
              <a:buChar char="v"/>
            </a:pPr>
            <a:r>
              <a:rPr lang="pt-BR" sz="1900" b="1" dirty="0"/>
              <a:t>ATOS DISCRICIONÁRIOS</a:t>
            </a:r>
            <a:r>
              <a:rPr lang="pt-BR" sz="1900" dirty="0"/>
              <a:t>: São aqueles praticados com liberdade de opção, mas dentro dos limites da lei. O administrador também fica preso ao enunciado da lei, mas ela não estabelece um único comportamento possível a ser adotado em situações concretas, existindo assim </a:t>
            </a:r>
            <a:r>
              <a:rPr lang="pt-BR" sz="1900" dirty="0" smtClean="0"/>
              <a:t>espaço para </a:t>
            </a:r>
            <a:r>
              <a:rPr lang="pt-BR" sz="1900" dirty="0"/>
              <a:t>a realização de um juízo de conveniência e oportunidade. </a:t>
            </a:r>
            <a:r>
              <a:rPr lang="pt-BR" sz="1900" dirty="0" err="1"/>
              <a:t>Ex</a:t>
            </a:r>
            <a:r>
              <a:rPr lang="pt-BR" sz="1900" dirty="0"/>
              <a:t>: A concessão do gozo da licença prêmio </a:t>
            </a:r>
          </a:p>
          <a:p>
            <a:endParaRPr lang="pt-BR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200" b="1" dirty="0" smtClean="0"/>
              <a:t>Conceitos</a:t>
            </a:r>
            <a:endParaRPr lang="pt-BR" sz="32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1100" b="1" dirty="0" smtClean="0"/>
              <a:t>CLP/GGP/CRH – </a:t>
            </a:r>
          </a:p>
          <a:p>
            <a:pPr algn="ctr"/>
            <a:r>
              <a:rPr lang="pt-BR" sz="11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456527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Conceitos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11560" y="1124744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b="1" dirty="0"/>
              <a:t>AUTOR</a:t>
            </a:r>
            <a:r>
              <a:rPr lang="pt-BR" sz="2000" dirty="0"/>
              <a:t> – Nome da parte que ingressou com a ação judicial</a:t>
            </a:r>
            <a:r>
              <a:rPr lang="pt-BR" sz="20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b="1" dirty="0"/>
              <a:t>AUTORIDADE COATORA </a:t>
            </a:r>
            <a:r>
              <a:rPr lang="pt-BR" sz="2000" dirty="0"/>
              <a:t>– Nome da autoridade contra a qual se dirige um mandado de Segurança em decorrência de ato praticado considerado ilegal ou por omissão quanto a ato que estava obrigada a praticar</a:t>
            </a:r>
            <a:r>
              <a:rPr lang="pt-BR" sz="20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pt-BR" sz="2000" dirty="0"/>
              <a:t>AUTOS - Conjunto ordenado das peças de um processo judicial</a:t>
            </a:r>
            <a:r>
              <a:rPr lang="pt-BR" sz="20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/>
              <a:t>AUTUAÇÃO - Formação dos “autos” pelo escrivão, com a colocação da petição inicial numa capa de cartolina, que conterá também todas as demais peças </a:t>
            </a:r>
            <a:r>
              <a:rPr lang="pt-BR" sz="2000" dirty="0" err="1"/>
              <a:t>subseqüentes</a:t>
            </a:r>
            <a:r>
              <a:rPr lang="pt-BR" sz="2000" dirty="0"/>
              <a:t> além do termo lavrado nessa capa contendo o nome das partes, juízo, espécie de ação, etc</a:t>
            </a:r>
            <a:r>
              <a:rPr lang="pt-BR" sz="20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/>
              <a:t>AVERBAÇÃO - Registro de alguma anotação à margem de alguma outra. Por exemplo, anotação de sentença de divórcio no Livro de Registro de Casamento e de Imóveis.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20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933416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3200" b="1" dirty="0" smtClean="0"/>
              <a:t>Conceitos</a:t>
            </a:r>
            <a:endParaRPr lang="pt-BR" sz="3200" b="1" dirty="0"/>
          </a:p>
        </p:txBody>
      </p:sp>
      <p:sp>
        <p:nvSpPr>
          <p:cNvPr id="5" name="Retângulo 4"/>
          <p:cNvSpPr/>
          <p:nvPr/>
        </p:nvSpPr>
        <p:spPr>
          <a:xfrm>
            <a:off x="683568" y="1484784"/>
            <a:ext cx="806489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pt-BR" b="1" dirty="0">
                <a:solidFill>
                  <a:schemeClr val="tx2"/>
                </a:solidFill>
              </a:rPr>
              <a:t>EXECUÇÃO </a:t>
            </a:r>
            <a:r>
              <a:rPr lang="pt-BR" dirty="0">
                <a:solidFill>
                  <a:schemeClr val="tx2"/>
                </a:solidFill>
              </a:rPr>
              <a:t>- A fase do processo judicial na qual se promove a efetivação das sanções, civis ou criminais, constantes de sentenças condenatórias. Diz-se execução da sentença</a:t>
            </a:r>
            <a:r>
              <a:rPr lang="pt-BR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pt-BR" i="1" dirty="0">
                <a:solidFill>
                  <a:schemeClr val="tx2"/>
                </a:solidFill>
              </a:rPr>
              <a:t>FUMUS BONI JURIS:</a:t>
            </a:r>
            <a:r>
              <a:rPr lang="pt-BR" b="1" dirty="0">
                <a:solidFill>
                  <a:schemeClr val="tx2"/>
                </a:solidFill>
              </a:rPr>
              <a:t> </a:t>
            </a:r>
            <a:r>
              <a:rPr lang="pt-BR" dirty="0">
                <a:solidFill>
                  <a:schemeClr val="tx2"/>
                </a:solidFill>
              </a:rPr>
              <a:t>Fumaça de bom direito, aparência de bom direito (diz-se quando a pretensão parece ter fundamento jurídico</a:t>
            </a:r>
            <a:r>
              <a:rPr lang="pt-BR" dirty="0" smtClean="0">
                <a:solidFill>
                  <a:schemeClr val="tx2"/>
                </a:solidFill>
              </a:rPr>
              <a:t>)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dirty="0" smtClean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pt-BR" dirty="0">
                <a:solidFill>
                  <a:schemeClr val="tx2"/>
                </a:solidFill>
              </a:rPr>
              <a:t>INAUDITA ALTERA PARS – Expressão latina que significa “sem ouvir a outra parte”. É utilizada na questão de pedido de liminar ou de tutela antecipada para que seja deferida sem que seja ouvida a outra parte</a:t>
            </a:r>
            <a:r>
              <a:rPr lang="pt-BR" dirty="0" smtClean="0">
                <a:solidFill>
                  <a:schemeClr val="tx2"/>
                </a:solidFill>
              </a:rPr>
              <a:t>.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pt-BR" b="1" dirty="0">
                <a:solidFill>
                  <a:schemeClr val="tx2"/>
                </a:solidFill>
              </a:rPr>
              <a:t>LIMINAR </a:t>
            </a:r>
            <a:r>
              <a:rPr lang="pt-BR" dirty="0">
                <a:solidFill>
                  <a:schemeClr val="tx2"/>
                </a:solidFill>
              </a:rPr>
              <a:t>– A Medida Liminar é um instituto jurídico que deriva do Poder Geral de Cautela do Judiciário e tem como finalidade principal a garantia de que o provimento jurisdicional derradeiro, seja ele qual for, estará garantido e será plenamente exequível a seu tempo (ao final).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729525" y="625016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2071421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dirty="0" smtClean="0"/>
              <a:t>Conceitos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629816" y="1548075"/>
            <a:ext cx="81906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/>
              <a:t>PENHORA - Apreensão dos bens do devedor suficientes para garantir a </a:t>
            </a:r>
            <a:r>
              <a:rPr lang="pt-BR" sz="2000" dirty="0" smtClean="0"/>
              <a:t>execução</a:t>
            </a:r>
          </a:p>
          <a:p>
            <a:pPr algn="just"/>
            <a:endParaRPr lang="pt-BR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i="1" dirty="0"/>
              <a:t>PERICULUM IN MORA:</a:t>
            </a:r>
            <a:r>
              <a:rPr lang="pt-BR" sz="2000" b="1" dirty="0"/>
              <a:t> </a:t>
            </a:r>
            <a:r>
              <a:rPr lang="pt-BR" sz="2000" dirty="0"/>
              <a:t>Perigo de mora, perigo na demora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/>
              <a:t>PRESCRIÇÃO - Perda do prazo para o exercício do direito de ação</a:t>
            </a:r>
            <a:r>
              <a:rPr lang="pt-BR" sz="2000" dirty="0" smtClean="0"/>
              <a:t>.         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b="1" dirty="0"/>
              <a:t>PRINCÍPIO DO CONTRADITÓRIO </a:t>
            </a:r>
            <a:r>
              <a:rPr lang="pt-BR" sz="2000" dirty="0"/>
              <a:t>- Garante oportunidades iguais para as partes se manifestarem, contradizendo o que foi dito sobre elas.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b="1" dirty="0"/>
              <a:t>RECURSO - </a:t>
            </a:r>
            <a:r>
              <a:rPr lang="pt-BR" sz="2000" dirty="0"/>
              <a:t>Meio, dentro da mesma relação processual, de que pode servir-se a parte vencida ou quem se julgue prejudicado, para obter a anulação ou reforma, total ou parcial, de uma decisão.</a:t>
            </a:r>
          </a:p>
          <a:p>
            <a:r>
              <a:rPr lang="pt-BR" sz="2000" dirty="0" smtClean="0"/>
              <a:t>                                                                                                                                                              </a:t>
            </a:r>
            <a:endParaRPr lang="pt-BR" sz="20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729525" y="625016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613262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mtClean="0"/>
              <a:t>Conceitos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39552" y="1351796"/>
            <a:ext cx="81472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/>
              <a:t>RELATOR - Membro de um tribunal a quem foi distribuído um feito, cabendo-lhe estudar o caso em suas minúcias e explaná-lo em relatório, na sessão de sua câmara, turma ou outro órgão colegiado do tribunal ao qual pertença, em cuja pauta tiver sido incluído, e proferir decisões isoladas no processo, quando a lei o autorize</a:t>
            </a:r>
            <a:r>
              <a:rPr lang="pt-BR" sz="20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b="1" dirty="0"/>
              <a:t>RÉU –</a:t>
            </a:r>
            <a:r>
              <a:rPr lang="pt-BR" sz="2000" dirty="0"/>
              <a:t> É a parte contra a qual se move o processo judicial</a:t>
            </a:r>
            <a:r>
              <a:rPr lang="pt-BR" sz="20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b="1" dirty="0"/>
              <a:t>REVELIA </a:t>
            </a:r>
            <a:r>
              <a:rPr lang="pt-BR" sz="2000" b="1" dirty="0" smtClean="0"/>
              <a:t> - </a:t>
            </a:r>
            <a:r>
              <a:rPr lang="pt-BR" sz="2000" dirty="0" smtClean="0"/>
              <a:t>Ocorre </a:t>
            </a:r>
            <a:r>
              <a:rPr lang="pt-BR" sz="2000" dirty="0"/>
              <a:t>quando o réu não comparece em juízo para defender-se</a:t>
            </a:r>
            <a:r>
              <a:rPr lang="pt-BR" sz="20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2000" dirty="0"/>
              <a:t>REVISOR - Magistrado, membro de tribunal, incumbido de rever e corrigir o relatório de um processo a ser julgado em grau de recurso</a:t>
            </a:r>
            <a:r>
              <a:rPr lang="pt-BR" sz="20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729525" y="625016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42554357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629816"/>
            <a:ext cx="8229600" cy="78296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200" b="1" dirty="0" smtClean="0">
                <a:solidFill>
                  <a:schemeClr val="bg1"/>
                </a:solidFill>
              </a:rPr>
              <a:t>Conceitos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83568" y="1732161"/>
            <a:ext cx="784887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tx2"/>
                </a:solidFill>
              </a:rPr>
              <a:t>REVOGAR</a:t>
            </a:r>
            <a:r>
              <a:rPr lang="pt-BR" dirty="0" smtClean="0">
                <a:solidFill>
                  <a:schemeClr val="tx2"/>
                </a:solidFill>
              </a:rPr>
              <a:t> – Tornar uma norma sem efeito, retirando-lhe a capacidade de gerar efeitos.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pt-BR" dirty="0" smtClean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pt-BR" b="1" dirty="0" smtClean="0">
                <a:solidFill>
                  <a:schemeClr val="tx2"/>
                </a:solidFill>
              </a:rPr>
              <a:t>SENTENÇA </a:t>
            </a:r>
            <a:r>
              <a:rPr lang="pt-BR" dirty="0" smtClean="0">
                <a:solidFill>
                  <a:schemeClr val="tx2"/>
                </a:solidFill>
              </a:rPr>
              <a:t>– Diz da decisão do Juiz de Primeira Instância e põe fim a competência deste juiz para analisar a matéria, de modo que a partir da sua publicação não cabe mais pedido de mérito àquele magistrado.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pt-BR" dirty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pt-BR" b="1" dirty="0">
                <a:solidFill>
                  <a:schemeClr val="tx2"/>
                </a:solidFill>
              </a:rPr>
              <a:t>TRANSITADO EM JULGADO – </a:t>
            </a:r>
            <a:r>
              <a:rPr lang="pt-BR" dirty="0">
                <a:solidFill>
                  <a:schemeClr val="tx2"/>
                </a:solidFill>
              </a:rPr>
              <a:t>É quando um processo chega ao final de sua tramitação normal já tendo passado por todas as instâncias de recursos. A partir desta fase o processo está pronto para o início da execução ou da ação rescisória.</a:t>
            </a:r>
          </a:p>
          <a:p>
            <a:pPr marL="285750" indent="-285750" algn="just">
              <a:buFont typeface="Wingdings" pitchFamily="2" charset="2"/>
              <a:buChar char="v"/>
            </a:pPr>
            <a:endParaRPr lang="pt-BR" dirty="0" smtClean="0">
              <a:solidFill>
                <a:schemeClr val="tx2"/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pt-BR" b="1" i="1" dirty="0">
                <a:solidFill>
                  <a:schemeClr val="tx2"/>
                </a:solidFill>
              </a:rPr>
              <a:t>WRIT:</a:t>
            </a:r>
            <a:r>
              <a:rPr lang="pt-BR" b="1" dirty="0">
                <a:solidFill>
                  <a:schemeClr val="tx2"/>
                </a:solidFill>
              </a:rPr>
              <a:t> </a:t>
            </a:r>
            <a:r>
              <a:rPr lang="pt-BR" dirty="0">
                <a:solidFill>
                  <a:schemeClr val="tx2"/>
                </a:solidFill>
              </a:rPr>
              <a:t>mandamento, ordem para que se faça alguma coisa.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729525" y="625016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5463794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2708920"/>
            <a:ext cx="8640960" cy="749945"/>
          </a:xfrm>
        </p:spPr>
        <p:txBody>
          <a:bodyPr>
            <a:noAutofit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>PAD/Sindicância</a:t>
            </a:r>
            <a:endParaRPr lang="pt-BR" b="1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20" y="57435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211634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/>
        </p:nvCxnSpPr>
        <p:spPr>
          <a:xfrm>
            <a:off x="4958070" y="4195941"/>
            <a:ext cx="10929" cy="72617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/>
        </p:nvCxnSpPr>
        <p:spPr>
          <a:xfrm flipH="1">
            <a:off x="6664819" y="3185909"/>
            <a:ext cx="21892" cy="1953855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/>
          <p:cNvCxnSpPr>
            <a:endCxn id="22" idx="3"/>
          </p:cNvCxnSpPr>
          <p:nvPr/>
        </p:nvCxnSpPr>
        <p:spPr>
          <a:xfrm flipV="1">
            <a:off x="467544" y="3265934"/>
            <a:ext cx="7056783" cy="12196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 flipV="1">
            <a:off x="971600" y="2101612"/>
            <a:ext cx="7704856" cy="1219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uxograma: Terminação 5"/>
          <p:cNvSpPr/>
          <p:nvPr/>
        </p:nvSpPr>
        <p:spPr>
          <a:xfrm>
            <a:off x="107504" y="1969790"/>
            <a:ext cx="1130424" cy="301752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800" dirty="0" smtClean="0"/>
          </a:p>
        </p:txBody>
      </p:sp>
      <p:sp>
        <p:nvSpPr>
          <p:cNvPr id="7" name="Retângulo 6"/>
          <p:cNvSpPr/>
          <p:nvPr/>
        </p:nvSpPr>
        <p:spPr>
          <a:xfrm>
            <a:off x="1733811" y="1765960"/>
            <a:ext cx="1512168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107504" y="2011601"/>
            <a:ext cx="1224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PAD / Sindicância</a:t>
            </a:r>
          </a:p>
        </p:txBody>
      </p:sp>
      <p:sp>
        <p:nvSpPr>
          <p:cNvPr id="9" name="Retângulo 8"/>
          <p:cNvSpPr/>
          <p:nvPr/>
        </p:nvSpPr>
        <p:spPr>
          <a:xfrm>
            <a:off x="1763688" y="1753766"/>
            <a:ext cx="1512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Autoridade competente</a:t>
            </a:r>
          </a:p>
          <a:p>
            <a:r>
              <a:rPr lang="pt-BR" sz="1000" dirty="0" smtClean="0"/>
              <a:t>Encaminha processo para</a:t>
            </a:r>
          </a:p>
          <a:p>
            <a:r>
              <a:rPr lang="pt-BR" sz="1000" dirty="0" smtClean="0"/>
              <a:t>Instrução.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62002" y="1718335"/>
            <a:ext cx="1614053" cy="7966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3419872" y="1700808"/>
            <a:ext cx="17102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– encaminha o processo para NCF/ </a:t>
            </a:r>
            <a:r>
              <a:rPr lang="pt-BR" sz="1000" dirty="0" smtClean="0"/>
              <a:t>CCRH (GADI</a:t>
            </a:r>
            <a:r>
              <a:rPr lang="pt-BR" sz="1000" dirty="0" smtClean="0"/>
              <a:t>) para fornecer informação sobre a situação funcional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5292080" y="1765960"/>
            <a:ext cx="1512168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5292080" y="1929720"/>
            <a:ext cx="15121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GADI – devolve processo </a:t>
            </a:r>
          </a:p>
          <a:p>
            <a:r>
              <a:rPr lang="pt-BR" sz="1000" dirty="0" smtClean="0"/>
              <a:t>instruído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7020272" y="1718335"/>
            <a:ext cx="1512168" cy="7433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7020272" y="1825774"/>
            <a:ext cx="1512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 CLP – prepara informação e  ato da autoridade competente</a:t>
            </a:r>
          </a:p>
        </p:txBody>
      </p:sp>
      <p:sp>
        <p:nvSpPr>
          <p:cNvPr id="16" name="Fluxograma: Conector 15"/>
          <p:cNvSpPr/>
          <p:nvPr/>
        </p:nvSpPr>
        <p:spPr>
          <a:xfrm>
            <a:off x="8676456" y="1969790"/>
            <a:ext cx="288032" cy="2472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</a:t>
            </a:r>
          </a:p>
        </p:txBody>
      </p:sp>
      <p:sp>
        <p:nvSpPr>
          <p:cNvPr id="17" name="Fluxograma: Conector 16"/>
          <p:cNvSpPr/>
          <p:nvPr/>
        </p:nvSpPr>
        <p:spPr>
          <a:xfrm>
            <a:off x="323528" y="3162678"/>
            <a:ext cx="288032" cy="2472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827584" y="2918088"/>
            <a:ext cx="1512168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857461" y="2927960"/>
            <a:ext cx="1512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– encaminha para autoridade competente</a:t>
            </a:r>
          </a:p>
          <a:p>
            <a:r>
              <a:rPr lang="pt-BR" sz="1000" dirty="0" smtClean="0"/>
              <a:t>conferir e assinar.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555776" y="2918088"/>
            <a:ext cx="1512168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2585653" y="3049910"/>
            <a:ext cx="15121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Processo retorna ao CLP</a:t>
            </a:r>
          </a:p>
          <a:p>
            <a:r>
              <a:rPr lang="pt-BR" sz="1000" dirty="0" smtClean="0"/>
              <a:t>para publicação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5903192" y="2905894"/>
            <a:ext cx="1621135" cy="7200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5898019" y="2905894"/>
            <a:ext cx="16983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Encaminha-se para a PPD </a:t>
            </a:r>
          </a:p>
          <a:p>
            <a:r>
              <a:rPr lang="pt-BR" sz="1000" dirty="0" smtClean="0"/>
              <a:t>tomar ciência</a:t>
            </a:r>
            <a:endParaRPr lang="pt-BR" sz="1000" dirty="0"/>
          </a:p>
          <a:p>
            <a:r>
              <a:rPr lang="pt-BR" sz="1000" dirty="0" smtClean="0"/>
              <a:t>Envio de oficio para unidade para providencias</a:t>
            </a:r>
          </a:p>
        </p:txBody>
      </p:sp>
      <p:sp>
        <p:nvSpPr>
          <p:cNvPr id="24" name="Fluxograma: Decisão 23"/>
          <p:cNvSpPr/>
          <p:nvPr/>
        </p:nvSpPr>
        <p:spPr>
          <a:xfrm>
            <a:off x="4300895" y="2905894"/>
            <a:ext cx="1279215" cy="684110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25" name="Retângulo 24"/>
          <p:cNvSpPr/>
          <p:nvPr/>
        </p:nvSpPr>
        <p:spPr>
          <a:xfrm>
            <a:off x="4457860" y="2999968"/>
            <a:ext cx="93610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dirty="0" smtClean="0"/>
              <a:t>Processo tem</a:t>
            </a:r>
          </a:p>
          <a:p>
            <a:pPr algn="ctr"/>
            <a:r>
              <a:rPr lang="pt-BR" sz="1000" dirty="0" smtClean="0"/>
              <a:t>advogado </a:t>
            </a:r>
          </a:p>
          <a:p>
            <a:pPr algn="ctr"/>
            <a:r>
              <a:rPr lang="pt-BR" sz="1000" dirty="0" smtClean="0"/>
              <a:t>dativo?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4211960" y="3841998"/>
            <a:ext cx="1512168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  <p:sp>
        <p:nvSpPr>
          <p:cNvPr id="28" name="Fluxograma: Decisão 27"/>
          <p:cNvSpPr/>
          <p:nvPr/>
        </p:nvSpPr>
        <p:spPr>
          <a:xfrm>
            <a:off x="4300897" y="4778102"/>
            <a:ext cx="1279215" cy="684110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b="1" dirty="0" smtClean="0"/>
          </a:p>
          <a:p>
            <a:pPr algn="ctr"/>
            <a:endParaRPr lang="pt-BR" sz="1000" b="1" dirty="0"/>
          </a:p>
          <a:p>
            <a:pPr algn="ctr"/>
            <a:endParaRPr lang="pt-BR" sz="1000" b="1" dirty="0"/>
          </a:p>
        </p:txBody>
      </p:sp>
      <p:sp>
        <p:nvSpPr>
          <p:cNvPr id="29" name="Retângulo 28"/>
          <p:cNvSpPr/>
          <p:nvPr/>
        </p:nvSpPr>
        <p:spPr>
          <a:xfrm>
            <a:off x="4457861" y="4994126"/>
            <a:ext cx="15542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b="1" dirty="0" smtClean="0"/>
              <a:t>Existe recurso?</a:t>
            </a:r>
          </a:p>
          <a:p>
            <a:endParaRPr lang="pt-BR" sz="1000" dirty="0" smtClean="0"/>
          </a:p>
        </p:txBody>
      </p:sp>
      <p:sp>
        <p:nvSpPr>
          <p:cNvPr id="30" name="Fluxograma: Conector 29"/>
          <p:cNvSpPr/>
          <p:nvPr/>
        </p:nvSpPr>
        <p:spPr>
          <a:xfrm>
            <a:off x="3707904" y="4994126"/>
            <a:ext cx="288032" cy="2472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2</a:t>
            </a:r>
          </a:p>
        </p:txBody>
      </p:sp>
      <p:sp>
        <p:nvSpPr>
          <p:cNvPr id="31" name="Fluxograma: Conector 30"/>
          <p:cNvSpPr/>
          <p:nvPr/>
        </p:nvSpPr>
        <p:spPr>
          <a:xfrm>
            <a:off x="1331640" y="2010550"/>
            <a:ext cx="288032" cy="24727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2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5940152" y="3841998"/>
            <a:ext cx="1512168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  <p:sp>
        <p:nvSpPr>
          <p:cNvPr id="33" name="Retângulo 32"/>
          <p:cNvSpPr/>
          <p:nvPr/>
        </p:nvSpPr>
        <p:spPr>
          <a:xfrm>
            <a:off x="5868144" y="3986014"/>
            <a:ext cx="15542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PPD envia o processo para</a:t>
            </a:r>
          </a:p>
          <a:p>
            <a:r>
              <a:rPr lang="pt-BR" sz="1000" dirty="0" smtClean="0"/>
              <a:t>unidades</a:t>
            </a:r>
          </a:p>
        </p:txBody>
      </p:sp>
      <p:sp>
        <p:nvSpPr>
          <p:cNvPr id="34" name="CaixaDeTexto 33"/>
          <p:cNvSpPr txBox="1"/>
          <p:nvPr/>
        </p:nvSpPr>
        <p:spPr>
          <a:xfrm>
            <a:off x="5580112" y="3091721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4932040" y="3595777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5004048" y="5539993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</a:p>
        </p:txBody>
      </p:sp>
      <p:cxnSp>
        <p:nvCxnSpPr>
          <p:cNvPr id="37" name="Conector de seta reta 36"/>
          <p:cNvCxnSpPr>
            <a:stCxn id="24" idx="2"/>
            <a:endCxn id="26" idx="0"/>
          </p:cNvCxnSpPr>
          <p:nvPr/>
        </p:nvCxnSpPr>
        <p:spPr>
          <a:xfrm>
            <a:off x="4940503" y="3590004"/>
            <a:ext cx="27541" cy="25199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/>
          <p:cNvCxnSpPr>
            <a:stCxn id="28" idx="1"/>
            <a:endCxn id="30" idx="6"/>
          </p:cNvCxnSpPr>
          <p:nvPr/>
        </p:nvCxnSpPr>
        <p:spPr>
          <a:xfrm flipH="1" flipV="1">
            <a:off x="3995936" y="5117762"/>
            <a:ext cx="304961" cy="239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3995936" y="4922118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40" name="Fluxograma: Terminação 39"/>
          <p:cNvSpPr/>
          <p:nvPr/>
        </p:nvSpPr>
        <p:spPr>
          <a:xfrm>
            <a:off x="4392858" y="5760604"/>
            <a:ext cx="1130424" cy="301752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800" dirty="0" smtClean="0"/>
          </a:p>
        </p:txBody>
      </p:sp>
      <p:sp>
        <p:nvSpPr>
          <p:cNvPr id="41" name="Retângulo 40"/>
          <p:cNvSpPr/>
          <p:nvPr/>
        </p:nvSpPr>
        <p:spPr>
          <a:xfrm>
            <a:off x="4499992" y="5814305"/>
            <a:ext cx="102329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dirty="0" smtClean="0"/>
              <a:t>FIM</a:t>
            </a:r>
          </a:p>
        </p:txBody>
      </p:sp>
      <p:cxnSp>
        <p:nvCxnSpPr>
          <p:cNvPr id="42" name="Conector de seta reta 41"/>
          <p:cNvCxnSpPr>
            <a:endCxn id="40" idx="0"/>
          </p:cNvCxnSpPr>
          <p:nvPr/>
        </p:nvCxnSpPr>
        <p:spPr>
          <a:xfrm>
            <a:off x="4932040" y="5462212"/>
            <a:ext cx="26030" cy="29839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de seta reta 42"/>
          <p:cNvCxnSpPr/>
          <p:nvPr/>
        </p:nvCxnSpPr>
        <p:spPr>
          <a:xfrm flipH="1">
            <a:off x="5580112" y="5138142"/>
            <a:ext cx="1079165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45"/>
          <p:cNvSpPr/>
          <p:nvPr/>
        </p:nvSpPr>
        <p:spPr>
          <a:xfrm>
            <a:off x="4148416" y="3986014"/>
            <a:ext cx="16178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Envio do processo para unidade  para providências</a:t>
            </a:r>
          </a:p>
        </p:txBody>
      </p:sp>
      <p:pic>
        <p:nvPicPr>
          <p:cNvPr id="45" name="Imagem 4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9" name="Retângulo 48"/>
          <p:cNvSpPr/>
          <p:nvPr/>
        </p:nvSpPr>
        <p:spPr>
          <a:xfrm>
            <a:off x="262919" y="404664"/>
            <a:ext cx="76934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chemeClr val="bg1"/>
                </a:solidFill>
              </a:rPr>
              <a:t>FLUXOGRAMA: </a:t>
            </a:r>
            <a:r>
              <a:rPr lang="pt-BR" sz="3200" b="1" dirty="0" smtClean="0">
                <a:solidFill>
                  <a:schemeClr val="bg1"/>
                </a:solidFill>
              </a:rPr>
              <a:t>PAD/Sindicância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5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42474398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67544" y="1196753"/>
            <a:ext cx="820891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algn="ctr" hangingPunct="0">
              <a:spcBef>
                <a:spcPct val="20000"/>
              </a:spcBef>
              <a:buClr>
                <a:schemeClr val="accent1"/>
              </a:buClr>
              <a:buSzPct val="100000"/>
              <a:defRPr/>
            </a:pPr>
            <a:r>
              <a:rPr lang="pt-BR" sz="2800" b="1" dirty="0" smtClean="0">
                <a:solidFill>
                  <a:srgbClr val="FFFFFF"/>
                </a:solidFill>
                <a:latin typeface="+mj-lt"/>
              </a:rPr>
              <a:t>Módulo V – </a:t>
            </a:r>
          </a:p>
          <a:p>
            <a:pPr algn="ctr" hangingPunct="0">
              <a:spcBef>
                <a:spcPct val="20000"/>
              </a:spcBef>
              <a:buClr>
                <a:schemeClr val="accent1"/>
              </a:buClr>
              <a:buSzPct val="100000"/>
              <a:defRPr/>
            </a:pPr>
            <a:r>
              <a:rPr lang="pt-BR" sz="2800" b="1" dirty="0" smtClean="0">
                <a:solidFill>
                  <a:srgbClr val="FFFFFF"/>
                </a:solidFill>
                <a:latin typeface="+mj-lt"/>
              </a:rPr>
              <a:t>Procedimentos Disciplinares e Demandas Judiciais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331640" y="3429000"/>
            <a:ext cx="65527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hangingPunct="0">
              <a:buNone/>
            </a:pPr>
            <a:r>
              <a:rPr lang="pt-BR" b="1" dirty="0" smtClean="0"/>
              <a:t>Centro de Legislação de Pessoal</a:t>
            </a:r>
          </a:p>
          <a:p>
            <a:pPr lvl="0" algn="ctr" hangingPunct="0">
              <a:buNone/>
            </a:pPr>
            <a:r>
              <a:rPr lang="pt-BR" sz="2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GGP/CRH/SES-SP</a:t>
            </a:r>
          </a:p>
          <a:p>
            <a:pPr lvl="0" algn="ctr" hangingPunct="0">
              <a:buNone/>
            </a:pPr>
            <a:endParaRPr lang="pt-BR" sz="2800" b="1" cap="all" dirty="0" smtClean="0">
              <a:ln w="5000" cmpd="sng">
                <a:solidFill>
                  <a:srgbClr val="6EA0B0">
                    <a:tint val="80000"/>
                    <a:shade val="99000"/>
                    <a:satMod val="500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42133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2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0" y="260648"/>
            <a:ext cx="9144000" cy="697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09600" y="155679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44624"/>
            <a:ext cx="91440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800" b="1" dirty="0" smtClean="0">
                <a:solidFill>
                  <a:schemeClr val="bg1"/>
                </a:solidFill>
              </a:rPr>
              <a:t>O não cumprimento de uma ordem judicial pode implicar em quais tipos de sanção?</a:t>
            </a: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385192" y="908720"/>
            <a:ext cx="8579296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>
                <a:solidFill>
                  <a:schemeClr val="tx2"/>
                </a:solidFill>
              </a:rPr>
              <a:t>Sanção Administrativa:</a:t>
            </a:r>
          </a:p>
          <a:p>
            <a:pPr>
              <a:lnSpc>
                <a:spcPct val="150000"/>
              </a:lnSpc>
            </a:pPr>
            <a:r>
              <a:rPr lang="pt-BR" sz="1400" dirty="0">
                <a:solidFill>
                  <a:schemeClr val="tx2"/>
                </a:solidFill>
              </a:rPr>
              <a:t>Artigo 241 - São deveres do funcionário:</a:t>
            </a:r>
          </a:p>
          <a:p>
            <a:pPr>
              <a:lnSpc>
                <a:spcPct val="150000"/>
              </a:lnSpc>
            </a:pPr>
            <a:r>
              <a:rPr lang="pt-BR" sz="1400" dirty="0">
                <a:solidFill>
                  <a:schemeClr val="tx2"/>
                </a:solidFill>
              </a:rPr>
              <a:t>XI - atender prontamente, com preferência sobre qualquer outro serviço, às requisições de papéis, documentos</a:t>
            </a:r>
            <a:r>
              <a:rPr lang="pt-BR" sz="1400" dirty="0" smtClean="0">
                <a:solidFill>
                  <a:schemeClr val="tx2"/>
                </a:solidFill>
              </a:rPr>
              <a:t>, informações </a:t>
            </a:r>
            <a:r>
              <a:rPr lang="pt-BR" sz="1400" dirty="0">
                <a:solidFill>
                  <a:schemeClr val="tx2"/>
                </a:solidFill>
              </a:rPr>
              <a:t>ou providências que lhe forem feitas pelas </a:t>
            </a:r>
            <a:r>
              <a:rPr lang="pt-BR" sz="1400" dirty="0" smtClean="0">
                <a:solidFill>
                  <a:schemeClr val="tx2"/>
                </a:solidFill>
              </a:rPr>
              <a:t>autoridades </a:t>
            </a:r>
            <a:r>
              <a:rPr lang="pt-BR" sz="1400" dirty="0">
                <a:solidFill>
                  <a:schemeClr val="tx2"/>
                </a:solidFill>
              </a:rPr>
              <a:t>judiciárias ou administrativas, para defesa do Estado, </a:t>
            </a:r>
            <a:r>
              <a:rPr lang="pt-BR" sz="1400" dirty="0" smtClean="0">
                <a:solidFill>
                  <a:schemeClr val="tx2"/>
                </a:solidFill>
              </a:rPr>
              <a:t>em </a:t>
            </a:r>
            <a:r>
              <a:rPr lang="pt-BR" sz="1400" dirty="0">
                <a:solidFill>
                  <a:schemeClr val="tx2"/>
                </a:solidFill>
              </a:rPr>
              <a:t>Juízo;</a:t>
            </a:r>
          </a:p>
          <a:p>
            <a:endParaRPr lang="pt-BR" b="1" dirty="0"/>
          </a:p>
        </p:txBody>
      </p:sp>
      <p:sp>
        <p:nvSpPr>
          <p:cNvPr id="11" name="Retângulo 10"/>
          <p:cNvSpPr/>
          <p:nvPr/>
        </p:nvSpPr>
        <p:spPr>
          <a:xfrm>
            <a:off x="385192" y="2564904"/>
            <a:ext cx="8579296" cy="3331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400" b="1" dirty="0" smtClean="0">
                <a:solidFill>
                  <a:schemeClr val="tx2"/>
                </a:solidFill>
              </a:rPr>
              <a:t>Sanção Cível</a:t>
            </a:r>
            <a:endParaRPr lang="pt-BR" sz="1400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1400" dirty="0">
                <a:solidFill>
                  <a:schemeClr val="tx2"/>
                </a:solidFill>
              </a:rPr>
              <a:t>Art. 14. São deveres das partes e de todos aqueles que de qualquer forma participam do processo: </a:t>
            </a:r>
          </a:p>
          <a:p>
            <a:pPr>
              <a:lnSpc>
                <a:spcPct val="150000"/>
              </a:lnSpc>
            </a:pPr>
            <a:r>
              <a:rPr lang="pt-BR" sz="1400" dirty="0">
                <a:solidFill>
                  <a:schemeClr val="tx2"/>
                </a:solidFill>
              </a:rPr>
              <a:t>V - cumprir com exatidão os provimentos mandamentais e não criar embaraços à efetivação de provimentos judiciais</a:t>
            </a:r>
            <a:r>
              <a:rPr lang="pt-BR" sz="1400" dirty="0" smtClean="0">
                <a:solidFill>
                  <a:schemeClr val="tx2"/>
                </a:solidFill>
              </a:rPr>
              <a:t>,  </a:t>
            </a:r>
            <a:r>
              <a:rPr lang="pt-BR" sz="1400" dirty="0">
                <a:solidFill>
                  <a:schemeClr val="tx2"/>
                </a:solidFill>
              </a:rPr>
              <a:t>de natureza antecipatória ou final.(Incluído pela Lei nº 10.358, de 27.12.2001)</a:t>
            </a:r>
          </a:p>
          <a:p>
            <a:pPr>
              <a:lnSpc>
                <a:spcPct val="150000"/>
              </a:lnSpc>
            </a:pPr>
            <a:endParaRPr lang="pt-BR" sz="14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pt-BR" sz="1400" dirty="0">
                <a:solidFill>
                  <a:schemeClr val="tx2"/>
                </a:solidFill>
              </a:rPr>
              <a:t>Parágrafo </a:t>
            </a:r>
            <a:r>
              <a:rPr lang="pt-BR" sz="1400" dirty="0" smtClean="0">
                <a:solidFill>
                  <a:schemeClr val="tx2"/>
                </a:solidFill>
              </a:rPr>
              <a:t>único..., </a:t>
            </a:r>
            <a:r>
              <a:rPr lang="pt-BR" sz="1400" dirty="0">
                <a:solidFill>
                  <a:schemeClr val="tx2"/>
                </a:solidFill>
              </a:rPr>
              <a:t>a violação do disposto no inciso </a:t>
            </a:r>
            <a:r>
              <a:rPr lang="pt-BR" sz="1400" dirty="0" smtClean="0">
                <a:solidFill>
                  <a:schemeClr val="tx2"/>
                </a:solidFill>
              </a:rPr>
              <a:t>V  </a:t>
            </a:r>
            <a:r>
              <a:rPr lang="pt-BR" sz="1400" dirty="0">
                <a:solidFill>
                  <a:schemeClr val="tx2"/>
                </a:solidFill>
              </a:rPr>
              <a:t>deste artigo constitui ato atentatório ao exercício da jurisdição, podendo o juiz, sem prejuízo das sanções criminais, civis </a:t>
            </a:r>
            <a:r>
              <a:rPr lang="pt-BR" sz="1400" dirty="0" smtClean="0">
                <a:solidFill>
                  <a:schemeClr val="tx2"/>
                </a:solidFill>
              </a:rPr>
              <a:t>e  </a:t>
            </a:r>
            <a:r>
              <a:rPr lang="pt-BR" sz="1400" dirty="0">
                <a:solidFill>
                  <a:schemeClr val="tx2"/>
                </a:solidFill>
              </a:rPr>
              <a:t>processuais cabíveis, aplicar ao responsável multa em </a:t>
            </a:r>
            <a:r>
              <a:rPr lang="pt-BR" sz="1400" dirty="0" smtClean="0">
                <a:solidFill>
                  <a:schemeClr val="tx2"/>
                </a:solidFill>
              </a:rPr>
              <a:t>montante </a:t>
            </a:r>
            <a:r>
              <a:rPr lang="pt-BR" sz="1400" dirty="0">
                <a:solidFill>
                  <a:schemeClr val="tx2"/>
                </a:solidFill>
              </a:rPr>
              <a:t>a ser fixado de acordo com a gravidade da conduta e não superior </a:t>
            </a:r>
            <a:r>
              <a:rPr lang="pt-BR" sz="1400" dirty="0" smtClean="0">
                <a:solidFill>
                  <a:schemeClr val="tx2"/>
                </a:solidFill>
              </a:rPr>
              <a:t> a </a:t>
            </a:r>
            <a:r>
              <a:rPr lang="pt-BR" sz="1400" dirty="0">
                <a:solidFill>
                  <a:schemeClr val="tx2"/>
                </a:solidFill>
              </a:rPr>
              <a:t>vinte por cento do valor da </a:t>
            </a:r>
            <a:r>
              <a:rPr lang="pt-BR" sz="1400" dirty="0" smtClean="0">
                <a:solidFill>
                  <a:schemeClr val="tx2"/>
                </a:solidFill>
              </a:rPr>
              <a:t>causa... </a:t>
            </a:r>
            <a:r>
              <a:rPr lang="pt-BR" sz="1400" dirty="0">
                <a:solidFill>
                  <a:schemeClr val="tx2"/>
                </a:solidFill>
              </a:rPr>
              <a:t>(Incluído pela Lei nº 10.358, de 27.12.2001)</a:t>
            </a:r>
          </a:p>
          <a:p>
            <a:pPr>
              <a:lnSpc>
                <a:spcPct val="150000"/>
              </a:lnSpc>
            </a:pPr>
            <a:endParaRPr lang="pt-BR" sz="1600" dirty="0">
              <a:solidFill>
                <a:schemeClr val="tx2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14074732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6206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solidFill>
                  <a:schemeClr val="tx2"/>
                </a:solidFill>
              </a:rPr>
              <a:t>Sanção </a:t>
            </a:r>
            <a:r>
              <a:rPr lang="pt-BR" sz="2400" b="1" dirty="0" smtClean="0">
                <a:solidFill>
                  <a:schemeClr val="tx2"/>
                </a:solidFill>
              </a:rPr>
              <a:t>Penal</a:t>
            </a:r>
            <a:br>
              <a:rPr lang="pt-BR" sz="2400" b="1" dirty="0" smtClean="0">
                <a:solidFill>
                  <a:schemeClr val="tx2"/>
                </a:solidFill>
              </a:rPr>
            </a:br>
            <a:r>
              <a:rPr lang="pt-BR" sz="2400" b="1" dirty="0">
                <a:solidFill>
                  <a:schemeClr val="tx2"/>
                </a:solidFill>
              </a:rPr>
              <a:t/>
            </a:r>
            <a:br>
              <a:rPr lang="pt-BR" sz="2400" b="1" dirty="0">
                <a:solidFill>
                  <a:schemeClr val="tx2"/>
                </a:solidFill>
              </a:rPr>
            </a:br>
            <a:r>
              <a:rPr lang="pt-BR" sz="2000" dirty="0" smtClean="0">
                <a:solidFill>
                  <a:schemeClr val="tx2"/>
                </a:solidFill>
              </a:rPr>
              <a:t>Prevaricação</a:t>
            </a:r>
            <a:r>
              <a:rPr lang="pt-BR" sz="2000" dirty="0">
                <a:solidFill>
                  <a:schemeClr val="tx2"/>
                </a:solidFill>
              </a:rPr>
              <a:t/>
            </a:r>
            <a:br>
              <a:rPr lang="pt-BR" sz="2000" dirty="0">
                <a:solidFill>
                  <a:schemeClr val="tx2"/>
                </a:solidFill>
              </a:rPr>
            </a:br>
            <a:r>
              <a:rPr lang="pt-BR" sz="2000" dirty="0">
                <a:solidFill>
                  <a:schemeClr val="tx2"/>
                </a:solidFill>
              </a:rPr>
              <a:t>Art. 319 - Retardar ou deixar de praticar, indevidamente, ato de ofício, ou praticá-lo contra disposição expressa de lei, </a:t>
            </a:r>
            <a:r>
              <a:rPr lang="pt-BR" sz="2000" dirty="0" smtClean="0">
                <a:solidFill>
                  <a:schemeClr val="tx2"/>
                </a:solidFill>
              </a:rPr>
              <a:t>para </a:t>
            </a:r>
            <a:r>
              <a:rPr lang="pt-BR" sz="2000" dirty="0">
                <a:solidFill>
                  <a:schemeClr val="tx2"/>
                </a:solidFill>
              </a:rPr>
              <a:t>satisfazer interesse ou sentimento pessoal</a:t>
            </a:r>
            <a:r>
              <a:rPr lang="pt-BR" sz="2000" dirty="0" smtClean="0">
                <a:solidFill>
                  <a:schemeClr val="tx2"/>
                </a:solidFill>
              </a:rPr>
              <a:t>:</a:t>
            </a:r>
            <a:r>
              <a:rPr lang="pt-BR" sz="2000" b="1" dirty="0" smtClean="0">
                <a:solidFill>
                  <a:schemeClr val="tx2"/>
                </a:solidFill>
              </a:rPr>
              <a:t/>
            </a:r>
            <a:br>
              <a:rPr lang="pt-BR" sz="2000" b="1" dirty="0" smtClean="0">
                <a:solidFill>
                  <a:schemeClr val="tx2"/>
                </a:solidFill>
              </a:rPr>
            </a:br>
            <a:r>
              <a:rPr lang="pt-BR" sz="2400" b="1" dirty="0">
                <a:solidFill>
                  <a:schemeClr val="tx2"/>
                </a:solidFill>
              </a:rPr>
              <a:t/>
            </a:r>
            <a:br>
              <a:rPr lang="pt-BR" sz="2400" b="1" dirty="0">
                <a:solidFill>
                  <a:schemeClr val="tx2"/>
                </a:solidFill>
              </a:rPr>
            </a:br>
            <a:r>
              <a:rPr lang="pt-BR" sz="2000" dirty="0">
                <a:solidFill>
                  <a:schemeClr val="tx2"/>
                </a:solidFill>
              </a:rPr>
              <a:t>Pena - detenção, de três meses a um ano, e multa.</a:t>
            </a:r>
            <a:r>
              <a:rPr lang="pt-BR" sz="2400" b="1" dirty="0">
                <a:solidFill>
                  <a:schemeClr val="tx2"/>
                </a:solidFill>
              </a:rPr>
              <a:t/>
            </a:r>
            <a:br>
              <a:rPr lang="pt-BR" sz="2400" b="1" dirty="0">
                <a:solidFill>
                  <a:schemeClr val="tx2"/>
                </a:solidFill>
              </a:rPr>
            </a:br>
            <a:r>
              <a:rPr lang="pt-BR" sz="2400" b="1" dirty="0"/>
              <a:t/>
            </a:r>
            <a:br>
              <a:rPr lang="pt-BR" sz="2400" b="1" dirty="0"/>
            </a:br>
            <a:r>
              <a:rPr lang="pt-BR" sz="2000" b="1" dirty="0" smtClean="0">
                <a:solidFill>
                  <a:schemeClr val="tx2"/>
                </a:solidFill>
              </a:rPr>
              <a:t/>
            </a:r>
            <a:br>
              <a:rPr lang="pt-BR" sz="2000" b="1" dirty="0" smtClean="0">
                <a:solidFill>
                  <a:schemeClr val="tx2"/>
                </a:solidFill>
              </a:rPr>
            </a:br>
            <a:r>
              <a:rPr lang="pt-BR" sz="2000" dirty="0" smtClean="0">
                <a:solidFill>
                  <a:schemeClr val="tx2"/>
                </a:solidFill>
              </a:rPr>
              <a:t>Desobediência</a:t>
            </a:r>
            <a:r>
              <a:rPr lang="pt-BR" sz="2000" dirty="0">
                <a:solidFill>
                  <a:schemeClr val="tx2"/>
                </a:solidFill>
              </a:rPr>
              <a:t/>
            </a:r>
            <a:br>
              <a:rPr lang="pt-BR" sz="2000" dirty="0">
                <a:solidFill>
                  <a:schemeClr val="tx2"/>
                </a:solidFill>
              </a:rPr>
            </a:br>
            <a:r>
              <a:rPr lang="pt-BR" sz="2000" dirty="0">
                <a:solidFill>
                  <a:schemeClr val="tx2"/>
                </a:solidFill>
              </a:rPr>
              <a:t/>
            </a:r>
            <a:br>
              <a:rPr lang="pt-BR" sz="2000" dirty="0">
                <a:solidFill>
                  <a:schemeClr val="tx2"/>
                </a:solidFill>
              </a:rPr>
            </a:br>
            <a:r>
              <a:rPr lang="pt-BR" sz="2000" dirty="0">
                <a:solidFill>
                  <a:schemeClr val="tx2"/>
                </a:solidFill>
              </a:rPr>
              <a:t>Art. 330 - Desobedecer a ordem legal de funcionário público:</a:t>
            </a:r>
            <a:br>
              <a:rPr lang="pt-BR" sz="2000" dirty="0">
                <a:solidFill>
                  <a:schemeClr val="tx2"/>
                </a:solidFill>
              </a:rPr>
            </a:br>
            <a:r>
              <a:rPr lang="pt-BR" sz="2000" dirty="0">
                <a:solidFill>
                  <a:schemeClr val="tx2"/>
                </a:solidFill>
              </a:rPr>
              <a:t>Pena - detenção, de quinze dias a seis meses, e multa.</a:t>
            </a:r>
            <a:r>
              <a:rPr lang="pt-BR" sz="2000" b="1" dirty="0">
                <a:solidFill>
                  <a:schemeClr val="tx2"/>
                </a:solidFill>
              </a:rPr>
              <a:t/>
            </a:r>
            <a:br>
              <a:rPr lang="pt-BR" sz="2000" b="1" dirty="0">
                <a:solidFill>
                  <a:schemeClr val="tx2"/>
                </a:solidFill>
              </a:rPr>
            </a:br>
            <a:endParaRPr lang="pt-BR" sz="2400" dirty="0">
              <a:solidFill>
                <a:schemeClr val="tx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892435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27584" y="1401738"/>
            <a:ext cx="739497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600" b="1" dirty="0" smtClean="0">
                <a:solidFill>
                  <a:schemeClr val="tx2"/>
                </a:solidFill>
              </a:rPr>
              <a:t>Mandado de Segurança</a:t>
            </a:r>
          </a:p>
          <a:p>
            <a:endParaRPr lang="pt-BR" sz="5600" b="1" dirty="0">
              <a:solidFill>
                <a:schemeClr val="tx2"/>
              </a:solidFill>
            </a:endParaRPr>
          </a:p>
          <a:p>
            <a:pPr algn="ctr"/>
            <a:r>
              <a:rPr lang="pt-BR" sz="5600" b="1" dirty="0" smtClean="0">
                <a:solidFill>
                  <a:schemeClr val="tx2"/>
                </a:solidFill>
              </a:rPr>
              <a:t>Capital</a:t>
            </a:r>
          </a:p>
          <a:p>
            <a:endParaRPr lang="pt-BR" sz="56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16304203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/>
          <p:cNvSpPr txBox="1"/>
          <p:nvPr/>
        </p:nvSpPr>
        <p:spPr>
          <a:xfrm>
            <a:off x="239750" y="179348"/>
            <a:ext cx="6420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FLUXOGRAMA: PROCESSOS  MANDADO SEGURANÇA – Capital</a:t>
            </a:r>
          </a:p>
        </p:txBody>
      </p:sp>
      <p:cxnSp>
        <p:nvCxnSpPr>
          <p:cNvPr id="103" name="Conector reto 102"/>
          <p:cNvCxnSpPr/>
          <p:nvPr/>
        </p:nvCxnSpPr>
        <p:spPr>
          <a:xfrm flipH="1">
            <a:off x="5575366" y="5123765"/>
            <a:ext cx="4746" cy="1951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to 106"/>
          <p:cNvCxnSpPr/>
          <p:nvPr/>
        </p:nvCxnSpPr>
        <p:spPr>
          <a:xfrm flipH="1">
            <a:off x="4663440" y="5583793"/>
            <a:ext cx="1924784" cy="47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ector reto 107"/>
          <p:cNvCxnSpPr/>
          <p:nvPr/>
        </p:nvCxnSpPr>
        <p:spPr>
          <a:xfrm flipV="1">
            <a:off x="2162839" y="4665041"/>
            <a:ext cx="6657633" cy="182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ector reto 108"/>
          <p:cNvCxnSpPr/>
          <p:nvPr/>
        </p:nvCxnSpPr>
        <p:spPr>
          <a:xfrm flipV="1">
            <a:off x="2370479" y="2739117"/>
            <a:ext cx="4001721" cy="66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to 109"/>
          <p:cNvCxnSpPr>
            <a:endCxn id="205" idx="2"/>
          </p:cNvCxnSpPr>
          <p:nvPr/>
        </p:nvCxnSpPr>
        <p:spPr>
          <a:xfrm>
            <a:off x="1860848" y="1047509"/>
            <a:ext cx="131779" cy="5765867"/>
          </a:xfrm>
          <a:prstGeom prst="line">
            <a:avLst/>
          </a:prstGeom>
          <a:ln>
            <a:solidFill>
              <a:schemeClr val="tx1">
                <a:alpha val="8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ctor reto 110"/>
          <p:cNvCxnSpPr/>
          <p:nvPr/>
        </p:nvCxnSpPr>
        <p:spPr>
          <a:xfrm>
            <a:off x="1104730" y="722893"/>
            <a:ext cx="7139678" cy="20905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Fluxograma: Terminação 111"/>
          <p:cNvSpPr/>
          <p:nvPr/>
        </p:nvSpPr>
        <p:spPr>
          <a:xfrm>
            <a:off x="35496" y="578877"/>
            <a:ext cx="1130424" cy="301752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800" b="1" dirty="0" smtClean="0">
              <a:solidFill>
                <a:schemeClr val="tx1"/>
              </a:solidFill>
            </a:endParaRPr>
          </a:p>
        </p:txBody>
      </p:sp>
      <p:sp>
        <p:nvSpPr>
          <p:cNvPr id="113" name="Fluxograma: Decisão 112"/>
          <p:cNvSpPr/>
          <p:nvPr/>
        </p:nvSpPr>
        <p:spPr>
          <a:xfrm>
            <a:off x="1352485" y="416569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15" name="CaixaDeTexto 114"/>
          <p:cNvSpPr txBox="1"/>
          <p:nvPr/>
        </p:nvSpPr>
        <p:spPr>
          <a:xfrm>
            <a:off x="1547664" y="620688"/>
            <a:ext cx="6319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Liminar?</a:t>
            </a:r>
            <a:endParaRPr lang="pt-BR" sz="1000" dirty="0"/>
          </a:p>
        </p:txBody>
      </p:sp>
      <p:sp>
        <p:nvSpPr>
          <p:cNvPr id="117" name="CaixaDeTexto 116"/>
          <p:cNvSpPr txBox="1"/>
          <p:nvPr/>
        </p:nvSpPr>
        <p:spPr>
          <a:xfrm>
            <a:off x="2324368" y="692696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18" name="CaixaDeTexto 117"/>
          <p:cNvSpPr txBox="1"/>
          <p:nvPr/>
        </p:nvSpPr>
        <p:spPr>
          <a:xfrm>
            <a:off x="1871482" y="101092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119" name="Fluxograma: Processo 118"/>
          <p:cNvSpPr/>
          <p:nvPr/>
        </p:nvSpPr>
        <p:spPr>
          <a:xfrm>
            <a:off x="3127726" y="506869"/>
            <a:ext cx="1434278" cy="46224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0" name="Retângulo 119"/>
          <p:cNvSpPr/>
          <p:nvPr/>
        </p:nvSpPr>
        <p:spPr>
          <a:xfrm>
            <a:off x="3080870" y="476672"/>
            <a:ext cx="15631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questiona Procurador</a:t>
            </a:r>
          </a:p>
          <a:p>
            <a:r>
              <a:rPr lang="pt-BR" sz="1000" dirty="0" smtClean="0"/>
              <a:t>sobre cumprimento </a:t>
            </a:r>
          </a:p>
        </p:txBody>
      </p:sp>
      <p:sp>
        <p:nvSpPr>
          <p:cNvPr id="122" name="Fluxograma: Processo 121"/>
          <p:cNvSpPr/>
          <p:nvPr/>
        </p:nvSpPr>
        <p:spPr>
          <a:xfrm>
            <a:off x="1252710" y="1298957"/>
            <a:ext cx="1231058" cy="36004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3" name="Retângulo 122"/>
          <p:cNvSpPr/>
          <p:nvPr/>
        </p:nvSpPr>
        <p:spPr>
          <a:xfrm>
            <a:off x="1205854" y="1258887"/>
            <a:ext cx="12779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/>
              <a:t>Presta  Informações </a:t>
            </a:r>
            <a:r>
              <a:rPr lang="pt-BR" sz="1000" dirty="0" smtClean="0"/>
              <a:t> </a:t>
            </a:r>
          </a:p>
          <a:p>
            <a:r>
              <a:rPr lang="pt-BR" sz="1000" dirty="0" smtClean="0"/>
              <a:t>ao  Juiz e envia à CJ</a:t>
            </a:r>
            <a:endParaRPr lang="pt-BR" sz="1000" dirty="0"/>
          </a:p>
        </p:txBody>
      </p:sp>
      <p:sp>
        <p:nvSpPr>
          <p:cNvPr id="125" name="Fluxograma: Decisão 124"/>
          <p:cNvSpPr/>
          <p:nvPr/>
        </p:nvSpPr>
        <p:spPr>
          <a:xfrm>
            <a:off x="5292080" y="434861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28" name="Retângulo 127"/>
          <p:cNvSpPr/>
          <p:nvPr/>
        </p:nvSpPr>
        <p:spPr>
          <a:xfrm>
            <a:off x="5420439" y="538807"/>
            <a:ext cx="8592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Cumpra-se </a:t>
            </a:r>
          </a:p>
          <a:p>
            <a:r>
              <a:rPr lang="pt-BR" sz="1000" dirty="0" smtClean="0"/>
              <a:t> a Liminar ?</a:t>
            </a:r>
          </a:p>
        </p:txBody>
      </p:sp>
      <p:sp>
        <p:nvSpPr>
          <p:cNvPr id="129" name="CaixaDeTexto 128"/>
          <p:cNvSpPr txBox="1"/>
          <p:nvPr/>
        </p:nvSpPr>
        <p:spPr>
          <a:xfrm>
            <a:off x="6300192" y="692696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30" name="Fluxograma: Processo 129"/>
          <p:cNvSpPr/>
          <p:nvPr/>
        </p:nvSpPr>
        <p:spPr>
          <a:xfrm>
            <a:off x="6728126" y="506869"/>
            <a:ext cx="1084234" cy="498829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1" name="Retângulo 130"/>
          <p:cNvSpPr/>
          <p:nvPr/>
        </p:nvSpPr>
        <p:spPr>
          <a:xfrm>
            <a:off x="6681270" y="456927"/>
            <a:ext cx="156313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Cumpre Liminar e</a:t>
            </a:r>
          </a:p>
          <a:p>
            <a:r>
              <a:rPr lang="pt-BR" sz="1000" dirty="0" smtClean="0"/>
              <a:t>Presta informações</a:t>
            </a:r>
          </a:p>
          <a:p>
            <a:r>
              <a:rPr lang="pt-BR" sz="1000" dirty="0" smtClean="0"/>
              <a:t>encaminhando à CJ</a:t>
            </a:r>
          </a:p>
        </p:txBody>
      </p:sp>
      <p:sp>
        <p:nvSpPr>
          <p:cNvPr id="132" name="Fluxograma: Conector 131"/>
          <p:cNvSpPr/>
          <p:nvPr/>
        </p:nvSpPr>
        <p:spPr>
          <a:xfrm>
            <a:off x="8028384" y="620687"/>
            <a:ext cx="263656" cy="23890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3" name="CaixaDeTexto 132"/>
          <p:cNvSpPr txBox="1"/>
          <p:nvPr/>
        </p:nvSpPr>
        <p:spPr>
          <a:xfrm>
            <a:off x="8028384" y="620688"/>
            <a:ext cx="1838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1</a:t>
            </a:r>
            <a:endParaRPr lang="pt-BR" sz="1000" dirty="0"/>
          </a:p>
        </p:txBody>
      </p:sp>
      <p:sp>
        <p:nvSpPr>
          <p:cNvPr id="135" name="CaixaDeTexto 134"/>
          <p:cNvSpPr txBox="1"/>
          <p:nvPr/>
        </p:nvSpPr>
        <p:spPr>
          <a:xfrm>
            <a:off x="5724128" y="1052736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cxnSp>
        <p:nvCxnSpPr>
          <p:cNvPr id="137" name="Conector reto 136"/>
          <p:cNvCxnSpPr>
            <a:endCxn id="149" idx="0"/>
          </p:cNvCxnSpPr>
          <p:nvPr/>
        </p:nvCxnSpPr>
        <p:spPr>
          <a:xfrm flipH="1">
            <a:off x="5756248" y="1033310"/>
            <a:ext cx="16980" cy="2035650"/>
          </a:xfrm>
          <a:prstGeom prst="line">
            <a:avLst/>
          </a:prstGeom>
          <a:ln>
            <a:solidFill>
              <a:schemeClr val="tx1">
                <a:alpha val="8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Fluxograma: Processo 137"/>
          <p:cNvSpPr/>
          <p:nvPr/>
        </p:nvSpPr>
        <p:spPr>
          <a:xfrm>
            <a:off x="5287966" y="1366320"/>
            <a:ext cx="1084234" cy="344941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139" name="Retângulo 138"/>
          <p:cNvSpPr/>
          <p:nvPr/>
        </p:nvSpPr>
        <p:spPr>
          <a:xfrm>
            <a:off x="5220072" y="1330895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Presta informações</a:t>
            </a:r>
          </a:p>
          <a:p>
            <a:r>
              <a:rPr lang="pt-BR" sz="1000" dirty="0" smtClean="0"/>
              <a:t>encaminhando à CJ</a:t>
            </a:r>
          </a:p>
        </p:txBody>
      </p:sp>
      <p:sp>
        <p:nvSpPr>
          <p:cNvPr id="140" name="Fluxograma: Processo 139"/>
          <p:cNvSpPr/>
          <p:nvPr/>
        </p:nvSpPr>
        <p:spPr>
          <a:xfrm>
            <a:off x="5287966" y="1880248"/>
            <a:ext cx="1084234" cy="498829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1000" dirty="0"/>
          </a:p>
        </p:txBody>
      </p:sp>
      <p:sp>
        <p:nvSpPr>
          <p:cNvPr id="144" name="Retângulo 143"/>
          <p:cNvSpPr/>
          <p:nvPr/>
        </p:nvSpPr>
        <p:spPr>
          <a:xfrm>
            <a:off x="5220072" y="1825079"/>
            <a:ext cx="12241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 C. J. faz oficio para o impetrado e restitui ao CLP</a:t>
            </a:r>
          </a:p>
        </p:txBody>
      </p:sp>
      <p:sp>
        <p:nvSpPr>
          <p:cNvPr id="145" name="Fluxograma: Processo 144"/>
          <p:cNvSpPr/>
          <p:nvPr/>
        </p:nvSpPr>
        <p:spPr>
          <a:xfrm>
            <a:off x="5287966" y="2595101"/>
            <a:ext cx="1084234" cy="344941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1000" dirty="0"/>
          </a:p>
        </p:txBody>
      </p:sp>
      <p:sp>
        <p:nvSpPr>
          <p:cNvPr id="147" name="Retângulo 146"/>
          <p:cNvSpPr/>
          <p:nvPr/>
        </p:nvSpPr>
        <p:spPr>
          <a:xfrm>
            <a:off x="5292080" y="2555031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 CLP aguarda nova</a:t>
            </a:r>
          </a:p>
          <a:p>
            <a:r>
              <a:rPr lang="pt-BR" sz="1000" dirty="0" smtClean="0"/>
              <a:t>provocação</a:t>
            </a:r>
          </a:p>
        </p:txBody>
      </p:sp>
      <p:sp>
        <p:nvSpPr>
          <p:cNvPr id="148" name="Fluxograma: Conector 147"/>
          <p:cNvSpPr/>
          <p:nvPr/>
        </p:nvSpPr>
        <p:spPr>
          <a:xfrm>
            <a:off x="5652120" y="3063733"/>
            <a:ext cx="267396" cy="25144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9" name="CaixaDeTexto 148"/>
          <p:cNvSpPr txBox="1"/>
          <p:nvPr/>
        </p:nvSpPr>
        <p:spPr>
          <a:xfrm>
            <a:off x="5652120" y="3068960"/>
            <a:ext cx="2082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1</a:t>
            </a:r>
            <a:endParaRPr lang="pt-BR" sz="1000" dirty="0"/>
          </a:p>
        </p:txBody>
      </p:sp>
      <p:sp>
        <p:nvSpPr>
          <p:cNvPr id="150" name="Retângulo 149"/>
          <p:cNvSpPr/>
          <p:nvPr/>
        </p:nvSpPr>
        <p:spPr>
          <a:xfrm>
            <a:off x="-180528" y="548680"/>
            <a:ext cx="15631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dirty="0" smtClean="0"/>
              <a:t>Juiz cita autoridade coatora</a:t>
            </a:r>
          </a:p>
        </p:txBody>
      </p:sp>
      <p:sp>
        <p:nvSpPr>
          <p:cNvPr id="151" name="Fluxograma: Processo 150"/>
          <p:cNvSpPr/>
          <p:nvPr/>
        </p:nvSpPr>
        <p:spPr>
          <a:xfrm>
            <a:off x="1327526" y="1890120"/>
            <a:ext cx="1084234" cy="344941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1000" dirty="0"/>
          </a:p>
        </p:txBody>
      </p:sp>
      <p:sp>
        <p:nvSpPr>
          <p:cNvPr id="152" name="Retângulo 151"/>
          <p:cNvSpPr/>
          <p:nvPr/>
        </p:nvSpPr>
        <p:spPr>
          <a:xfrm>
            <a:off x="1331640" y="1875021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 CLP aguarda </a:t>
            </a:r>
          </a:p>
          <a:p>
            <a:r>
              <a:rPr lang="pt-BR" sz="1000" dirty="0" smtClean="0"/>
              <a:t>Sentença 1ª  inst.</a:t>
            </a:r>
          </a:p>
        </p:txBody>
      </p:sp>
      <p:sp>
        <p:nvSpPr>
          <p:cNvPr id="153" name="Fluxograma: Decisão 152"/>
          <p:cNvSpPr/>
          <p:nvPr/>
        </p:nvSpPr>
        <p:spPr>
          <a:xfrm>
            <a:off x="1405920" y="2451085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54" name="CaixaDeTexto 153"/>
          <p:cNvSpPr txBox="1"/>
          <p:nvPr/>
        </p:nvSpPr>
        <p:spPr>
          <a:xfrm>
            <a:off x="1481299" y="2656837"/>
            <a:ext cx="875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Procedente ?</a:t>
            </a:r>
            <a:endParaRPr lang="pt-BR" sz="1000" dirty="0"/>
          </a:p>
        </p:txBody>
      </p:sp>
      <p:sp>
        <p:nvSpPr>
          <p:cNvPr id="155" name="CaixaDeTexto 154"/>
          <p:cNvSpPr txBox="1"/>
          <p:nvPr/>
        </p:nvSpPr>
        <p:spPr>
          <a:xfrm>
            <a:off x="2324368" y="2739117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56" name="CaixaDeTexto 155"/>
          <p:cNvSpPr txBox="1"/>
          <p:nvPr/>
        </p:nvSpPr>
        <p:spPr>
          <a:xfrm>
            <a:off x="1871482" y="3099157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157" name="Fluxograma: Processo 156"/>
          <p:cNvSpPr/>
          <p:nvPr/>
        </p:nvSpPr>
        <p:spPr>
          <a:xfrm>
            <a:off x="2732015" y="2564904"/>
            <a:ext cx="831873" cy="46224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8" name="Retângulo 157"/>
          <p:cNvSpPr/>
          <p:nvPr/>
        </p:nvSpPr>
        <p:spPr>
          <a:xfrm>
            <a:off x="2720830" y="2564904"/>
            <a:ext cx="915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questiona</a:t>
            </a:r>
          </a:p>
          <a:p>
            <a:r>
              <a:rPr lang="pt-BR" sz="1000" dirty="0" smtClean="0"/>
              <a:t>Procurador</a:t>
            </a:r>
          </a:p>
        </p:txBody>
      </p:sp>
      <p:sp>
        <p:nvSpPr>
          <p:cNvPr id="159" name="Fluxograma: Decisão 158"/>
          <p:cNvSpPr/>
          <p:nvPr/>
        </p:nvSpPr>
        <p:spPr>
          <a:xfrm>
            <a:off x="3854192" y="2451085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60" name="Retângulo 159"/>
          <p:cNvSpPr/>
          <p:nvPr/>
        </p:nvSpPr>
        <p:spPr>
          <a:xfrm>
            <a:off x="4000827" y="2555031"/>
            <a:ext cx="8592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Cumpra-se </a:t>
            </a:r>
          </a:p>
          <a:p>
            <a:r>
              <a:rPr lang="pt-BR" sz="1000" dirty="0" smtClean="0"/>
              <a:t> a sentença</a:t>
            </a:r>
          </a:p>
        </p:txBody>
      </p:sp>
      <p:sp>
        <p:nvSpPr>
          <p:cNvPr id="161" name="CaixaDeTexto 160"/>
          <p:cNvSpPr txBox="1"/>
          <p:nvPr/>
        </p:nvSpPr>
        <p:spPr>
          <a:xfrm>
            <a:off x="4823810" y="2708920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162" name="CaixaDeTexto 161"/>
          <p:cNvSpPr txBox="1"/>
          <p:nvPr/>
        </p:nvSpPr>
        <p:spPr>
          <a:xfrm>
            <a:off x="4340592" y="3068960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cxnSp>
        <p:nvCxnSpPr>
          <p:cNvPr id="163" name="Conector reto 162"/>
          <p:cNvCxnSpPr>
            <a:endCxn id="194" idx="3"/>
          </p:cNvCxnSpPr>
          <p:nvPr/>
        </p:nvCxnSpPr>
        <p:spPr>
          <a:xfrm>
            <a:off x="4355976" y="3027149"/>
            <a:ext cx="39814" cy="987208"/>
          </a:xfrm>
          <a:prstGeom prst="line">
            <a:avLst/>
          </a:prstGeom>
          <a:ln>
            <a:solidFill>
              <a:schemeClr val="tx1">
                <a:alpha val="8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Fluxograma: Processo 163"/>
          <p:cNvSpPr/>
          <p:nvPr/>
        </p:nvSpPr>
        <p:spPr>
          <a:xfrm>
            <a:off x="3635896" y="3284984"/>
            <a:ext cx="1440160" cy="46224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5" name="Retângulo 164"/>
          <p:cNvSpPr/>
          <p:nvPr/>
        </p:nvSpPr>
        <p:spPr>
          <a:xfrm>
            <a:off x="3635896" y="3243173"/>
            <a:ext cx="14982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aciona  à unidade para cumprir  ação e  envio da </a:t>
            </a:r>
            <a:r>
              <a:rPr lang="pt-BR" sz="1000" dirty="0" smtClean="0"/>
              <a:t>documentação</a:t>
            </a:r>
            <a:endParaRPr lang="pt-BR" sz="1000" dirty="0" smtClean="0"/>
          </a:p>
        </p:txBody>
      </p:sp>
      <p:sp>
        <p:nvSpPr>
          <p:cNvPr id="166" name="Fluxograma: Processo 165"/>
          <p:cNvSpPr/>
          <p:nvPr/>
        </p:nvSpPr>
        <p:spPr>
          <a:xfrm>
            <a:off x="1369390" y="3765814"/>
            <a:ext cx="1084234" cy="344941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1000" dirty="0"/>
          </a:p>
        </p:txBody>
      </p:sp>
      <p:sp>
        <p:nvSpPr>
          <p:cNvPr id="167" name="Retângulo 166"/>
          <p:cNvSpPr/>
          <p:nvPr/>
        </p:nvSpPr>
        <p:spPr>
          <a:xfrm>
            <a:off x="1301496" y="3710645"/>
            <a:ext cx="1398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 CLP aguarda </a:t>
            </a:r>
          </a:p>
          <a:p>
            <a:r>
              <a:rPr lang="pt-BR" sz="1000" dirty="0" smtClean="0"/>
              <a:t>Transito em julgado</a:t>
            </a:r>
          </a:p>
        </p:txBody>
      </p:sp>
      <p:sp>
        <p:nvSpPr>
          <p:cNvPr id="168" name="Fluxograma: Decisão 167"/>
          <p:cNvSpPr/>
          <p:nvPr/>
        </p:nvSpPr>
        <p:spPr>
          <a:xfrm>
            <a:off x="1405920" y="4358717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69" name="CaixaDeTexto 168"/>
          <p:cNvSpPr txBox="1"/>
          <p:nvPr/>
        </p:nvSpPr>
        <p:spPr>
          <a:xfrm>
            <a:off x="1481299" y="4564469"/>
            <a:ext cx="885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Procedente ?</a:t>
            </a:r>
            <a:endParaRPr lang="pt-BR" sz="1000" dirty="0"/>
          </a:p>
        </p:txBody>
      </p:sp>
      <p:sp>
        <p:nvSpPr>
          <p:cNvPr id="170" name="CaixaDeTexto 169"/>
          <p:cNvSpPr txBox="1"/>
          <p:nvPr/>
        </p:nvSpPr>
        <p:spPr>
          <a:xfrm>
            <a:off x="2324368" y="4646749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71" name="Fluxograma: Processo 170"/>
          <p:cNvSpPr/>
          <p:nvPr/>
        </p:nvSpPr>
        <p:spPr>
          <a:xfrm>
            <a:off x="2638938" y="4482407"/>
            <a:ext cx="831873" cy="46224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2" name="Retângulo 171"/>
          <p:cNvSpPr/>
          <p:nvPr/>
        </p:nvSpPr>
        <p:spPr>
          <a:xfrm>
            <a:off x="2576814" y="4437112"/>
            <a:ext cx="915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questiona</a:t>
            </a:r>
          </a:p>
          <a:p>
            <a:r>
              <a:rPr lang="pt-BR" sz="1000" dirty="0" smtClean="0"/>
              <a:t>Procurador</a:t>
            </a:r>
          </a:p>
        </p:txBody>
      </p:sp>
      <p:sp>
        <p:nvSpPr>
          <p:cNvPr id="173" name="Fluxograma: Conector 172"/>
          <p:cNvSpPr/>
          <p:nvPr/>
        </p:nvSpPr>
        <p:spPr>
          <a:xfrm>
            <a:off x="1763688" y="3315181"/>
            <a:ext cx="260291" cy="256274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4" name="CaixaDeTexto 173"/>
          <p:cNvSpPr txBox="1"/>
          <p:nvPr/>
        </p:nvSpPr>
        <p:spPr>
          <a:xfrm>
            <a:off x="1807955" y="3315181"/>
            <a:ext cx="154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1</a:t>
            </a:r>
            <a:endParaRPr lang="pt-BR" sz="1000" dirty="0"/>
          </a:p>
        </p:txBody>
      </p:sp>
      <p:sp>
        <p:nvSpPr>
          <p:cNvPr id="175" name="Fluxograma: Decisão 174"/>
          <p:cNvSpPr/>
          <p:nvPr/>
        </p:nvSpPr>
        <p:spPr>
          <a:xfrm>
            <a:off x="3635896" y="4358717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76" name="Retângulo 175"/>
          <p:cNvSpPr/>
          <p:nvPr/>
        </p:nvSpPr>
        <p:spPr>
          <a:xfrm>
            <a:off x="3707904" y="4539317"/>
            <a:ext cx="8592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Cumpra-se ?</a:t>
            </a:r>
          </a:p>
          <a:p>
            <a:r>
              <a:rPr lang="pt-BR" sz="1000" dirty="0" smtClean="0"/>
              <a:t> </a:t>
            </a:r>
          </a:p>
        </p:txBody>
      </p:sp>
      <p:sp>
        <p:nvSpPr>
          <p:cNvPr id="177" name="CaixaDeTexto 176"/>
          <p:cNvSpPr txBox="1"/>
          <p:nvPr/>
        </p:nvSpPr>
        <p:spPr>
          <a:xfrm>
            <a:off x="4499992" y="4467309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78" name="Fluxograma: Processo 177"/>
          <p:cNvSpPr/>
          <p:nvPr/>
        </p:nvSpPr>
        <p:spPr>
          <a:xfrm>
            <a:off x="4860032" y="4459178"/>
            <a:ext cx="1440160" cy="46224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9" name="Retângulo 178"/>
          <p:cNvSpPr/>
          <p:nvPr/>
        </p:nvSpPr>
        <p:spPr>
          <a:xfrm>
            <a:off x="4788024" y="4417367"/>
            <a:ext cx="15980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aciona  à unidade para </a:t>
            </a:r>
            <a:r>
              <a:rPr lang="pt-BR" sz="1000" dirty="0" err="1" smtClean="0"/>
              <a:t>cumpr</a:t>
            </a:r>
            <a:r>
              <a:rPr lang="pt-BR" sz="1000" dirty="0" smtClean="0"/>
              <a:t>. ação e  envio da documentação</a:t>
            </a:r>
          </a:p>
        </p:txBody>
      </p:sp>
      <p:sp>
        <p:nvSpPr>
          <p:cNvPr id="180" name="Fluxograma: Decisão 179"/>
          <p:cNvSpPr/>
          <p:nvPr/>
        </p:nvSpPr>
        <p:spPr>
          <a:xfrm>
            <a:off x="6444208" y="4323293"/>
            <a:ext cx="1216568" cy="689883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sp>
        <p:nvSpPr>
          <p:cNvPr id="181" name="Retângulo 180"/>
          <p:cNvSpPr/>
          <p:nvPr/>
        </p:nvSpPr>
        <p:spPr>
          <a:xfrm>
            <a:off x="6588224" y="4489375"/>
            <a:ext cx="94929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/>
              <a:t>Há insurgência</a:t>
            </a:r>
          </a:p>
          <a:p>
            <a:pPr algn="ctr"/>
            <a:r>
              <a:rPr lang="pt-BR" sz="1000" dirty="0"/>
              <a:t>do autor</a:t>
            </a:r>
            <a:r>
              <a:rPr lang="pt-BR" sz="1000" dirty="0" smtClean="0"/>
              <a:t>?</a:t>
            </a:r>
          </a:p>
          <a:p>
            <a:pPr algn="ctr"/>
            <a:endParaRPr lang="pt-BR" sz="1000" dirty="0" smtClean="0"/>
          </a:p>
        </p:txBody>
      </p:sp>
      <p:sp>
        <p:nvSpPr>
          <p:cNvPr id="182" name="CaixaDeTexto 181"/>
          <p:cNvSpPr txBox="1"/>
          <p:nvPr/>
        </p:nvSpPr>
        <p:spPr>
          <a:xfrm>
            <a:off x="7452320" y="4395301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183" name="Fluxograma: Terminação 182"/>
          <p:cNvSpPr/>
          <p:nvPr/>
        </p:nvSpPr>
        <p:spPr>
          <a:xfrm>
            <a:off x="8122096" y="4525597"/>
            <a:ext cx="986408" cy="301752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r>
              <a:rPr lang="pt-BR" sz="1000" dirty="0" smtClean="0"/>
              <a:t>Fim</a:t>
            </a:r>
          </a:p>
          <a:p>
            <a:pPr algn="ctr"/>
            <a:endParaRPr lang="pt-BR" sz="800" dirty="0" smtClean="0"/>
          </a:p>
        </p:txBody>
      </p:sp>
      <p:sp>
        <p:nvSpPr>
          <p:cNvPr id="184" name="Fluxograma: Processo 183"/>
          <p:cNvSpPr/>
          <p:nvPr/>
        </p:nvSpPr>
        <p:spPr>
          <a:xfrm>
            <a:off x="6386104" y="5361602"/>
            <a:ext cx="1333141" cy="50477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5" name="Retângulo 184"/>
          <p:cNvSpPr/>
          <p:nvPr/>
        </p:nvSpPr>
        <p:spPr>
          <a:xfrm>
            <a:off x="6335800" y="5341857"/>
            <a:ext cx="140455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/>
              <a:t>CLP analisa </a:t>
            </a:r>
            <a:r>
              <a:rPr lang="pt-BR" sz="1000" dirty="0"/>
              <a:t> </a:t>
            </a:r>
            <a:r>
              <a:rPr lang="pt-BR" sz="1000" dirty="0" smtClean="0"/>
              <a:t>questão</a:t>
            </a:r>
          </a:p>
          <a:p>
            <a:r>
              <a:rPr lang="pt-BR" sz="1000" dirty="0" smtClean="0"/>
              <a:t>E adota a providencia</a:t>
            </a:r>
          </a:p>
          <a:p>
            <a:r>
              <a:rPr lang="pt-BR" sz="1000" dirty="0" smtClean="0"/>
              <a:t>Necessária  e envia à CJ</a:t>
            </a:r>
          </a:p>
        </p:txBody>
      </p:sp>
      <p:sp>
        <p:nvSpPr>
          <p:cNvPr id="186" name="CaixaDeTexto 185"/>
          <p:cNvSpPr txBox="1"/>
          <p:nvPr/>
        </p:nvSpPr>
        <p:spPr>
          <a:xfrm>
            <a:off x="7055880" y="5043373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87" name="Fluxograma: Decisão 186"/>
          <p:cNvSpPr/>
          <p:nvPr/>
        </p:nvSpPr>
        <p:spPr>
          <a:xfrm>
            <a:off x="4961312" y="5259397"/>
            <a:ext cx="1216568" cy="689883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sp>
        <p:nvSpPr>
          <p:cNvPr id="188" name="Retângulo 187"/>
          <p:cNvSpPr/>
          <p:nvPr/>
        </p:nvSpPr>
        <p:spPr>
          <a:xfrm>
            <a:off x="5134160" y="5372497"/>
            <a:ext cx="87075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000" dirty="0" smtClean="0"/>
              <a:t>Há nova </a:t>
            </a:r>
          </a:p>
          <a:p>
            <a:pPr algn="ctr"/>
            <a:r>
              <a:rPr lang="pt-BR" sz="1000" dirty="0" smtClean="0"/>
              <a:t>Insurgência ?</a:t>
            </a:r>
          </a:p>
          <a:p>
            <a:pPr algn="ctr"/>
            <a:endParaRPr lang="pt-BR" sz="1000" dirty="0" smtClean="0"/>
          </a:p>
        </p:txBody>
      </p:sp>
      <p:sp>
        <p:nvSpPr>
          <p:cNvPr id="189" name="CaixaDeTexto 188"/>
          <p:cNvSpPr txBox="1"/>
          <p:nvPr/>
        </p:nvSpPr>
        <p:spPr>
          <a:xfrm>
            <a:off x="4702112" y="5415027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cxnSp>
        <p:nvCxnSpPr>
          <p:cNvPr id="190" name="Conector de seta reta 189"/>
          <p:cNvCxnSpPr/>
          <p:nvPr/>
        </p:nvCxnSpPr>
        <p:spPr>
          <a:xfrm>
            <a:off x="7076544" y="5031759"/>
            <a:ext cx="0" cy="32984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Fluxograma: Conector 190"/>
          <p:cNvSpPr/>
          <p:nvPr/>
        </p:nvSpPr>
        <p:spPr>
          <a:xfrm>
            <a:off x="7740352" y="4524557"/>
            <a:ext cx="267396" cy="25144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2</a:t>
            </a:r>
          </a:p>
        </p:txBody>
      </p:sp>
      <p:sp>
        <p:nvSpPr>
          <p:cNvPr id="192" name="Fluxograma: Conector 191"/>
          <p:cNvSpPr/>
          <p:nvPr/>
        </p:nvSpPr>
        <p:spPr>
          <a:xfrm>
            <a:off x="4499992" y="5512005"/>
            <a:ext cx="267396" cy="25144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2</a:t>
            </a:r>
          </a:p>
        </p:txBody>
      </p:sp>
      <p:sp>
        <p:nvSpPr>
          <p:cNvPr id="193" name="Fluxograma: Conector 192"/>
          <p:cNvSpPr/>
          <p:nvPr/>
        </p:nvSpPr>
        <p:spPr>
          <a:xfrm>
            <a:off x="4227398" y="3891245"/>
            <a:ext cx="263656" cy="23890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4" name="CaixaDeTexto 193"/>
          <p:cNvSpPr txBox="1"/>
          <p:nvPr/>
        </p:nvSpPr>
        <p:spPr>
          <a:xfrm>
            <a:off x="4211960" y="3891246"/>
            <a:ext cx="1838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1</a:t>
            </a:r>
            <a:endParaRPr lang="pt-BR" sz="1000" dirty="0"/>
          </a:p>
        </p:txBody>
      </p:sp>
      <p:cxnSp>
        <p:nvCxnSpPr>
          <p:cNvPr id="195" name="Conector reto 194"/>
          <p:cNvCxnSpPr>
            <a:stCxn id="175" idx="2"/>
          </p:cNvCxnSpPr>
          <p:nvPr/>
        </p:nvCxnSpPr>
        <p:spPr>
          <a:xfrm flipH="1">
            <a:off x="4134070" y="4971365"/>
            <a:ext cx="4746" cy="1951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de seta reta 195"/>
          <p:cNvCxnSpPr>
            <a:endCxn id="171" idx="2"/>
          </p:cNvCxnSpPr>
          <p:nvPr/>
        </p:nvCxnSpPr>
        <p:spPr>
          <a:xfrm flipH="1" flipV="1">
            <a:off x="3054875" y="4944652"/>
            <a:ext cx="2650" cy="2138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ector reto 196"/>
          <p:cNvCxnSpPr/>
          <p:nvPr/>
        </p:nvCxnSpPr>
        <p:spPr>
          <a:xfrm>
            <a:off x="3054875" y="5163006"/>
            <a:ext cx="10839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reto 197"/>
          <p:cNvCxnSpPr>
            <a:endCxn id="186" idx="1"/>
          </p:cNvCxnSpPr>
          <p:nvPr/>
        </p:nvCxnSpPr>
        <p:spPr>
          <a:xfrm>
            <a:off x="5576291" y="5115381"/>
            <a:ext cx="1479589" cy="511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CaixaDeTexto 198"/>
          <p:cNvSpPr txBox="1"/>
          <p:nvPr/>
        </p:nvSpPr>
        <p:spPr>
          <a:xfrm>
            <a:off x="3347864" y="497136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200" name="CaixaDeTexto 199"/>
          <p:cNvSpPr txBox="1"/>
          <p:nvPr/>
        </p:nvSpPr>
        <p:spPr>
          <a:xfrm>
            <a:off x="1871482" y="4899357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201" name="Fluxograma: Processo 200"/>
          <p:cNvSpPr/>
          <p:nvPr/>
        </p:nvSpPr>
        <p:spPr>
          <a:xfrm>
            <a:off x="1238566" y="5135126"/>
            <a:ext cx="1461226" cy="4819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2" name="Retângulo 201"/>
          <p:cNvSpPr/>
          <p:nvPr/>
        </p:nvSpPr>
        <p:spPr>
          <a:xfrm>
            <a:off x="1187624" y="5085184"/>
            <a:ext cx="158826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Procurador remete </a:t>
            </a:r>
          </a:p>
          <a:p>
            <a:r>
              <a:rPr lang="pt-BR" sz="1000" dirty="0" smtClean="0"/>
              <a:t> oficio à CJ  que  autua</a:t>
            </a:r>
          </a:p>
          <a:p>
            <a:r>
              <a:rPr lang="pt-BR" sz="1000" dirty="0" smtClean="0"/>
              <a:t>processo via protocolo</a:t>
            </a:r>
          </a:p>
        </p:txBody>
      </p:sp>
      <p:sp>
        <p:nvSpPr>
          <p:cNvPr id="203" name="Fluxograma: Processo 202"/>
          <p:cNvSpPr/>
          <p:nvPr/>
        </p:nvSpPr>
        <p:spPr>
          <a:xfrm>
            <a:off x="1264424" y="5777609"/>
            <a:ext cx="1435368" cy="4819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4" name="Retângulo 203"/>
          <p:cNvSpPr/>
          <p:nvPr/>
        </p:nvSpPr>
        <p:spPr>
          <a:xfrm>
            <a:off x="1187624" y="5727667"/>
            <a:ext cx="158826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CJ envia processo ao </a:t>
            </a:r>
          </a:p>
          <a:p>
            <a:r>
              <a:rPr lang="pt-BR" sz="1000" dirty="0" smtClean="0"/>
              <a:t>CLP que roga as unidades</a:t>
            </a:r>
          </a:p>
          <a:p>
            <a:r>
              <a:rPr lang="pt-BR" sz="1000" dirty="0" smtClean="0"/>
              <a:t>anotação da  perda</a:t>
            </a:r>
          </a:p>
        </p:txBody>
      </p:sp>
      <p:sp>
        <p:nvSpPr>
          <p:cNvPr id="205" name="Fluxograma: Processo 204"/>
          <p:cNvSpPr/>
          <p:nvPr/>
        </p:nvSpPr>
        <p:spPr>
          <a:xfrm>
            <a:off x="1264424" y="6408397"/>
            <a:ext cx="1456406" cy="404979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6" name="Retângulo 205"/>
          <p:cNvSpPr/>
          <p:nvPr/>
        </p:nvSpPr>
        <p:spPr>
          <a:xfrm>
            <a:off x="1213482" y="6408397"/>
            <a:ext cx="1588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restitui  processo à  procuradoria  pela CJ </a:t>
            </a:r>
          </a:p>
        </p:txBody>
      </p:sp>
      <p:sp>
        <p:nvSpPr>
          <p:cNvPr id="207" name="Fluxograma: Conector 206"/>
          <p:cNvSpPr/>
          <p:nvPr/>
        </p:nvSpPr>
        <p:spPr>
          <a:xfrm>
            <a:off x="2915816" y="6489920"/>
            <a:ext cx="267396" cy="25144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2</a:t>
            </a:r>
          </a:p>
        </p:txBody>
      </p:sp>
      <p:cxnSp>
        <p:nvCxnSpPr>
          <p:cNvPr id="208" name="Conector de seta reta 207"/>
          <p:cNvCxnSpPr>
            <a:stCxn id="205" idx="3"/>
            <a:endCxn id="207" idx="2"/>
          </p:cNvCxnSpPr>
          <p:nvPr/>
        </p:nvCxnSpPr>
        <p:spPr>
          <a:xfrm>
            <a:off x="2720830" y="6610887"/>
            <a:ext cx="194986" cy="47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61573" y="6448251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5044741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2978949"/>
            <a:ext cx="76594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600" b="1" dirty="0" smtClean="0">
                <a:solidFill>
                  <a:schemeClr val="tx2"/>
                </a:solidFill>
              </a:rPr>
              <a:t>Procedimento Ordinário</a:t>
            </a:r>
            <a:endParaRPr lang="pt-BR" sz="5600" b="1" dirty="0">
              <a:solidFill>
                <a:schemeClr val="tx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8067208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Conector reto 33"/>
          <p:cNvCxnSpPr/>
          <p:nvPr/>
        </p:nvCxnSpPr>
        <p:spPr>
          <a:xfrm>
            <a:off x="420688" y="4581129"/>
            <a:ext cx="19087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de seta reta 66"/>
          <p:cNvCxnSpPr/>
          <p:nvPr/>
        </p:nvCxnSpPr>
        <p:spPr>
          <a:xfrm>
            <a:off x="5508104" y="5373216"/>
            <a:ext cx="5194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Conector reto 34"/>
          <p:cNvCxnSpPr/>
          <p:nvPr/>
        </p:nvCxnSpPr>
        <p:spPr>
          <a:xfrm>
            <a:off x="3203848" y="4559357"/>
            <a:ext cx="17352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Conector reto 1"/>
          <p:cNvCxnSpPr/>
          <p:nvPr/>
        </p:nvCxnSpPr>
        <p:spPr>
          <a:xfrm flipV="1">
            <a:off x="5508104" y="6309320"/>
            <a:ext cx="3024336" cy="1509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/>
        </p:nvCxnSpPr>
        <p:spPr>
          <a:xfrm flipV="1">
            <a:off x="7529108" y="1225202"/>
            <a:ext cx="330108" cy="1336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/>
          <p:cNvCxnSpPr/>
          <p:nvPr/>
        </p:nvCxnSpPr>
        <p:spPr>
          <a:xfrm flipV="1">
            <a:off x="6347048" y="1238563"/>
            <a:ext cx="330108" cy="1336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uxograma: Processo 4"/>
          <p:cNvSpPr/>
          <p:nvPr/>
        </p:nvSpPr>
        <p:spPr>
          <a:xfrm>
            <a:off x="6575648" y="950531"/>
            <a:ext cx="1092696" cy="61787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Fluxograma: Terminação 5"/>
          <p:cNvSpPr/>
          <p:nvPr/>
        </p:nvSpPr>
        <p:spPr>
          <a:xfrm>
            <a:off x="489248" y="981399"/>
            <a:ext cx="1130424" cy="545196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r>
              <a:rPr lang="pt-BR" sz="1000" dirty="0" smtClean="0"/>
              <a:t>Inicio : Sentença</a:t>
            </a:r>
          </a:p>
          <a:p>
            <a:pPr algn="ctr"/>
            <a:r>
              <a:rPr lang="pt-BR" sz="1000" dirty="0" smtClean="0"/>
              <a:t>ou Acórdão</a:t>
            </a:r>
          </a:p>
          <a:p>
            <a:pPr algn="ctr"/>
            <a:endParaRPr lang="pt-BR" sz="800" dirty="0" smtClean="0"/>
          </a:p>
        </p:txBody>
      </p:sp>
      <p:sp>
        <p:nvSpPr>
          <p:cNvPr id="7" name="Fluxograma: Decisão 6"/>
          <p:cNvSpPr/>
          <p:nvPr/>
        </p:nvSpPr>
        <p:spPr>
          <a:xfrm>
            <a:off x="1934806" y="950531"/>
            <a:ext cx="1005840" cy="612648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979712" y="1131131"/>
            <a:ext cx="875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Procedente ?</a:t>
            </a:r>
            <a:endParaRPr lang="pt-BR" sz="1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2818656" y="1280374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422394" y="152659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11" name="Fluxograma: Processo 10"/>
          <p:cNvSpPr/>
          <p:nvPr/>
        </p:nvSpPr>
        <p:spPr>
          <a:xfrm>
            <a:off x="4978896" y="908720"/>
            <a:ext cx="1368152" cy="61787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906888" y="982469"/>
            <a:ext cx="151515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/>
              <a:t>Proc. envia PJF  à  CJ /SES</a:t>
            </a:r>
          </a:p>
          <a:p>
            <a:r>
              <a:rPr lang="pt-BR" sz="1000" dirty="0" smtClean="0"/>
              <a:t>que ao pede  Protocolo  a</a:t>
            </a:r>
          </a:p>
          <a:p>
            <a:r>
              <a:rPr lang="pt-BR" sz="1000" dirty="0" smtClean="0"/>
              <a:t>criação do apenso , 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588224" y="950531"/>
            <a:ext cx="9701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CJ Encaminha </a:t>
            </a:r>
            <a:br>
              <a:rPr lang="pt-BR" sz="1000" dirty="0" smtClean="0"/>
            </a:br>
            <a:r>
              <a:rPr lang="pt-BR" sz="1000" dirty="0" smtClean="0"/>
              <a:t>PJ/F e  Apenso </a:t>
            </a:r>
          </a:p>
          <a:p>
            <a:r>
              <a:rPr lang="pt-BR" sz="1000" dirty="0" smtClean="0"/>
              <a:t> ao  CLP</a:t>
            </a:r>
            <a:endParaRPr lang="pt-BR" sz="1000" dirty="0"/>
          </a:p>
        </p:txBody>
      </p:sp>
      <p:sp>
        <p:nvSpPr>
          <p:cNvPr id="14" name="Fluxograma: Conector 13"/>
          <p:cNvSpPr/>
          <p:nvPr/>
        </p:nvSpPr>
        <p:spPr>
          <a:xfrm>
            <a:off x="131880" y="4437112"/>
            <a:ext cx="335664" cy="29959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2</a:t>
            </a:r>
            <a:endParaRPr lang="pt-BR" sz="1200" dirty="0"/>
          </a:p>
        </p:txBody>
      </p:sp>
      <p:sp>
        <p:nvSpPr>
          <p:cNvPr id="16" name="Fluxograma: Processo 15"/>
          <p:cNvSpPr/>
          <p:nvPr/>
        </p:nvSpPr>
        <p:spPr>
          <a:xfrm>
            <a:off x="611560" y="4293097"/>
            <a:ext cx="1224136" cy="61787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539552" y="4244169"/>
            <a:ext cx="13516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/>
              <a:t>CLP publica portaria  </a:t>
            </a:r>
          </a:p>
          <a:p>
            <a:r>
              <a:rPr lang="pt-BR" sz="1000" dirty="0" smtClean="0"/>
              <a:t>no DOESP com  </a:t>
            </a:r>
          </a:p>
          <a:p>
            <a:r>
              <a:rPr lang="pt-BR" sz="1000" dirty="0" smtClean="0"/>
              <a:t>sentença para cumpri-</a:t>
            </a:r>
          </a:p>
          <a:p>
            <a:r>
              <a:rPr lang="pt-BR" sz="1000" dirty="0" smtClean="0"/>
              <a:t>mento.</a:t>
            </a:r>
          </a:p>
        </p:txBody>
      </p:sp>
      <p:sp>
        <p:nvSpPr>
          <p:cNvPr id="18" name="Fluxograma: Decisão 17"/>
          <p:cNvSpPr/>
          <p:nvPr/>
        </p:nvSpPr>
        <p:spPr>
          <a:xfrm>
            <a:off x="3347864" y="4221089"/>
            <a:ext cx="1021060" cy="684110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endParaRPr lang="pt-BR" sz="1000" dirty="0"/>
          </a:p>
          <a:p>
            <a:pPr algn="ctr"/>
            <a:endParaRPr lang="pt-BR" sz="10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451689" y="4365104"/>
            <a:ext cx="832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000" dirty="0" smtClean="0"/>
              <a:t>Unidades </a:t>
            </a:r>
          </a:p>
          <a:p>
            <a:pPr algn="ctr"/>
            <a:r>
              <a:rPr lang="pt-BR" sz="1000" dirty="0" smtClean="0"/>
              <a:t>Cumpriram?</a:t>
            </a:r>
            <a:endParaRPr lang="pt-BR" sz="1000" dirty="0"/>
          </a:p>
        </p:txBody>
      </p:sp>
      <p:sp>
        <p:nvSpPr>
          <p:cNvPr id="20" name="Fluxograma: Processo 19"/>
          <p:cNvSpPr/>
          <p:nvPr/>
        </p:nvSpPr>
        <p:spPr>
          <a:xfrm>
            <a:off x="2051720" y="4293097"/>
            <a:ext cx="1188098" cy="617875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961874" y="4315163"/>
            <a:ext cx="13404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000" dirty="0" smtClean="0"/>
              <a:t> Unidade  faz </a:t>
            </a:r>
          </a:p>
          <a:p>
            <a:pPr algn="ctr"/>
            <a:r>
              <a:rPr lang="pt-BR" sz="1000" dirty="0" smtClean="0"/>
              <a:t>certidão  e publica</a:t>
            </a:r>
          </a:p>
          <a:p>
            <a:pPr algn="ctr"/>
            <a:r>
              <a:rPr lang="pt-BR" sz="1000" dirty="0" smtClean="0"/>
              <a:t>apostila e encaminha</a:t>
            </a:r>
          </a:p>
        </p:txBody>
      </p:sp>
      <p:cxnSp>
        <p:nvCxnSpPr>
          <p:cNvPr id="22" name="Conector reto 21"/>
          <p:cNvCxnSpPr/>
          <p:nvPr/>
        </p:nvCxnSpPr>
        <p:spPr>
          <a:xfrm>
            <a:off x="1655642" y="1238563"/>
            <a:ext cx="28803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>
            <a:off x="2951786" y="1238563"/>
            <a:ext cx="28803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 flipV="1">
            <a:off x="4601932" y="1238563"/>
            <a:ext cx="330108" cy="1336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luxograma: Terminação 24"/>
          <p:cNvSpPr/>
          <p:nvPr/>
        </p:nvSpPr>
        <p:spPr>
          <a:xfrm>
            <a:off x="7978080" y="4408649"/>
            <a:ext cx="986408" cy="301752"/>
          </a:xfrm>
          <a:prstGeom prst="flowChartTermina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 smtClean="0"/>
          </a:p>
          <a:p>
            <a:pPr algn="ctr"/>
            <a:r>
              <a:rPr lang="pt-BR" sz="1000" dirty="0" smtClean="0"/>
              <a:t>Fim</a:t>
            </a:r>
          </a:p>
          <a:p>
            <a:pPr algn="ctr"/>
            <a:endParaRPr lang="pt-BR" sz="800" dirty="0" smtClean="0"/>
          </a:p>
        </p:txBody>
      </p:sp>
      <p:cxnSp>
        <p:nvCxnSpPr>
          <p:cNvPr id="26" name="Conector reto 25"/>
          <p:cNvCxnSpPr>
            <a:endCxn id="54" idx="0"/>
          </p:cNvCxnSpPr>
          <p:nvPr/>
        </p:nvCxnSpPr>
        <p:spPr>
          <a:xfrm flipH="1">
            <a:off x="2436623" y="1525085"/>
            <a:ext cx="20946" cy="2220889"/>
          </a:xfrm>
          <a:prstGeom prst="line">
            <a:avLst/>
          </a:prstGeom>
          <a:ln>
            <a:solidFill>
              <a:schemeClr val="accent6">
                <a:lumMod val="75000"/>
                <a:alpha val="8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uxograma: Processo 26"/>
          <p:cNvSpPr/>
          <p:nvPr/>
        </p:nvSpPr>
        <p:spPr>
          <a:xfrm>
            <a:off x="3250704" y="950531"/>
            <a:ext cx="1368152" cy="58695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8" name="Retângulo 27"/>
          <p:cNvSpPr/>
          <p:nvPr/>
        </p:nvSpPr>
        <p:spPr>
          <a:xfrm>
            <a:off x="3250704" y="1044311"/>
            <a:ext cx="13805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/>
              <a:t>Procuradoria  cria  PJ/F</a:t>
            </a:r>
          </a:p>
          <a:p>
            <a:r>
              <a:rPr lang="pt-BR" sz="1000" dirty="0" smtClean="0"/>
              <a:t>Obrigação de Fazer </a:t>
            </a:r>
          </a:p>
        </p:txBody>
      </p:sp>
      <p:sp>
        <p:nvSpPr>
          <p:cNvPr id="29" name="Fluxograma: Processo 28"/>
          <p:cNvSpPr/>
          <p:nvPr/>
        </p:nvSpPr>
        <p:spPr>
          <a:xfrm>
            <a:off x="1738536" y="1814627"/>
            <a:ext cx="1333650" cy="4819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0" name="Retângulo 29"/>
          <p:cNvSpPr/>
          <p:nvPr/>
        </p:nvSpPr>
        <p:spPr>
          <a:xfrm>
            <a:off x="1687594" y="1764685"/>
            <a:ext cx="158826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Procurador remete </a:t>
            </a:r>
          </a:p>
          <a:p>
            <a:r>
              <a:rPr lang="pt-BR" sz="1000" dirty="0" smtClean="0"/>
              <a:t> oficio à CJ  que  autua</a:t>
            </a:r>
          </a:p>
          <a:p>
            <a:r>
              <a:rPr lang="pt-BR" sz="1000" dirty="0" smtClean="0"/>
              <a:t>processo via protocolo</a:t>
            </a:r>
          </a:p>
        </p:txBody>
      </p:sp>
      <p:sp>
        <p:nvSpPr>
          <p:cNvPr id="31" name="Fluxograma: Processo 30"/>
          <p:cNvSpPr/>
          <p:nvPr/>
        </p:nvSpPr>
        <p:spPr>
          <a:xfrm>
            <a:off x="4571403" y="4251286"/>
            <a:ext cx="1152128" cy="61787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2" name="Retângulo 31"/>
          <p:cNvSpPr/>
          <p:nvPr/>
        </p:nvSpPr>
        <p:spPr>
          <a:xfrm>
            <a:off x="4516619" y="4315162"/>
            <a:ext cx="127951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000" dirty="0" smtClean="0"/>
              <a:t>CLP remete processo</a:t>
            </a:r>
          </a:p>
          <a:p>
            <a:pPr algn="ctr"/>
            <a:r>
              <a:rPr lang="pt-BR" sz="1000" dirty="0" smtClean="0"/>
              <a:t>à Procuradoria Jud.</a:t>
            </a:r>
          </a:p>
          <a:p>
            <a:pPr algn="ctr"/>
            <a:r>
              <a:rPr lang="pt-BR" sz="1000" dirty="0" smtClean="0"/>
              <a:t>via C J</a:t>
            </a:r>
          </a:p>
        </p:txBody>
      </p:sp>
      <p:sp>
        <p:nvSpPr>
          <p:cNvPr id="33" name="Fluxograma: Decisão 32"/>
          <p:cNvSpPr/>
          <p:nvPr/>
        </p:nvSpPr>
        <p:spPr>
          <a:xfrm>
            <a:off x="5961856" y="4221088"/>
            <a:ext cx="1216568" cy="689883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cxnSp>
        <p:nvCxnSpPr>
          <p:cNvPr id="36" name="Conector reto 35"/>
          <p:cNvCxnSpPr/>
          <p:nvPr/>
        </p:nvCxnSpPr>
        <p:spPr>
          <a:xfrm>
            <a:off x="4366862" y="4570243"/>
            <a:ext cx="17352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36"/>
          <p:cNvCxnSpPr/>
          <p:nvPr/>
        </p:nvCxnSpPr>
        <p:spPr>
          <a:xfrm>
            <a:off x="3830148" y="4869161"/>
            <a:ext cx="0" cy="327382"/>
          </a:xfrm>
          <a:prstGeom prst="line">
            <a:avLst/>
          </a:prstGeom>
          <a:ln>
            <a:solidFill>
              <a:schemeClr val="accent6">
                <a:lumMod val="75000"/>
                <a:alpha val="8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>
            <a:off x="1835696" y="4581129"/>
            <a:ext cx="19087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to 38"/>
          <p:cNvCxnSpPr/>
          <p:nvPr/>
        </p:nvCxnSpPr>
        <p:spPr>
          <a:xfrm>
            <a:off x="5724128" y="4581129"/>
            <a:ext cx="190872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39"/>
          <p:cNvSpPr txBox="1"/>
          <p:nvPr/>
        </p:nvSpPr>
        <p:spPr>
          <a:xfrm>
            <a:off x="6609928" y="4908511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cxnSp>
        <p:nvCxnSpPr>
          <p:cNvPr id="41" name="Conector reto 40"/>
          <p:cNvCxnSpPr>
            <a:stCxn id="33" idx="3"/>
            <a:endCxn id="25" idx="1"/>
          </p:cNvCxnSpPr>
          <p:nvPr/>
        </p:nvCxnSpPr>
        <p:spPr>
          <a:xfrm flipV="1">
            <a:off x="7178424" y="4559525"/>
            <a:ext cx="799656" cy="6505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/>
          <p:nvPr/>
        </p:nvCxnSpPr>
        <p:spPr>
          <a:xfrm>
            <a:off x="6559692" y="4902738"/>
            <a:ext cx="50236" cy="1421680"/>
          </a:xfrm>
          <a:prstGeom prst="line">
            <a:avLst/>
          </a:prstGeom>
          <a:ln>
            <a:solidFill>
              <a:schemeClr val="accent6">
                <a:lumMod val="75000"/>
                <a:alpha val="88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DeTexto 42"/>
          <p:cNvSpPr txBox="1"/>
          <p:nvPr/>
        </p:nvSpPr>
        <p:spPr>
          <a:xfrm>
            <a:off x="259410" y="395372"/>
            <a:ext cx="5104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FLUXOGRAMA: PROCESSOS RITO ORDINÁRIO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3815698" y="4982979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45" name="CaixaDeTexto 44"/>
          <p:cNvSpPr txBox="1"/>
          <p:nvPr/>
        </p:nvSpPr>
        <p:spPr>
          <a:xfrm>
            <a:off x="4268584" y="4365104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cxnSp>
        <p:nvCxnSpPr>
          <p:cNvPr id="46" name="Conector de seta reta 45"/>
          <p:cNvCxnSpPr/>
          <p:nvPr/>
        </p:nvCxnSpPr>
        <p:spPr>
          <a:xfrm flipV="1">
            <a:off x="2577480" y="4952055"/>
            <a:ext cx="0" cy="2444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>
            <a:off x="2577480" y="5196543"/>
            <a:ext cx="123847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uxograma: Conector 47"/>
          <p:cNvSpPr/>
          <p:nvPr/>
        </p:nvSpPr>
        <p:spPr>
          <a:xfrm>
            <a:off x="7884368" y="1022539"/>
            <a:ext cx="335664" cy="32252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2</a:t>
            </a:r>
            <a:endParaRPr lang="pt-BR" sz="1200" dirty="0"/>
          </a:p>
        </p:txBody>
      </p:sp>
      <p:sp>
        <p:nvSpPr>
          <p:cNvPr id="50" name="Fluxograma: Processo 49"/>
          <p:cNvSpPr/>
          <p:nvPr/>
        </p:nvSpPr>
        <p:spPr>
          <a:xfrm>
            <a:off x="1742622" y="2462699"/>
            <a:ext cx="1333650" cy="4819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1" name="Retângulo 50"/>
          <p:cNvSpPr/>
          <p:nvPr/>
        </p:nvSpPr>
        <p:spPr>
          <a:xfrm>
            <a:off x="1619672" y="2420888"/>
            <a:ext cx="158826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dirty="0"/>
              <a:t>CJ envia processo ao </a:t>
            </a:r>
          </a:p>
          <a:p>
            <a:pPr algn="ctr"/>
            <a:r>
              <a:rPr lang="pt-BR" sz="1000" dirty="0"/>
              <a:t>CLP  e pede a  unidades </a:t>
            </a:r>
          </a:p>
          <a:p>
            <a:pPr algn="ctr"/>
            <a:r>
              <a:rPr lang="pt-BR" sz="1000" dirty="0"/>
              <a:t>anotar </a:t>
            </a:r>
            <a:r>
              <a:rPr lang="pt-BR" sz="1000" dirty="0" smtClean="0"/>
              <a:t>a  perda.</a:t>
            </a:r>
            <a:endParaRPr lang="pt-BR" sz="1000" dirty="0"/>
          </a:p>
        </p:txBody>
      </p:sp>
      <p:sp>
        <p:nvSpPr>
          <p:cNvPr id="52" name="Fluxograma: Processo 51"/>
          <p:cNvSpPr/>
          <p:nvPr/>
        </p:nvSpPr>
        <p:spPr>
          <a:xfrm>
            <a:off x="1742622" y="3093487"/>
            <a:ext cx="1333650" cy="404979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3" name="Retângulo 52"/>
          <p:cNvSpPr/>
          <p:nvPr/>
        </p:nvSpPr>
        <p:spPr>
          <a:xfrm>
            <a:off x="1691680" y="3093487"/>
            <a:ext cx="1588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dirty="0" smtClean="0"/>
              <a:t>CLP restitui  processo à  procuradoria  pela CJ </a:t>
            </a:r>
          </a:p>
        </p:txBody>
      </p:sp>
      <p:sp>
        <p:nvSpPr>
          <p:cNvPr id="54" name="Fluxograma: Conector 53"/>
          <p:cNvSpPr/>
          <p:nvPr/>
        </p:nvSpPr>
        <p:spPr>
          <a:xfrm>
            <a:off x="2267744" y="3645024"/>
            <a:ext cx="335664" cy="32252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56" name="Retângulo 55"/>
          <p:cNvSpPr/>
          <p:nvPr/>
        </p:nvSpPr>
        <p:spPr>
          <a:xfrm>
            <a:off x="6105872" y="4397042"/>
            <a:ext cx="952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/>
              <a:t>Há insurgência</a:t>
            </a:r>
          </a:p>
          <a:p>
            <a:pPr algn="ctr"/>
            <a:r>
              <a:rPr lang="pt-BR" sz="1000" dirty="0" smtClean="0"/>
              <a:t>do autor?</a:t>
            </a:r>
          </a:p>
        </p:txBody>
      </p:sp>
      <p:sp>
        <p:nvSpPr>
          <p:cNvPr id="57" name="Fluxograma: Conector 56"/>
          <p:cNvSpPr/>
          <p:nvPr/>
        </p:nvSpPr>
        <p:spPr>
          <a:xfrm>
            <a:off x="7402016" y="4404455"/>
            <a:ext cx="335664" cy="32252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1</a:t>
            </a:r>
            <a:endParaRPr lang="pt-BR" sz="1200" dirty="0"/>
          </a:p>
        </p:txBody>
      </p:sp>
      <p:sp>
        <p:nvSpPr>
          <p:cNvPr id="59" name="Fluxograma: Processo 58"/>
          <p:cNvSpPr/>
          <p:nvPr/>
        </p:nvSpPr>
        <p:spPr>
          <a:xfrm>
            <a:off x="6012160" y="5154732"/>
            <a:ext cx="1333141" cy="617875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0" name="Retângulo 59"/>
          <p:cNvSpPr/>
          <p:nvPr/>
        </p:nvSpPr>
        <p:spPr>
          <a:xfrm>
            <a:off x="5961856" y="5176798"/>
            <a:ext cx="140455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/>
              <a:t>CLP analisa </a:t>
            </a:r>
            <a:r>
              <a:rPr lang="pt-BR" sz="1000" dirty="0"/>
              <a:t> </a:t>
            </a:r>
            <a:r>
              <a:rPr lang="pt-BR" sz="1000" dirty="0" smtClean="0"/>
              <a:t>questão</a:t>
            </a:r>
          </a:p>
          <a:p>
            <a:r>
              <a:rPr lang="pt-BR" sz="1000" dirty="0" smtClean="0"/>
              <a:t>E adota a providencia</a:t>
            </a:r>
          </a:p>
          <a:p>
            <a:r>
              <a:rPr lang="pt-BR" sz="1000" dirty="0" smtClean="0"/>
              <a:t>Necessária  e envia à CJ</a:t>
            </a:r>
          </a:p>
        </p:txBody>
      </p:sp>
      <p:sp>
        <p:nvSpPr>
          <p:cNvPr id="61" name="Fluxograma: Decisão 60"/>
          <p:cNvSpPr/>
          <p:nvPr/>
        </p:nvSpPr>
        <p:spPr>
          <a:xfrm>
            <a:off x="6012160" y="5979477"/>
            <a:ext cx="1216568" cy="689883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000" dirty="0"/>
          </a:p>
        </p:txBody>
      </p:sp>
      <p:sp>
        <p:nvSpPr>
          <p:cNvPr id="62" name="Retângulo 61"/>
          <p:cNvSpPr/>
          <p:nvPr/>
        </p:nvSpPr>
        <p:spPr>
          <a:xfrm>
            <a:off x="6156176" y="6115362"/>
            <a:ext cx="87075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000" dirty="0" smtClean="0"/>
              <a:t>Há nova </a:t>
            </a:r>
          </a:p>
          <a:p>
            <a:pPr algn="ctr"/>
            <a:r>
              <a:rPr lang="pt-BR" sz="1000" dirty="0" smtClean="0"/>
              <a:t>Insurgência ?</a:t>
            </a:r>
          </a:p>
          <a:p>
            <a:pPr algn="ctr"/>
            <a:endParaRPr lang="pt-BR" sz="1000" dirty="0" smtClean="0"/>
          </a:p>
        </p:txBody>
      </p:sp>
      <p:sp>
        <p:nvSpPr>
          <p:cNvPr id="63" name="CaixaDeTexto 62"/>
          <p:cNvSpPr txBox="1"/>
          <p:nvPr/>
        </p:nvSpPr>
        <p:spPr>
          <a:xfrm>
            <a:off x="7056058" y="4581128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64" name="CaixaDeTexto 63"/>
          <p:cNvSpPr txBox="1"/>
          <p:nvPr/>
        </p:nvSpPr>
        <p:spPr>
          <a:xfrm>
            <a:off x="7208458" y="6093296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Não</a:t>
            </a:r>
            <a:endParaRPr lang="pt-BR" sz="1000" dirty="0"/>
          </a:p>
        </p:txBody>
      </p:sp>
      <p:sp>
        <p:nvSpPr>
          <p:cNvPr id="65" name="CaixaDeTexto 64"/>
          <p:cNvSpPr txBox="1"/>
          <p:nvPr/>
        </p:nvSpPr>
        <p:spPr>
          <a:xfrm>
            <a:off x="5652120" y="6135107"/>
            <a:ext cx="3754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Sim</a:t>
            </a:r>
            <a:endParaRPr lang="pt-BR" sz="1000" dirty="0"/>
          </a:p>
        </p:txBody>
      </p:sp>
      <p:cxnSp>
        <p:nvCxnSpPr>
          <p:cNvPr id="66" name="Conector reto 65"/>
          <p:cNvCxnSpPr/>
          <p:nvPr/>
        </p:nvCxnSpPr>
        <p:spPr>
          <a:xfrm flipV="1">
            <a:off x="5508104" y="5373219"/>
            <a:ext cx="0" cy="95119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de seta reta 67"/>
          <p:cNvCxnSpPr/>
          <p:nvPr/>
        </p:nvCxnSpPr>
        <p:spPr>
          <a:xfrm flipV="1">
            <a:off x="8532440" y="4743591"/>
            <a:ext cx="0" cy="15657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9" name="Imagem 6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2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40980366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611560" y="548680"/>
            <a:ext cx="8134672" cy="115455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 smtClean="0">
                <a:solidFill>
                  <a:schemeClr val="bg1"/>
                </a:solidFill>
              </a:rPr>
              <a:t>Documentação básica para cumprir a ação judicial </a:t>
            </a: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611560" y="2060848"/>
            <a:ext cx="8136904" cy="295232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itchFamily="2" charset="2"/>
              <a:buChar char="v"/>
            </a:pPr>
            <a:r>
              <a:rPr lang="pt-BR" dirty="0" smtClean="0">
                <a:solidFill>
                  <a:schemeClr val="tx2"/>
                </a:solidFill>
              </a:rPr>
              <a:t>Apostila constando a vantagem concedida,</a:t>
            </a:r>
          </a:p>
          <a:p>
            <a:pPr>
              <a:buFont typeface="Wingdings" pitchFamily="2" charset="2"/>
              <a:buChar char="v"/>
            </a:pPr>
            <a:endParaRPr lang="pt-BR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pt-BR" dirty="0" smtClean="0">
                <a:solidFill>
                  <a:schemeClr val="tx2"/>
                </a:solidFill>
              </a:rPr>
              <a:t>Certidão de Tempo de Serviço (quando for o caso)</a:t>
            </a:r>
          </a:p>
          <a:p>
            <a:pPr marL="457200" indent="-457200">
              <a:buFont typeface="Wingdings" pitchFamily="2" charset="2"/>
              <a:buChar char="v"/>
            </a:pPr>
            <a:endParaRPr lang="pt-BR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pt-BR" dirty="0" smtClean="0">
                <a:solidFill>
                  <a:schemeClr val="tx2"/>
                </a:solidFill>
              </a:rPr>
              <a:t>Cópia da Relação de Remessa (comprovando o envio dos documentos  para a Secretaria da Fazenda)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613262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Espaço Reservado para Conteúd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5777859"/>
              </p:ext>
            </p:extLst>
          </p:nvPr>
        </p:nvGraphicFramePr>
        <p:xfrm>
          <a:off x="1259632" y="632048"/>
          <a:ext cx="6408712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612"/>
                <a:gridCol w="825470"/>
                <a:gridCol w="2293594"/>
                <a:gridCol w="1455036"/>
              </a:tblGrid>
              <a:tr h="614032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Ação Judicial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Apostila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Certidão de</a:t>
                      </a:r>
                      <a:r>
                        <a:rPr lang="pt-BR" baseline="0" dirty="0" smtClean="0"/>
                        <a:t> tempo de Serviço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Relação de remessa</a:t>
                      </a:r>
                      <a:endParaRPr lang="pt-BR" dirty="0"/>
                    </a:p>
                  </a:txBody>
                  <a:tcPr marL="56725" marR="56725"/>
                </a:tc>
              </a:tr>
              <a:tr h="614032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Concessão</a:t>
                      </a:r>
                      <a:r>
                        <a:rPr lang="pt-BR" baseline="0" dirty="0" smtClean="0"/>
                        <a:t> da Sexta-parte</a:t>
                      </a:r>
                      <a:endParaRPr lang="pt-BR" dirty="0" smtClean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Comprovar 7300</a:t>
                      </a:r>
                      <a:r>
                        <a:rPr lang="pt-BR" baseline="0" dirty="0" smtClean="0"/>
                        <a:t> dias de efetivo exercício.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</a:tr>
              <a:tr h="614032">
                <a:tc>
                  <a:txBody>
                    <a:bodyPr/>
                    <a:lstStyle/>
                    <a:p>
                      <a:pPr algn="ctr"/>
                      <a:r>
                        <a:rPr lang="pt-BR" baseline="0" dirty="0" smtClean="0"/>
                        <a:t>Recálculo da Sexta-Parte</a:t>
                      </a:r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</a:tr>
              <a:tr h="87718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Concessão e Recálculo da sexta-parte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Comprovar</a:t>
                      </a:r>
                      <a:r>
                        <a:rPr lang="pt-BR" baseline="0" dirty="0" smtClean="0"/>
                        <a:t> 7300 dias de efetivo exercício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</a:tr>
              <a:tr h="614032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ATS Recálculo</a:t>
                      </a:r>
                    </a:p>
                    <a:p>
                      <a:pPr algn="ctr"/>
                      <a:r>
                        <a:rPr lang="pt-BR" dirty="0" smtClean="0"/>
                        <a:t>(Quinquênio)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</a:tr>
              <a:tr h="87718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Licença-Prêmio</a:t>
                      </a:r>
                    </a:p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Elabora</a:t>
                      </a:r>
                      <a:r>
                        <a:rPr lang="pt-BR" baseline="0" dirty="0" smtClean="0"/>
                        <a:t>r certidão por</a:t>
                      </a:r>
                      <a:r>
                        <a:rPr lang="pt-BR" dirty="0" smtClean="0"/>
                        <a:t> bloco aquisitivo 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/ Averbar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</a:tr>
              <a:tr h="614032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Outros</a:t>
                      </a:r>
                    </a:p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X</a:t>
                      </a:r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marL="56725" marR="56725"/>
                </a:tc>
              </a:tr>
            </a:tbl>
          </a:graphicData>
        </a:graphic>
      </p:graphicFrame>
      <p:sp>
        <p:nvSpPr>
          <p:cNvPr id="4" name="Espaço Reservado para Texto 10"/>
          <p:cNvSpPr txBox="1">
            <a:spLocks/>
          </p:cNvSpPr>
          <p:nvPr/>
        </p:nvSpPr>
        <p:spPr>
          <a:xfrm>
            <a:off x="1043608" y="5661248"/>
            <a:ext cx="7344816" cy="10081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pt-BR" sz="1200" dirty="0" err="1" smtClean="0">
                <a:solidFill>
                  <a:schemeClr val="tx2"/>
                </a:solidFill>
                <a:latin typeface="Candara" pitchFamily="34" charset="0"/>
              </a:rPr>
              <a:t>Obs</a:t>
            </a:r>
            <a:r>
              <a:rPr lang="pt-BR" sz="1200" dirty="0" smtClean="0">
                <a:solidFill>
                  <a:schemeClr val="tx2"/>
                </a:solidFill>
                <a:latin typeface="Candara" pitchFamily="34" charset="0"/>
              </a:rPr>
              <a:t>: Se a vantagem foi concedida com base no DNG, deve-se encaminhar o ofício ao CLP com cópia dos comprovantes de concessão e averbação. </a:t>
            </a:r>
          </a:p>
          <a:p>
            <a:pPr>
              <a:lnSpc>
                <a:spcPct val="170000"/>
              </a:lnSpc>
            </a:pPr>
            <a:r>
              <a:rPr lang="pt-BR" sz="1200" dirty="0" smtClean="0">
                <a:solidFill>
                  <a:schemeClr val="tx2"/>
                </a:solidFill>
                <a:latin typeface="Candara" pitchFamily="34" charset="0"/>
              </a:rPr>
              <a:t>Se ação conceder conversão da LP  em pecúnia  envie o demonstrativo de cálculo dos valores.</a:t>
            </a:r>
            <a:endParaRPr lang="pt-BR" sz="1200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5" name="Título 9"/>
          <p:cNvSpPr txBox="1">
            <a:spLocks/>
          </p:cNvSpPr>
          <p:nvPr/>
        </p:nvSpPr>
        <p:spPr>
          <a:xfrm>
            <a:off x="0" y="0"/>
            <a:ext cx="91440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>
                <a:solidFill>
                  <a:schemeClr val="tx2"/>
                </a:solidFill>
                <a:latin typeface="Candara" pitchFamily="34" charset="0"/>
              </a:rPr>
              <a:t>Quais documentos são necessários para cumprir as obrigações de fazer ?</a:t>
            </a:r>
            <a:endParaRPr lang="pt-BR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460432" y="1268760"/>
            <a:ext cx="432048" cy="4896543"/>
          </a:xfrm>
          <a:prstGeom prst="rect">
            <a:avLst/>
          </a:prstGeom>
        </p:spPr>
        <p:txBody>
          <a:bodyPr vert="vert27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CLP/GGP/CRH –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9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Módulo V - Procedimentos Disciplinares e Demandas Judiciais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291819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6"/>
          <p:cNvSpPr txBox="1">
            <a:spLocks/>
          </p:cNvSpPr>
          <p:nvPr/>
        </p:nvSpPr>
        <p:spPr>
          <a:xfrm>
            <a:off x="251520" y="273050"/>
            <a:ext cx="8640960" cy="116205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rgbClr val="FF0000"/>
                </a:solidFill>
              </a:rPr>
              <a:t>AO ELABORAR A APOSTILA</a:t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smtClean="0">
                <a:solidFill>
                  <a:srgbClr val="FF0000"/>
                </a:solidFill>
              </a:rPr>
              <a:t>Não Esqueça!!!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Texto 8"/>
          <p:cNvSpPr txBox="1">
            <a:spLocks/>
          </p:cNvSpPr>
          <p:nvPr/>
        </p:nvSpPr>
        <p:spPr>
          <a:xfrm>
            <a:off x="539552" y="1556792"/>
            <a:ext cx="7992888" cy="301441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dirty="0" smtClean="0"/>
          </a:p>
          <a:p>
            <a:pPr marL="285750" indent="-285750" algn="just"/>
            <a:r>
              <a:rPr lang="pt-BR" dirty="0" smtClean="0">
                <a:solidFill>
                  <a:schemeClr val="tx2"/>
                </a:solidFill>
              </a:rPr>
              <a:t>Dados do autor ( nome, RG, RS, etc...)</a:t>
            </a:r>
          </a:p>
          <a:p>
            <a:pPr marL="285750" indent="-285750" algn="just"/>
            <a:endParaRPr lang="pt-BR" dirty="0" smtClean="0">
              <a:solidFill>
                <a:schemeClr val="tx2"/>
              </a:solidFill>
            </a:endParaRPr>
          </a:p>
          <a:p>
            <a:pPr marL="285750" indent="-285750" algn="just"/>
            <a:r>
              <a:rPr lang="pt-BR" dirty="0" smtClean="0">
                <a:solidFill>
                  <a:schemeClr val="tx2"/>
                </a:solidFill>
              </a:rPr>
              <a:t>Número do Processo Judicial ( PJ), vara onde tramitou a ação e numero PJ/F .</a:t>
            </a:r>
          </a:p>
          <a:p>
            <a:pPr marL="285750" indent="-285750" algn="just"/>
            <a:endParaRPr lang="pt-BR" dirty="0" smtClean="0">
              <a:solidFill>
                <a:schemeClr val="tx2"/>
              </a:solidFill>
            </a:endParaRPr>
          </a:p>
          <a:p>
            <a:pPr marL="285750" indent="-285750" algn="just"/>
            <a:r>
              <a:rPr lang="pt-BR" dirty="0" smtClean="0">
                <a:solidFill>
                  <a:schemeClr val="tx2"/>
                </a:solidFill>
              </a:rPr>
              <a:t>a vantagem concedida de acordo com a Portaria publicada.</a:t>
            </a:r>
          </a:p>
          <a:p>
            <a:pPr marL="285750" indent="-285750" algn="just"/>
            <a:endParaRPr lang="pt-BR" dirty="0" smtClean="0">
              <a:solidFill>
                <a:schemeClr val="tx2"/>
              </a:solidFill>
            </a:endParaRPr>
          </a:p>
          <a:p>
            <a:pPr marL="285750" indent="-285750" algn="just"/>
            <a:r>
              <a:rPr lang="pt-BR" dirty="0" smtClean="0">
                <a:solidFill>
                  <a:schemeClr val="tx2"/>
                </a:solidFill>
              </a:rPr>
              <a:t>Número do Processo Judicial ( PJ), vara onde tramitou a ação e numero PJ/F .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4" name="Título 6"/>
          <p:cNvSpPr txBox="1">
            <a:spLocks/>
          </p:cNvSpPr>
          <p:nvPr/>
        </p:nvSpPr>
        <p:spPr>
          <a:xfrm>
            <a:off x="0" y="4437112"/>
            <a:ext cx="9108504" cy="1162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 smtClean="0">
                <a:solidFill>
                  <a:srgbClr val="FF0000"/>
                </a:solidFill>
              </a:rPr>
              <a:t>Atenção!!! PJ/F diferente de PJ</a:t>
            </a:r>
          </a:p>
          <a:p>
            <a:pPr algn="ctr"/>
            <a:r>
              <a:rPr lang="pt-BR" dirty="0">
                <a:solidFill>
                  <a:srgbClr val="FF0000"/>
                </a:solidFill>
              </a:rPr>
              <a:t>PJ = Processo Judicial que deu origem à vantagem que será concedida.</a:t>
            </a:r>
          </a:p>
          <a:p>
            <a:pPr algn="ctr"/>
            <a:r>
              <a:rPr lang="pt-BR" dirty="0" smtClean="0">
                <a:solidFill>
                  <a:srgbClr val="FF0000"/>
                </a:solidFill>
              </a:rPr>
              <a:t>PJ/F nº do Processo Obrigação de Fazer PJ neste caso, Procuradoria Judicial.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911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0402419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3"/>
          <p:cNvSpPr txBox="1">
            <a:spLocks/>
          </p:cNvSpPr>
          <p:nvPr/>
        </p:nvSpPr>
        <p:spPr>
          <a:xfrm>
            <a:off x="395536" y="144016"/>
            <a:ext cx="8229600" cy="69269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 smtClean="0">
                <a:solidFill>
                  <a:srgbClr val="FF0000"/>
                </a:solidFill>
              </a:rPr>
              <a:t>Importante</a:t>
            </a:r>
            <a:endParaRPr lang="pt-BR" sz="3600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14"/>
          <p:cNvSpPr txBox="1">
            <a:spLocks/>
          </p:cNvSpPr>
          <p:nvPr/>
        </p:nvSpPr>
        <p:spPr>
          <a:xfrm>
            <a:off x="374848" y="1196753"/>
            <a:ext cx="8517632" cy="86409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pt-BR" sz="2000" dirty="0" smtClean="0"/>
              <a:t>Nas Apostilas de Concessão Sexta-Parte e Concessão e Recálculo da mesma  deve constar a data da </a:t>
            </a:r>
            <a:r>
              <a:rPr lang="pt-BR" sz="2000" b="1" dirty="0" smtClean="0"/>
              <a:t>EFETIVA </a:t>
            </a:r>
            <a:r>
              <a:rPr lang="pt-BR" sz="2000" dirty="0" smtClean="0"/>
              <a:t>concessão no texto da apostila</a:t>
            </a:r>
          </a:p>
        </p:txBody>
      </p:sp>
      <p:sp>
        <p:nvSpPr>
          <p:cNvPr id="4" name="Espaço Reservado para Conteúdo 14"/>
          <p:cNvSpPr txBox="1">
            <a:spLocks/>
          </p:cNvSpPr>
          <p:nvPr/>
        </p:nvSpPr>
        <p:spPr>
          <a:xfrm>
            <a:off x="374848" y="2060848"/>
            <a:ext cx="8517632" cy="143254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 startAt="2"/>
            </a:pPr>
            <a:r>
              <a:rPr lang="pt-BR" sz="2000" dirty="0" smtClean="0"/>
              <a:t>Licença-Prêmio – ao elaborar a certidão (uma por bloco)  registrar </a:t>
            </a:r>
            <a:r>
              <a:rPr lang="pt-BR" sz="2000" u="sng" dirty="0" smtClean="0"/>
              <a:t>no verso todas ocorrências do período</a:t>
            </a:r>
            <a:r>
              <a:rPr lang="pt-BR" sz="2000" dirty="0" smtClean="0"/>
              <a:t>, a contagem dos blocos deve-se </a:t>
            </a:r>
            <a:r>
              <a:rPr lang="pt-BR" sz="2000" b="1" dirty="0" smtClean="0"/>
              <a:t>iniciar a partir da data de admissão demonstrando períodos que faz jus e que não faz jus </a:t>
            </a:r>
            <a:r>
              <a:rPr lang="pt-BR" sz="2000" dirty="0" smtClean="0"/>
              <a:t>(com eventuais deslocamentos do bloco);</a:t>
            </a:r>
          </a:p>
        </p:txBody>
      </p:sp>
      <p:sp>
        <p:nvSpPr>
          <p:cNvPr id="6" name="Espaço Reservado para Conteúdo 14"/>
          <p:cNvSpPr txBox="1">
            <a:spLocks/>
          </p:cNvSpPr>
          <p:nvPr/>
        </p:nvSpPr>
        <p:spPr>
          <a:xfrm>
            <a:off x="374848" y="3501008"/>
            <a:ext cx="8517632" cy="93610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3"/>
            </a:pPr>
            <a:r>
              <a:rPr lang="pt-BR" sz="2000" dirty="0"/>
              <a:t>Se existir ação anterior  com Ganho de igual teor - </a:t>
            </a:r>
            <a:r>
              <a:rPr lang="pt-BR" sz="2000" u="sng" dirty="0"/>
              <a:t>Enviar o Ofício Informando com cópia da </a:t>
            </a:r>
            <a:r>
              <a:rPr lang="pt-BR" sz="2000" u="sng" dirty="0" smtClean="0"/>
              <a:t>apostila cumprida.</a:t>
            </a:r>
            <a:endParaRPr lang="pt-BR" sz="2000" dirty="0" smtClean="0"/>
          </a:p>
        </p:txBody>
      </p:sp>
      <p:sp>
        <p:nvSpPr>
          <p:cNvPr id="8" name="Espaço Reservado para Conteúdo 14"/>
          <p:cNvSpPr txBox="1">
            <a:spLocks/>
          </p:cNvSpPr>
          <p:nvPr/>
        </p:nvSpPr>
        <p:spPr>
          <a:xfrm>
            <a:off x="374848" y="4869160"/>
            <a:ext cx="8517632" cy="7920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5"/>
            </a:pPr>
            <a:r>
              <a:rPr lang="pt-BR" sz="2000" dirty="0"/>
              <a:t>Após publicação da portaria no DOESP deve-se cumprir a obrigação</a:t>
            </a:r>
          </a:p>
        </p:txBody>
      </p:sp>
      <p:sp>
        <p:nvSpPr>
          <p:cNvPr id="9" name="Espaço Reservado para Conteúdo 14"/>
          <p:cNvSpPr txBox="1">
            <a:spLocks/>
          </p:cNvSpPr>
          <p:nvPr/>
        </p:nvSpPr>
        <p:spPr>
          <a:xfrm>
            <a:off x="374848" y="4349102"/>
            <a:ext cx="8517632" cy="52005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 startAt="4"/>
            </a:pPr>
            <a:r>
              <a:rPr lang="pt-BR" sz="2000" dirty="0"/>
              <a:t>O envio da relação de remessa é obrigatório.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13969126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CLP </a:t>
            </a:r>
            <a:endParaRPr lang="pt-BR" b="1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01533" y="625016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63588" y="836712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smtClean="0">
                <a:solidFill>
                  <a:schemeClr val="bg1"/>
                </a:solidFill>
              </a:rPr>
              <a:t>Quem Somos ?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endParaRPr lang="pt-BR" dirty="0" smtClean="0">
              <a:solidFill>
                <a:schemeClr val="tx1"/>
              </a:solidFill>
            </a:endParaRPr>
          </a:p>
          <a:p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79512" y="1556792"/>
            <a:ext cx="8568952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solidFill>
                  <a:schemeClr val="tx2"/>
                </a:solidFill>
              </a:rPr>
              <a:t>Centro de Legislação de Pessoal –  </a:t>
            </a:r>
            <a:r>
              <a:rPr lang="pt-BR" sz="2800" dirty="0">
                <a:solidFill>
                  <a:schemeClr val="tx2"/>
                </a:solidFill>
              </a:rPr>
              <a:t>Á</a:t>
            </a:r>
            <a:r>
              <a:rPr lang="pt-BR" sz="2800" dirty="0" smtClean="0">
                <a:solidFill>
                  <a:schemeClr val="tx2"/>
                </a:solidFill>
              </a:rPr>
              <a:t>rea técnica do GGP que atua em assuntos relacionados a Ações Judiciais e Processos Administrativos.</a:t>
            </a:r>
          </a:p>
          <a:p>
            <a:endParaRPr lang="pt-BR" sz="2800" dirty="0" smtClean="0">
              <a:solidFill>
                <a:schemeClr val="tx1"/>
              </a:solidFill>
            </a:endParaRPr>
          </a:p>
        </p:txBody>
      </p:sp>
      <p:pic>
        <p:nvPicPr>
          <p:cNvPr id="8" name="Picture 2" descr="C:\Arquivos de programas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692" y="2492896"/>
            <a:ext cx="4464496" cy="3024336"/>
          </a:xfrm>
          <a:prstGeom prst="rect">
            <a:avLst/>
          </a:prstGeom>
          <a:noFill/>
          <a:ln>
            <a:solidFill>
              <a:schemeClr val="tx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839442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14800" y="188640"/>
            <a:ext cx="5243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Dificuldades encontradas – (Nós)</a:t>
            </a:r>
          </a:p>
          <a:p>
            <a:pPr marL="342900" indent="-342900">
              <a:buFontTx/>
              <a:buChar char="-"/>
            </a:pPr>
            <a:endParaRPr lang="pt-BR" sz="2000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2915816" y="1124744"/>
            <a:ext cx="3324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Preenchimento das apostilas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915816" y="1772816"/>
            <a:ext cx="258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Mal uso do aplicativo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915816" y="1444714"/>
            <a:ext cx="4612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Dificuldade em compreender a publicação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915816" y="796642"/>
            <a:ext cx="5198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Envio de informações incompletas e ou inexatas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2915816" y="2132856"/>
            <a:ext cx="3297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Não cumprimento de prazos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915816" y="2524834"/>
            <a:ext cx="4169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Falta de iniciativa para cumprir a ação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915816" y="2884874"/>
            <a:ext cx="383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Morosidade em atender os ofícios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800493" y="3573016"/>
            <a:ext cx="5067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2"/>
                </a:solidFill>
              </a:rPr>
              <a:t>O que isso implica ?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755576" y="3964994"/>
            <a:ext cx="4338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Servidor desestimulado</a:t>
            </a:r>
            <a:r>
              <a:rPr lang="pt-BR" dirty="0">
                <a:solidFill>
                  <a:schemeClr val="tx2"/>
                </a:solidFill>
              </a:rPr>
              <a:t> </a:t>
            </a:r>
            <a:r>
              <a:rPr lang="pt-BR" dirty="0" smtClean="0">
                <a:solidFill>
                  <a:schemeClr val="tx2"/>
                </a:solidFill>
              </a:rPr>
              <a:t>devido demora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55576" y="5157192"/>
            <a:ext cx="2699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Prejuízo para o Estado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755576" y="4365104"/>
            <a:ext cx="3736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Perda de tempo com retrabalhos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755576" y="4757082"/>
            <a:ext cx="4568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Aumento de cobranças para o </a:t>
            </a:r>
            <a:r>
              <a:rPr lang="pt-BR" dirty="0" err="1" smtClean="0">
                <a:solidFill>
                  <a:schemeClr val="tx2"/>
                </a:solidFill>
              </a:rPr>
              <a:t>subsetorial</a:t>
            </a:r>
            <a:endParaRPr lang="pt-BR" dirty="0" smtClean="0">
              <a:solidFill>
                <a:schemeClr val="tx2"/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755576" y="551723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dirty="0" smtClean="0">
                <a:solidFill>
                  <a:schemeClr val="tx2"/>
                </a:solidFill>
              </a:rPr>
              <a:t>Multas e Sanções que podem reverter a quem deu causa.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924" y="5519117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40315578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231031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Desatando os Nós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81169" y="983630"/>
            <a:ext cx="43508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Quanto ao: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Envio </a:t>
            </a:r>
            <a:r>
              <a:rPr lang="pt-BR" sz="1600" dirty="0">
                <a:solidFill>
                  <a:schemeClr val="tx2"/>
                </a:solidFill>
              </a:rPr>
              <a:t>de informações incompletas e ou </a:t>
            </a:r>
            <a:r>
              <a:rPr lang="pt-BR" sz="1600" dirty="0" smtClean="0">
                <a:solidFill>
                  <a:schemeClr val="tx2"/>
                </a:solidFill>
              </a:rPr>
              <a:t>inexatas</a:t>
            </a:r>
          </a:p>
          <a:p>
            <a:r>
              <a:rPr lang="pt-BR" sz="1600" dirty="0">
                <a:solidFill>
                  <a:schemeClr val="tx2"/>
                </a:solidFill>
              </a:rPr>
              <a:t>Preenchimento das </a:t>
            </a:r>
            <a:r>
              <a:rPr lang="pt-BR" sz="1600" dirty="0" smtClean="0">
                <a:solidFill>
                  <a:schemeClr val="tx2"/>
                </a:solidFill>
              </a:rPr>
              <a:t>apostilas</a:t>
            </a:r>
          </a:p>
          <a:p>
            <a:r>
              <a:rPr lang="pt-BR" sz="1600" dirty="0">
                <a:solidFill>
                  <a:schemeClr val="tx2"/>
                </a:solidFill>
              </a:rPr>
              <a:t>Dificuldade em compreender a </a:t>
            </a:r>
            <a:r>
              <a:rPr lang="pt-BR" sz="1600" dirty="0" smtClean="0">
                <a:solidFill>
                  <a:schemeClr val="tx2"/>
                </a:solidFill>
              </a:rPr>
              <a:t>publicação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95900" y="2052137"/>
            <a:ext cx="3256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Que tal?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Leitura atenta do que foi solicitado.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26280" y="2708920"/>
            <a:ext cx="23615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Quanto ao:</a:t>
            </a:r>
          </a:p>
          <a:p>
            <a:pPr marL="342900" indent="-342900">
              <a:buFontTx/>
              <a:buChar char="-"/>
            </a:pPr>
            <a:r>
              <a:rPr lang="pt-BR" sz="1600" dirty="0">
                <a:solidFill>
                  <a:schemeClr val="tx2"/>
                </a:solidFill>
              </a:rPr>
              <a:t>Mal uso do </a:t>
            </a:r>
            <a:r>
              <a:rPr lang="pt-BR" sz="1600" dirty="0" smtClean="0">
                <a:solidFill>
                  <a:schemeClr val="tx2"/>
                </a:solidFill>
              </a:rPr>
              <a:t>aplicativo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11560" y="3356992"/>
            <a:ext cx="74895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Que tal?</a:t>
            </a:r>
            <a:endParaRPr lang="pt-BR" sz="1600" dirty="0">
              <a:solidFill>
                <a:srgbClr val="C0000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1600" dirty="0" smtClean="0">
                <a:solidFill>
                  <a:schemeClr val="tx2"/>
                </a:solidFill>
              </a:rPr>
              <a:t>Compreensão de que o aplicativo é apenas uma ferramenta facilitadora (ele não 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substitui o técnico, apenas ajuda na execução)</a:t>
            </a:r>
          </a:p>
          <a:p>
            <a:pPr marL="342900" indent="-342900">
              <a:buFontTx/>
              <a:buChar char="-"/>
            </a:pPr>
            <a:r>
              <a:rPr lang="pt-BR" sz="1600" dirty="0" smtClean="0">
                <a:solidFill>
                  <a:schemeClr val="tx2"/>
                </a:solidFill>
              </a:rPr>
              <a:t>Seu uso não é obrigatório</a:t>
            </a:r>
          </a:p>
          <a:p>
            <a:pPr marL="342900" indent="-342900">
              <a:buFontTx/>
              <a:buChar char="-"/>
            </a:pPr>
            <a:r>
              <a:rPr lang="pt-BR" sz="1600" dirty="0" smtClean="0">
                <a:solidFill>
                  <a:schemeClr val="tx2"/>
                </a:solidFill>
              </a:rPr>
              <a:t>Você pode ainda marcar junto ao CLP um curso para utilização do aplicativo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10401" y="4725144"/>
            <a:ext cx="44656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Quanto ao:</a:t>
            </a:r>
          </a:p>
          <a:p>
            <a:pPr marL="342900" indent="-342900">
              <a:buFontTx/>
              <a:buChar char="-"/>
            </a:pPr>
            <a:r>
              <a:rPr lang="pt-BR" sz="1600" dirty="0">
                <a:solidFill>
                  <a:schemeClr val="tx2"/>
                </a:solidFill>
              </a:rPr>
              <a:t>Não cumprimento de </a:t>
            </a:r>
            <a:r>
              <a:rPr lang="pt-BR" sz="1600" dirty="0" smtClean="0">
                <a:solidFill>
                  <a:schemeClr val="tx2"/>
                </a:solidFill>
              </a:rPr>
              <a:t>prazos</a:t>
            </a:r>
          </a:p>
          <a:p>
            <a:pPr marL="342900" indent="-342900">
              <a:buFontTx/>
              <a:buChar char="-"/>
            </a:pPr>
            <a:r>
              <a:rPr lang="pt-BR" sz="1600" dirty="0">
                <a:solidFill>
                  <a:schemeClr val="tx2"/>
                </a:solidFill>
              </a:rPr>
              <a:t>Falta de iniciativa para cumprir a </a:t>
            </a:r>
            <a:r>
              <a:rPr lang="pt-BR" sz="1600" dirty="0" smtClean="0">
                <a:solidFill>
                  <a:schemeClr val="tx2"/>
                </a:solidFill>
              </a:rPr>
              <a:t>ação</a:t>
            </a:r>
          </a:p>
          <a:p>
            <a:pPr marL="342900" indent="-342900">
              <a:buFontTx/>
              <a:buChar char="-"/>
            </a:pPr>
            <a:r>
              <a:rPr lang="pt-BR" sz="1600" dirty="0">
                <a:solidFill>
                  <a:schemeClr val="tx2"/>
                </a:solidFill>
              </a:rPr>
              <a:t>Morosidade em atender os </a:t>
            </a:r>
            <a:r>
              <a:rPr lang="pt-BR" sz="1600" dirty="0" smtClean="0">
                <a:solidFill>
                  <a:schemeClr val="tx2"/>
                </a:solidFill>
              </a:rPr>
              <a:t>ofícios</a:t>
            </a:r>
            <a:endParaRPr lang="pt-BR" sz="1600" dirty="0">
              <a:solidFill>
                <a:schemeClr val="tx2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37202" y="5830232"/>
            <a:ext cx="796724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</a:rPr>
              <a:t>Que tal?</a:t>
            </a:r>
          </a:p>
          <a:p>
            <a:pPr marL="342900" indent="-342900">
              <a:buFontTx/>
              <a:buChar char="-"/>
            </a:pPr>
            <a:r>
              <a:rPr lang="pt-BR" sz="1600" dirty="0" smtClean="0">
                <a:solidFill>
                  <a:schemeClr val="tx2"/>
                </a:solidFill>
              </a:rPr>
              <a:t>Compreensão que os prazos são ordenados pelo poder judiciário e o descumprimento</a:t>
            </a:r>
          </a:p>
          <a:p>
            <a:r>
              <a:rPr lang="pt-BR" sz="1600" dirty="0" smtClean="0">
                <a:solidFill>
                  <a:schemeClr val="tx2"/>
                </a:solidFill>
              </a:rPr>
              <a:t>implica em possíveis desgaste, desmotivações,  multas e sanções.</a:t>
            </a:r>
            <a:endParaRPr lang="pt-BR" sz="1600" dirty="0">
              <a:solidFill>
                <a:schemeClr val="tx2"/>
              </a:solidFill>
            </a:endParaRPr>
          </a:p>
        </p:txBody>
      </p:sp>
      <p:sp>
        <p:nvSpPr>
          <p:cNvPr id="12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460432" y="1268760"/>
            <a:ext cx="432048" cy="4896543"/>
          </a:xfrm>
        </p:spPr>
        <p:txBody>
          <a:bodyPr vert="vert270"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886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187794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6"/>
          <p:cNvSpPr txBox="1">
            <a:spLocks/>
          </p:cNvSpPr>
          <p:nvPr/>
        </p:nvSpPr>
        <p:spPr>
          <a:xfrm>
            <a:off x="2123728" y="257403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>
                <a:solidFill>
                  <a:schemeClr val="tx2"/>
                </a:solidFill>
              </a:rPr>
              <a:t>O</a:t>
            </a:r>
          </a:p>
        </p:txBody>
      </p:sp>
      <p:sp>
        <p:nvSpPr>
          <p:cNvPr id="4" name="Título 6"/>
          <p:cNvSpPr txBox="1">
            <a:spLocks/>
          </p:cNvSpPr>
          <p:nvPr/>
        </p:nvSpPr>
        <p:spPr>
          <a:xfrm>
            <a:off x="2843808" y="257403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B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3491880" y="257403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>
                <a:solidFill>
                  <a:schemeClr val="tx2"/>
                </a:solidFill>
              </a:rPr>
              <a:t>R</a:t>
            </a:r>
          </a:p>
        </p:txBody>
      </p:sp>
      <p:sp>
        <p:nvSpPr>
          <p:cNvPr id="6" name="Título 6"/>
          <p:cNvSpPr txBox="1">
            <a:spLocks/>
          </p:cNvSpPr>
          <p:nvPr/>
        </p:nvSpPr>
        <p:spPr>
          <a:xfrm>
            <a:off x="3995936" y="2564904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I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7" name="Título 6"/>
          <p:cNvSpPr txBox="1">
            <a:spLocks/>
          </p:cNvSpPr>
          <p:nvPr/>
        </p:nvSpPr>
        <p:spPr>
          <a:xfrm>
            <a:off x="4499992" y="2564904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G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8" name="Título 6"/>
          <p:cNvSpPr txBox="1">
            <a:spLocks/>
          </p:cNvSpPr>
          <p:nvPr/>
        </p:nvSpPr>
        <p:spPr>
          <a:xfrm>
            <a:off x="5220072" y="2564904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A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9" name="Título 6"/>
          <p:cNvSpPr txBox="1">
            <a:spLocks/>
          </p:cNvSpPr>
          <p:nvPr/>
        </p:nvSpPr>
        <p:spPr>
          <a:xfrm>
            <a:off x="5940152" y="2564904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D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6660232" y="2564904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O</a:t>
            </a:r>
            <a:endParaRPr lang="pt-BR" sz="8800" b="1" dirty="0">
              <a:solidFill>
                <a:schemeClr val="tx2"/>
              </a:solidFill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4369949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tângulo 9"/>
          <p:cNvSpPr/>
          <p:nvPr/>
        </p:nvSpPr>
        <p:spPr>
          <a:xfrm>
            <a:off x="467544" y="540831"/>
            <a:ext cx="828092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Orlando Delgado Fernandes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ofernandes@saude.sp.gov.br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Alberto Sinésio Freire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afreire@saude.sp.gov.br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Ana Paula Rabelo Custódio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apcustodio@saude.sp.gov.br</a:t>
            </a:r>
          </a:p>
          <a:p>
            <a:pPr algn="ctr">
              <a:lnSpc>
                <a:spcPct val="150000"/>
              </a:lnSpc>
            </a:pPr>
            <a:r>
              <a:rPr lang="pt-BR" dirty="0" err="1" smtClean="0">
                <a:solidFill>
                  <a:schemeClr val="tx2"/>
                </a:solidFill>
              </a:rPr>
              <a:t>Angelo</a:t>
            </a:r>
            <a:r>
              <a:rPr lang="pt-BR" dirty="0" smtClean="0">
                <a:solidFill>
                  <a:schemeClr val="tx2"/>
                </a:solidFill>
              </a:rPr>
              <a:t> Antonio Rito </a:t>
            </a:r>
            <a:r>
              <a:rPr lang="pt-BR" dirty="0" err="1" smtClean="0">
                <a:solidFill>
                  <a:schemeClr val="tx2"/>
                </a:solidFill>
              </a:rPr>
              <a:t>Netto</a:t>
            </a:r>
            <a:r>
              <a:rPr lang="pt-BR" dirty="0" smtClean="0">
                <a:solidFill>
                  <a:schemeClr val="tx2"/>
                </a:solidFill>
              </a:rPr>
              <a:t>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arito@saude.sp.gov.br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Antonia de Sousa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asousa@saude.sp.gov.br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Aroldo Leandro Barros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asousa@saude.sp.gov.br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Joel Magalhães de Araújo Junior -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 jmajunior@saude.sp.gov.br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Henrique Sugahara Francisco -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 hsfrancisco@saude.sp.gov.br</a:t>
            </a:r>
          </a:p>
          <a:p>
            <a:pPr algn="ctr">
              <a:lnSpc>
                <a:spcPct val="150000"/>
              </a:lnSpc>
            </a:pPr>
            <a:r>
              <a:rPr lang="pt-BR" dirty="0" err="1" smtClean="0">
                <a:solidFill>
                  <a:schemeClr val="tx2"/>
                </a:solidFill>
              </a:rPr>
              <a:t>Marilene</a:t>
            </a:r>
            <a:r>
              <a:rPr lang="pt-BR" dirty="0" smtClean="0">
                <a:solidFill>
                  <a:schemeClr val="tx2"/>
                </a:solidFill>
              </a:rPr>
              <a:t> Silva Moreira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msmoreira@saude.sp.gov.br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Priscila Carvalhido de Souza - 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pcsouza@saude.sp.gov.br</a:t>
            </a:r>
          </a:p>
          <a:p>
            <a:pPr algn="ctr">
              <a:lnSpc>
                <a:spcPct val="150000"/>
              </a:lnSpc>
            </a:pPr>
            <a:r>
              <a:rPr lang="pt-BR" dirty="0" smtClean="0">
                <a:solidFill>
                  <a:schemeClr val="tx2"/>
                </a:solidFill>
              </a:rPr>
              <a:t>Rodrigo do Nascimento -</a:t>
            </a:r>
            <a:r>
              <a:rPr lang="pt-BR" i="1" dirty="0" smtClean="0">
                <a:solidFill>
                  <a:schemeClr val="bg2">
                    <a:lumMod val="10000"/>
                  </a:schemeClr>
                </a:solidFill>
              </a:rPr>
              <a:t> rnascimento@saude.sp.gov.br</a:t>
            </a:r>
          </a:p>
          <a:p>
            <a:pPr algn="ctr"/>
            <a:endParaRPr lang="pt-BR" dirty="0" smtClean="0">
              <a:solidFill>
                <a:schemeClr val="tx2"/>
              </a:solidFill>
            </a:endParaRPr>
          </a:p>
          <a:p>
            <a:pPr algn="ctr"/>
            <a:r>
              <a:rPr lang="pt-BR" b="1" dirty="0" smtClean="0">
                <a:solidFill>
                  <a:schemeClr val="tx2"/>
                </a:solidFill>
              </a:rPr>
              <a:t>(11) 3066.8035/8048/8487</a:t>
            </a:r>
            <a:endParaRPr lang="pt-BR" sz="2800" b="1" cap="all" dirty="0" smtClean="0">
              <a:ln w="5000" cmpd="sng">
                <a:solidFill>
                  <a:srgbClr val="6EA0B0">
                    <a:tint val="80000"/>
                    <a:shade val="99000"/>
                    <a:satMod val="500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13042133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7917" y="188476"/>
            <a:ext cx="8229600" cy="1143000"/>
          </a:xfrm>
        </p:spPr>
        <p:txBody>
          <a:bodyPr>
            <a:normAutofit/>
          </a:bodyPr>
          <a:lstStyle/>
          <a:p>
            <a:r>
              <a:rPr lang="pt-BR" sz="3200" b="1" dirty="0" smtClean="0"/>
              <a:t>Fases de um Processo</a:t>
            </a:r>
            <a:endParaRPr lang="pt-BR" sz="3200" b="1" dirty="0"/>
          </a:p>
        </p:txBody>
      </p:sp>
      <p:pic>
        <p:nvPicPr>
          <p:cNvPr id="9" name="Picture 2" descr="C:\Documents and Settings\POP\Configurações locais\Temporary Internet Files\Content.IE5\OUUNPKRW\sands-of-tim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406" y="2780928"/>
            <a:ext cx="1275674" cy="127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/>
          <p:cNvGrpSpPr/>
          <p:nvPr/>
        </p:nvGrpSpPr>
        <p:grpSpPr>
          <a:xfrm>
            <a:off x="323528" y="944314"/>
            <a:ext cx="3528392" cy="4500910"/>
            <a:chOff x="96164" y="1331476"/>
            <a:chExt cx="3528392" cy="4500910"/>
          </a:xfrm>
        </p:grpSpPr>
        <p:sp>
          <p:nvSpPr>
            <p:cNvPr id="4" name="Elipse 3"/>
            <p:cNvSpPr/>
            <p:nvPr/>
          </p:nvSpPr>
          <p:spPr>
            <a:xfrm>
              <a:off x="96164" y="1871946"/>
              <a:ext cx="3528392" cy="302433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/>
                <a:t>Instrução</a:t>
              </a:r>
            </a:p>
            <a:p>
              <a:pPr algn="ctr"/>
              <a:endParaRPr lang="pt-BR" sz="2400" dirty="0"/>
            </a:p>
            <a:p>
              <a:pPr algn="ctr"/>
              <a:r>
                <a:rPr lang="pt-BR" sz="2400" dirty="0" smtClean="0"/>
                <a:t>Embate  de ideias /interesses</a:t>
              </a:r>
            </a:p>
            <a:p>
              <a:pPr algn="ctr"/>
              <a:endParaRPr lang="pt-BR" sz="2400" dirty="0" smtClean="0"/>
            </a:p>
            <a:p>
              <a:pPr algn="ctr"/>
              <a:endParaRPr lang="pt-BR" dirty="0"/>
            </a:p>
            <a:p>
              <a:pPr algn="ctr"/>
              <a:endParaRPr lang="pt-BR" dirty="0" smtClean="0"/>
            </a:p>
            <a:p>
              <a:pPr algn="ctr"/>
              <a:endParaRPr lang="pt-BR" dirty="0"/>
            </a:p>
          </p:txBody>
        </p:sp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1" y="3600138"/>
              <a:ext cx="3445045" cy="2232248"/>
            </a:xfrm>
            <a:prstGeom prst="rect">
              <a:avLst/>
            </a:prstGeom>
          </p:spPr>
        </p:pic>
        <p:sp>
          <p:nvSpPr>
            <p:cNvPr id="10" name="CaixaDeTexto 9"/>
            <p:cNvSpPr txBox="1"/>
            <p:nvPr/>
          </p:nvSpPr>
          <p:spPr>
            <a:xfrm>
              <a:off x="1580244" y="1331476"/>
              <a:ext cx="595035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400" b="1" dirty="0" smtClean="0"/>
                <a:t>1º</a:t>
              </a:r>
              <a:endParaRPr lang="pt-BR" sz="3400" b="1" dirty="0"/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5364088" y="908720"/>
            <a:ext cx="3074640" cy="5157454"/>
            <a:chOff x="5364088" y="1340768"/>
            <a:chExt cx="3074640" cy="5157454"/>
          </a:xfrm>
        </p:grpSpPr>
        <p:sp>
          <p:nvSpPr>
            <p:cNvPr id="5" name="Elipse 4"/>
            <p:cNvSpPr/>
            <p:nvPr/>
          </p:nvSpPr>
          <p:spPr>
            <a:xfrm>
              <a:off x="5364088" y="1916832"/>
              <a:ext cx="3074640" cy="28803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dirty="0" smtClean="0"/>
                <a:t>Execução da Sentença</a:t>
              </a:r>
            </a:p>
            <a:p>
              <a:pPr algn="ctr"/>
              <a:endParaRPr lang="pt-BR" sz="2400" dirty="0"/>
            </a:p>
            <a:p>
              <a:pPr algn="ctr"/>
              <a:endParaRPr lang="pt-BR" dirty="0" smtClean="0"/>
            </a:p>
            <a:p>
              <a:pPr algn="ctr"/>
              <a:endParaRPr lang="pt-BR" dirty="0"/>
            </a:p>
            <a:p>
              <a:pPr algn="ctr"/>
              <a:endParaRPr lang="pt-BR" dirty="0"/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4088" y="3140968"/>
              <a:ext cx="3074640" cy="3357254"/>
            </a:xfrm>
            <a:prstGeom prst="rect">
              <a:avLst/>
            </a:prstGeom>
          </p:spPr>
        </p:pic>
        <p:sp>
          <p:nvSpPr>
            <p:cNvPr id="11" name="CaixaDeTexto 10"/>
            <p:cNvSpPr txBox="1"/>
            <p:nvPr/>
          </p:nvSpPr>
          <p:spPr>
            <a:xfrm>
              <a:off x="6588224" y="1340768"/>
              <a:ext cx="595035" cy="6155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400" b="1" dirty="0" smtClean="0"/>
                <a:t>2º</a:t>
              </a:r>
              <a:endParaRPr lang="pt-BR" sz="3400" b="1" dirty="0"/>
            </a:p>
          </p:txBody>
        </p:sp>
      </p:grpSp>
      <p:sp>
        <p:nvSpPr>
          <p:cNvPr id="12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11561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72" y="5663133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587189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431540" y="1196752"/>
            <a:ext cx="8064896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Tx/>
              <a:buChar char="-"/>
            </a:pPr>
            <a:r>
              <a:rPr lang="pt-BR" sz="2400" dirty="0" smtClean="0">
                <a:solidFill>
                  <a:schemeClr val="tx2"/>
                </a:solidFill>
              </a:rPr>
              <a:t>Instrução de Processos subsidiando a procuradoria para defesa do estado;</a:t>
            </a:r>
          </a:p>
          <a:p>
            <a:pPr marL="457200" indent="-457200">
              <a:buFontTx/>
              <a:buChar char="-"/>
            </a:pPr>
            <a:endParaRPr lang="pt-BR" sz="2400" dirty="0" smtClean="0">
              <a:solidFill>
                <a:schemeClr val="tx2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2400" dirty="0" smtClean="0">
                <a:solidFill>
                  <a:schemeClr val="tx2"/>
                </a:solidFill>
              </a:rPr>
              <a:t>Viabilizar a Publicidade e verificar o cumprimento da ação judicial executado pelos </a:t>
            </a:r>
            <a:r>
              <a:rPr lang="pt-BR" sz="2400" dirty="0" err="1" smtClean="0">
                <a:solidFill>
                  <a:schemeClr val="tx2"/>
                </a:solidFill>
              </a:rPr>
              <a:t>subsetoriais</a:t>
            </a:r>
            <a:r>
              <a:rPr lang="pt-BR" sz="2400" dirty="0" smtClean="0">
                <a:solidFill>
                  <a:schemeClr val="tx2"/>
                </a:solidFill>
              </a:rPr>
              <a:t>;</a:t>
            </a:r>
          </a:p>
          <a:p>
            <a:pPr marL="457200" indent="-457200">
              <a:buFontTx/>
              <a:buChar char="-"/>
            </a:pPr>
            <a:endParaRPr lang="pt-BR" sz="2400" dirty="0" smtClean="0"/>
          </a:p>
          <a:p>
            <a:pPr marL="457200" indent="-457200">
              <a:buFontTx/>
              <a:buChar char="-"/>
            </a:pPr>
            <a:r>
              <a:rPr lang="pt-BR" sz="2400" dirty="0" smtClean="0">
                <a:solidFill>
                  <a:schemeClr val="tx2"/>
                </a:solidFill>
              </a:rPr>
              <a:t>Orientar os </a:t>
            </a:r>
            <a:r>
              <a:rPr lang="pt-BR" sz="2400" dirty="0" err="1" smtClean="0">
                <a:solidFill>
                  <a:schemeClr val="tx2"/>
                </a:solidFill>
              </a:rPr>
              <a:t>subsetoriais</a:t>
            </a:r>
            <a:r>
              <a:rPr lang="pt-BR" sz="2400" dirty="0" smtClean="0">
                <a:solidFill>
                  <a:schemeClr val="tx2"/>
                </a:solidFill>
              </a:rPr>
              <a:t>, em suas dificuldades, no que se refere ao cumprimento das ações;</a:t>
            </a:r>
          </a:p>
          <a:p>
            <a:pPr marL="0" indent="0">
              <a:buNone/>
            </a:pPr>
            <a:endParaRPr lang="pt-BR" sz="2400" dirty="0" smtClean="0">
              <a:solidFill>
                <a:schemeClr val="tx2"/>
              </a:solidFill>
            </a:endParaRPr>
          </a:p>
          <a:p>
            <a:pPr marL="457200" indent="-457200">
              <a:buFontTx/>
              <a:buChar char="-"/>
            </a:pPr>
            <a:r>
              <a:rPr lang="pt-BR" sz="2400" dirty="0" smtClean="0">
                <a:solidFill>
                  <a:schemeClr val="tx2"/>
                </a:solidFill>
              </a:rPr>
              <a:t>Elaborar o ato da autoridade competente no Processo Administrativo Disciplinar (PAD).</a:t>
            </a:r>
          </a:p>
          <a:p>
            <a:pPr marL="457200" indent="-457200">
              <a:buFontTx/>
              <a:buChar char="-"/>
            </a:pPr>
            <a:endParaRPr lang="pt-BR" sz="2600" dirty="0" smtClean="0"/>
          </a:p>
          <a:p>
            <a:pPr marL="457200" indent="-457200">
              <a:buFontTx/>
              <a:buChar char="-"/>
            </a:pPr>
            <a:endParaRPr lang="pt-BR" sz="2600" dirty="0" smtClean="0"/>
          </a:p>
          <a:p>
            <a:endParaRPr lang="pt-BR" sz="2600" dirty="0" smtClean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187624" y="332656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smtClean="0">
                <a:solidFill>
                  <a:schemeClr val="bg1"/>
                </a:solidFill>
              </a:rPr>
              <a:t>Atribuições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72" y="5663133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331640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32255116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deve ser uma relação entre </a:t>
            </a:r>
            <a:br>
              <a:rPr lang="pt-BR" dirty="0" smtClean="0"/>
            </a:br>
            <a:r>
              <a:rPr lang="pt-BR" dirty="0" smtClean="0"/>
              <a:t>o CLP e os </a:t>
            </a:r>
            <a:r>
              <a:rPr lang="pt-BR" dirty="0" err="1" smtClean="0"/>
              <a:t>subsetoriais</a:t>
            </a:r>
            <a:r>
              <a:rPr lang="pt-BR" dirty="0" smtClean="0"/>
              <a:t>?</a:t>
            </a:r>
            <a:endParaRPr lang="pt-BR" dirty="0"/>
          </a:p>
        </p:txBody>
      </p:sp>
      <p:grpSp>
        <p:nvGrpSpPr>
          <p:cNvPr id="5" name="Grupo 4"/>
          <p:cNvGrpSpPr/>
          <p:nvPr/>
        </p:nvGrpSpPr>
        <p:grpSpPr>
          <a:xfrm>
            <a:off x="1628124" y="1805940"/>
            <a:ext cx="5584980" cy="4575388"/>
            <a:chOff x="1628124" y="1805940"/>
            <a:chExt cx="5584980" cy="4575388"/>
          </a:xfrm>
        </p:grpSpPr>
        <p:pic>
          <p:nvPicPr>
            <p:cNvPr id="3" name="Imagem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8124" y="1805940"/>
              <a:ext cx="5584980" cy="4575388"/>
            </a:xfrm>
            <a:prstGeom prst="rect">
              <a:avLst/>
            </a:prstGeom>
            <a:ln>
              <a:noFill/>
            </a:ln>
          </p:spPr>
        </p:pic>
        <p:sp>
          <p:nvSpPr>
            <p:cNvPr id="4" name="Retângulo 3"/>
            <p:cNvSpPr/>
            <p:nvPr/>
          </p:nvSpPr>
          <p:spPr>
            <a:xfrm>
              <a:off x="1628124" y="5877272"/>
              <a:ext cx="5584980" cy="5040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115616" y="6376243"/>
            <a:ext cx="6480720" cy="437133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270059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6"/>
          <p:cNvSpPr txBox="1">
            <a:spLocks/>
          </p:cNvSpPr>
          <p:nvPr/>
        </p:nvSpPr>
        <p:spPr>
          <a:xfrm>
            <a:off x="1043608" y="2286000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C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5" name="Título 6"/>
          <p:cNvSpPr txBox="1">
            <a:spLocks/>
          </p:cNvSpPr>
          <p:nvPr/>
        </p:nvSpPr>
        <p:spPr>
          <a:xfrm>
            <a:off x="1763688" y="227687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>
                <a:solidFill>
                  <a:schemeClr val="tx2"/>
                </a:solidFill>
              </a:rPr>
              <a:t>O</a:t>
            </a:r>
          </a:p>
        </p:txBody>
      </p:sp>
      <p:sp>
        <p:nvSpPr>
          <p:cNvPr id="6" name="Título 6"/>
          <p:cNvSpPr txBox="1">
            <a:spLocks/>
          </p:cNvSpPr>
          <p:nvPr/>
        </p:nvSpPr>
        <p:spPr>
          <a:xfrm>
            <a:off x="2627784" y="227687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N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7" name="Título 6"/>
          <p:cNvSpPr txBox="1">
            <a:spLocks/>
          </p:cNvSpPr>
          <p:nvPr/>
        </p:nvSpPr>
        <p:spPr>
          <a:xfrm>
            <a:off x="3419872" y="2286000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F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8" name="Título 6"/>
          <p:cNvSpPr txBox="1">
            <a:spLocks/>
          </p:cNvSpPr>
          <p:nvPr/>
        </p:nvSpPr>
        <p:spPr>
          <a:xfrm>
            <a:off x="4067944" y="227687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I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9" name="Título 6"/>
          <p:cNvSpPr txBox="1">
            <a:spLocks/>
          </p:cNvSpPr>
          <p:nvPr/>
        </p:nvSpPr>
        <p:spPr>
          <a:xfrm>
            <a:off x="4788024" y="2286000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A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10" name="Título 6"/>
          <p:cNvSpPr txBox="1">
            <a:spLocks/>
          </p:cNvSpPr>
          <p:nvPr/>
        </p:nvSpPr>
        <p:spPr>
          <a:xfrm>
            <a:off x="5580112" y="2276872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N</a:t>
            </a:r>
            <a:endParaRPr lang="pt-BR" sz="8800" b="1" dirty="0">
              <a:solidFill>
                <a:schemeClr val="tx2"/>
              </a:solidFill>
            </a:endParaRPr>
          </a:p>
        </p:txBody>
      </p:sp>
      <p:sp>
        <p:nvSpPr>
          <p:cNvPr id="11" name="Título 6"/>
          <p:cNvSpPr txBox="1">
            <a:spLocks/>
          </p:cNvSpPr>
          <p:nvPr/>
        </p:nvSpPr>
        <p:spPr>
          <a:xfrm>
            <a:off x="6372200" y="2286000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>
                <a:solidFill>
                  <a:schemeClr val="tx2"/>
                </a:solidFill>
              </a:rPr>
              <a:t>Ç</a:t>
            </a:r>
          </a:p>
        </p:txBody>
      </p:sp>
      <p:sp>
        <p:nvSpPr>
          <p:cNvPr id="12" name="Título 6"/>
          <p:cNvSpPr txBox="1">
            <a:spLocks/>
          </p:cNvSpPr>
          <p:nvPr/>
        </p:nvSpPr>
        <p:spPr>
          <a:xfrm>
            <a:off x="7236296" y="2286000"/>
            <a:ext cx="720080" cy="14310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8800" b="1" dirty="0" smtClean="0">
                <a:solidFill>
                  <a:schemeClr val="tx2"/>
                </a:solidFill>
              </a:rPr>
              <a:t>A</a:t>
            </a:r>
            <a:endParaRPr lang="pt-BR" sz="8800" b="1" dirty="0">
              <a:solidFill>
                <a:schemeClr val="tx2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17232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01533" y="616530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2076246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6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>
                <a:solidFill>
                  <a:schemeClr val="tx2"/>
                </a:solidFill>
              </a:rPr>
              <a:t>Trabalhamos </a:t>
            </a:r>
            <a:r>
              <a:rPr lang="pt-B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com</a:t>
            </a:r>
            <a:r>
              <a:rPr lang="pt-BR" dirty="0" smtClean="0">
                <a:solidFill>
                  <a:schemeClr val="tx2"/>
                </a:solidFill>
              </a:rPr>
              <a:t> vocês!</a:t>
            </a:r>
          </a:p>
          <a:p>
            <a:r>
              <a:rPr lang="pt-BR" dirty="0" smtClean="0">
                <a:solidFill>
                  <a:schemeClr val="tx2"/>
                </a:solidFill>
              </a:rPr>
              <a:t>CLP/GGP identificando demandas e implantando soluções!</a:t>
            </a:r>
          </a:p>
          <a:p>
            <a:endParaRPr lang="pt-BR" dirty="0" smtClean="0">
              <a:solidFill>
                <a:schemeClr val="tx2"/>
              </a:solidFill>
            </a:endParaRPr>
          </a:p>
          <a:p>
            <a:r>
              <a:rPr lang="pt-BR" dirty="0" smtClean="0">
                <a:solidFill>
                  <a:schemeClr val="tx2"/>
                </a:solidFill>
              </a:rPr>
              <a:t>Parceria que Facilita o seu dia!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3" name="Espaço Reservado para Conteúdo 7"/>
          <p:cNvSpPr txBox="1">
            <a:spLocks/>
          </p:cNvSpPr>
          <p:nvPr/>
        </p:nvSpPr>
        <p:spPr>
          <a:xfrm>
            <a:off x="457200" y="3717032"/>
            <a:ext cx="8229600" cy="20158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pt-BR" dirty="0" smtClean="0">
                <a:solidFill>
                  <a:schemeClr val="tx2"/>
                </a:solidFill>
              </a:rPr>
              <a:t>P. Incentivo – ofício 108 (unidade confere, assina e arquiva a apostila).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err="1" smtClean="0">
                <a:solidFill>
                  <a:schemeClr val="tx2"/>
                </a:solidFill>
              </a:rPr>
              <a:t>SPPrev</a:t>
            </a:r>
            <a:r>
              <a:rPr lang="pt-BR" dirty="0" smtClean="0">
                <a:solidFill>
                  <a:schemeClr val="tx2"/>
                </a:solidFill>
              </a:rPr>
              <a:t> - cumpre para servidores aposentados</a:t>
            </a:r>
          </a:p>
          <a:p>
            <a:pPr marL="0" indent="0">
              <a:buNone/>
            </a:pPr>
            <a:endParaRPr lang="pt-BR" dirty="0"/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729525" y="6250164"/>
            <a:ext cx="3786691" cy="365125"/>
          </a:xfrm>
        </p:spPr>
        <p:txBody>
          <a:bodyPr/>
          <a:lstStyle/>
          <a:p>
            <a:pPr algn="ctr"/>
            <a:r>
              <a:rPr lang="pt-BR" sz="900" b="1" dirty="0" smtClean="0"/>
              <a:t>CLP/GGP/CRH – </a:t>
            </a:r>
          </a:p>
          <a:p>
            <a:pPr algn="ctr"/>
            <a:r>
              <a:rPr lang="pt-BR" sz="900" b="1" dirty="0" smtClean="0"/>
              <a:t>Módulo V - Procedimentos Disciplinares e Demandas Judiciais</a:t>
            </a:r>
          </a:p>
        </p:txBody>
      </p:sp>
    </p:spTree>
    <p:extLst>
      <p:ext uri="{BB962C8B-B14F-4D97-AF65-F5344CB8AC3E}">
        <p14:creationId xmlns:p14="http://schemas.microsoft.com/office/powerpoint/2010/main" val="1164167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80" y="5589240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691680" y="6309320"/>
            <a:ext cx="6480720" cy="437133"/>
          </a:xfrm>
        </p:spPr>
        <p:txBody>
          <a:bodyPr/>
          <a:lstStyle/>
          <a:p>
            <a:pPr algn="ctr"/>
            <a:r>
              <a:rPr lang="pt-BR" sz="1100" b="1" dirty="0" smtClean="0"/>
              <a:t>CLP/GGP/CRH – </a:t>
            </a:r>
          </a:p>
          <a:p>
            <a:pPr algn="ctr"/>
            <a:r>
              <a:rPr lang="pt-BR" sz="1100" b="1" dirty="0" smtClean="0"/>
              <a:t>Módulo V - Procedimentos Disciplinares e Demandas Judiciais</a:t>
            </a:r>
          </a:p>
        </p:txBody>
      </p:sp>
      <p:sp>
        <p:nvSpPr>
          <p:cNvPr id="15" name="Título 6"/>
          <p:cNvSpPr txBox="1">
            <a:spLocks/>
          </p:cNvSpPr>
          <p:nvPr/>
        </p:nvSpPr>
        <p:spPr>
          <a:xfrm>
            <a:off x="457200" y="41379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800" b="1" dirty="0" smtClean="0">
                <a:solidFill>
                  <a:schemeClr val="bg1"/>
                </a:solidFill>
              </a:rPr>
              <a:t>Disponibilizamos meios para </a:t>
            </a:r>
          </a:p>
          <a:p>
            <a:r>
              <a:rPr lang="pt-BR" sz="3800" b="1" dirty="0" smtClean="0">
                <a:solidFill>
                  <a:schemeClr val="bg1"/>
                </a:solidFill>
              </a:rPr>
              <a:t>Resolução das Obrigações de Fazer</a:t>
            </a:r>
          </a:p>
          <a:p>
            <a:endParaRPr lang="pt-BR" sz="3800" b="1" dirty="0"/>
          </a:p>
        </p:txBody>
      </p:sp>
      <p:sp>
        <p:nvSpPr>
          <p:cNvPr id="16" name="Título 6"/>
          <p:cNvSpPr txBox="1">
            <a:spLocks/>
          </p:cNvSpPr>
          <p:nvPr/>
        </p:nvSpPr>
        <p:spPr>
          <a:xfrm>
            <a:off x="683568" y="2348880"/>
            <a:ext cx="7848872" cy="121500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800" dirty="0" smtClean="0">
                <a:solidFill>
                  <a:schemeClr val="tx2"/>
                </a:solidFill>
              </a:rPr>
              <a:t>-    Internet, sítio do CRH – </a:t>
            </a:r>
            <a:r>
              <a:rPr lang="pt-BR" sz="3800" dirty="0" err="1" smtClean="0">
                <a:solidFill>
                  <a:schemeClr val="tx2"/>
                </a:solidFill>
              </a:rPr>
              <a:t>Obrig</a:t>
            </a:r>
            <a:r>
              <a:rPr lang="pt-BR" sz="3800" dirty="0" smtClean="0">
                <a:solidFill>
                  <a:schemeClr val="tx2"/>
                </a:solidFill>
              </a:rPr>
              <a:t>. de Fazer</a:t>
            </a:r>
            <a:endParaRPr lang="pt-BR" sz="3800" dirty="0">
              <a:solidFill>
                <a:schemeClr val="tx2"/>
              </a:solidFill>
            </a:endParaRPr>
          </a:p>
        </p:txBody>
      </p:sp>
      <p:sp>
        <p:nvSpPr>
          <p:cNvPr id="17" name="Título 6"/>
          <p:cNvSpPr txBox="1">
            <a:spLocks/>
          </p:cNvSpPr>
          <p:nvPr/>
        </p:nvSpPr>
        <p:spPr>
          <a:xfrm>
            <a:off x="611560" y="3573016"/>
            <a:ext cx="8568952" cy="9269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Tx/>
              <a:buChar char="-"/>
            </a:pPr>
            <a:r>
              <a:rPr lang="pt-BR" sz="3800" dirty="0" smtClean="0">
                <a:solidFill>
                  <a:schemeClr val="tx2"/>
                </a:solidFill>
              </a:rPr>
              <a:t>Aplicativos</a:t>
            </a:r>
            <a:r>
              <a:rPr lang="pt-BR" sz="3800" dirty="0" smtClean="0"/>
              <a:t> </a:t>
            </a:r>
          </a:p>
          <a:p>
            <a:pPr marL="571500" indent="-571500" algn="l">
              <a:buFontTx/>
              <a:buChar char="-"/>
            </a:pPr>
            <a:endParaRPr lang="pt-BR" sz="3800" dirty="0"/>
          </a:p>
        </p:txBody>
      </p:sp>
      <p:sp>
        <p:nvSpPr>
          <p:cNvPr id="18" name="Título 6"/>
          <p:cNvSpPr txBox="1">
            <a:spLocks/>
          </p:cNvSpPr>
          <p:nvPr/>
        </p:nvSpPr>
        <p:spPr>
          <a:xfrm>
            <a:off x="611560" y="4293096"/>
            <a:ext cx="8568952" cy="9269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800" dirty="0" smtClean="0">
                <a:solidFill>
                  <a:schemeClr val="tx2"/>
                </a:solidFill>
              </a:rPr>
              <a:t>-    Cartilhas</a:t>
            </a:r>
            <a:endParaRPr lang="pt-BR" sz="3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246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Módulo II - Apresentação</Template>
  <TotalTime>2993</TotalTime>
  <Words>2712</Words>
  <Application>Microsoft Office PowerPoint</Application>
  <PresentationFormat>Apresentação na tela (4:3)</PresentationFormat>
  <Paragraphs>479</Paragraphs>
  <Slides>33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33</vt:i4>
      </vt:variant>
    </vt:vector>
  </HeadingPairs>
  <TitlesOfParts>
    <vt:vector size="35" baseType="lpstr">
      <vt:lpstr>Forma de Onda</vt:lpstr>
      <vt:lpstr>Tema do Office</vt:lpstr>
      <vt:lpstr>SECRETARIA DE ESTADO DA SAÚDE COORDENADORIA DE RECURSOS HUMANOS Grupo de Gestão de Pessoas</vt:lpstr>
      <vt:lpstr>Apresentação do PowerPoint</vt:lpstr>
      <vt:lpstr>CLP </vt:lpstr>
      <vt:lpstr>Fases de um Processo</vt:lpstr>
      <vt:lpstr>Apresentação do PowerPoint</vt:lpstr>
      <vt:lpstr>Como deve ser uma relação entre  o CLP e os subsetoriais?</vt:lpstr>
      <vt:lpstr>Apresentação do PowerPoint</vt:lpstr>
      <vt:lpstr>Apresentação do PowerPoint</vt:lpstr>
      <vt:lpstr>Apresentação do PowerPoint</vt:lpstr>
      <vt:lpstr>Conceitos</vt:lpstr>
      <vt:lpstr>Apresentação do PowerPoint</vt:lpstr>
      <vt:lpstr>Conceitos</vt:lpstr>
      <vt:lpstr>Conceitos</vt:lpstr>
      <vt:lpstr>Conceitos</vt:lpstr>
      <vt:lpstr>Conceitos</vt:lpstr>
      <vt:lpstr>Apresentação do PowerPoint</vt:lpstr>
      <vt:lpstr>Apresentação do PowerPoint</vt:lpstr>
      <vt:lpstr> PAD/Sindicância</vt:lpstr>
      <vt:lpstr>Apresentação do PowerPoint</vt:lpstr>
      <vt:lpstr>Apresentação do PowerPoint</vt:lpstr>
      <vt:lpstr>Sanção Penal  Prevaricação Art. 319 - Retardar ou deixar de praticar, indevidamente, ato de ofício, ou praticá-lo contra disposição expressa de lei, para satisfazer interesse ou sentimento pessoal:  Pena - detenção, de três meses a um ano, e multa.   Desobediência  Art. 330 - Desobedecer a ordem legal de funcionário público: Pena - detenção, de quinze dias a seis meses, e multa.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CLP</dc:title>
  <dc:creator>Joel Magalhães de Araújo Junior</dc:creator>
  <cp:lastModifiedBy>Joel Magalhães de Araújo Junior</cp:lastModifiedBy>
  <cp:revision>236</cp:revision>
  <dcterms:created xsi:type="dcterms:W3CDTF">2015-02-09T12:53:38Z</dcterms:created>
  <dcterms:modified xsi:type="dcterms:W3CDTF">2015-08-07T14:58:37Z</dcterms:modified>
</cp:coreProperties>
</file>