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61" r:id="rId5"/>
    <p:sldId id="262" r:id="rId6"/>
    <p:sldId id="259" r:id="rId7"/>
    <p:sldId id="260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458269-D0E4-4C36-A68D-8A7FD73641BC}" type="datetimeFigureOut">
              <a:rPr lang="pt-BR" smtClean="0"/>
              <a:pPr/>
              <a:t>05/08/2015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1B372A-0536-4563-B54A-380C28921B8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9140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1B372A-0536-4563-B54A-380C28921B8E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94466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1B372A-0536-4563-B54A-380C28921B8E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9446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29D6-8083-4C60-B6D9-892CA1FE2E8D}" type="datetimeFigureOut">
              <a:rPr lang="pt-BR" smtClean="0"/>
              <a:pPr/>
              <a:t>05/08/2015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78AC-017C-4043-87AD-8CCD854C9E2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29D6-8083-4C60-B6D9-892CA1FE2E8D}" type="datetimeFigureOut">
              <a:rPr lang="pt-BR" smtClean="0"/>
              <a:pPr/>
              <a:t>05/08/2015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78AC-017C-4043-87AD-8CCD854C9E2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29D6-8083-4C60-B6D9-892CA1FE2E8D}" type="datetimeFigureOut">
              <a:rPr lang="pt-BR" smtClean="0"/>
              <a:pPr/>
              <a:t>05/08/2015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78AC-017C-4043-87AD-8CCD854C9E2C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29D6-8083-4C60-B6D9-892CA1FE2E8D}" type="datetimeFigureOut">
              <a:rPr lang="pt-BR" smtClean="0"/>
              <a:pPr/>
              <a:t>05/08/2015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78AC-017C-4043-87AD-8CCD854C9E2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29D6-8083-4C60-B6D9-892CA1FE2E8D}" type="datetimeFigureOut">
              <a:rPr lang="pt-BR" smtClean="0"/>
              <a:pPr/>
              <a:t>05/08/2015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78AC-017C-4043-87AD-8CCD854C9E2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29D6-8083-4C60-B6D9-892CA1FE2E8D}" type="datetimeFigureOut">
              <a:rPr lang="pt-BR" smtClean="0"/>
              <a:pPr/>
              <a:t>05/08/2015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78AC-017C-4043-87AD-8CCD854C9E2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29D6-8083-4C60-B6D9-892CA1FE2E8D}" type="datetimeFigureOut">
              <a:rPr lang="pt-BR" smtClean="0"/>
              <a:pPr/>
              <a:t>05/08/2015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78AC-017C-4043-87AD-8CCD854C9E2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29D6-8083-4C60-B6D9-892CA1FE2E8D}" type="datetimeFigureOut">
              <a:rPr lang="pt-BR" smtClean="0"/>
              <a:pPr/>
              <a:t>05/08/2015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78AC-017C-4043-87AD-8CCD854C9E2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29D6-8083-4C60-B6D9-892CA1FE2E8D}" type="datetimeFigureOut">
              <a:rPr lang="pt-BR" smtClean="0"/>
              <a:pPr/>
              <a:t>05/08/2015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78AC-017C-4043-87AD-8CCD854C9E2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29D6-8083-4C60-B6D9-892CA1FE2E8D}" type="datetimeFigureOut">
              <a:rPr lang="pt-BR" smtClean="0"/>
              <a:pPr/>
              <a:t>05/08/2015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78AC-017C-4043-87AD-8CCD854C9E2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29D6-8083-4C60-B6D9-892CA1FE2E8D}" type="datetimeFigureOut">
              <a:rPr lang="pt-BR" smtClean="0"/>
              <a:pPr/>
              <a:t>05/08/2015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078AC-017C-4043-87AD-8CCD854C9E2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6C9B29D6-8083-4C60-B6D9-892CA1FE2E8D}" type="datetimeFigureOut">
              <a:rPr lang="pt-BR" smtClean="0"/>
              <a:pPr/>
              <a:t>05/08/2015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3B078AC-017C-4043-87AD-8CCD854C9E2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folhadepagamento.sp.gov.br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cvrodrigues@saude.sp.gov.br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hyperlink" Target="mailto:mdrosa@saude.sp.gov.b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251520" y="692696"/>
            <a:ext cx="8640960" cy="1470025"/>
          </a:xfrm>
        </p:spPr>
        <p:txBody>
          <a:bodyPr>
            <a:normAutofit/>
          </a:bodyPr>
          <a:lstStyle/>
          <a:p>
            <a:r>
              <a:rPr lang="pt-BR" sz="2800" dirty="0" smtClean="0">
                <a:solidFill>
                  <a:schemeClr val="tx2"/>
                </a:solidFill>
              </a:rPr>
              <a:t>SECRETARIA DE ESTADO DA SAÚDE</a:t>
            </a:r>
            <a:br>
              <a:rPr lang="pt-BR" sz="2800" dirty="0" smtClean="0">
                <a:solidFill>
                  <a:schemeClr val="tx2"/>
                </a:solidFill>
              </a:rPr>
            </a:br>
            <a:r>
              <a:rPr lang="pt-BR" sz="2800" dirty="0" smtClean="0">
                <a:solidFill>
                  <a:schemeClr val="tx2"/>
                </a:solidFill>
              </a:rPr>
              <a:t>COORDENADORIA DE RECURSOS HUMANOS</a:t>
            </a:r>
            <a:br>
              <a:rPr lang="pt-BR" sz="2800" dirty="0" smtClean="0">
                <a:solidFill>
                  <a:schemeClr val="tx2"/>
                </a:solidFill>
              </a:rPr>
            </a:br>
            <a:r>
              <a:rPr lang="pt-BR" sz="2800" dirty="0" smtClean="0">
                <a:solidFill>
                  <a:schemeClr val="tx2"/>
                </a:solidFill>
              </a:rPr>
              <a:t>Grupo de Gestão de Pessoas</a:t>
            </a:r>
            <a:endParaRPr lang="pt-BR" sz="2800" dirty="0">
              <a:solidFill>
                <a:schemeClr val="tx2"/>
              </a:solidFill>
            </a:endParaRPr>
          </a:p>
        </p:txBody>
      </p:sp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>
          <a:xfrm>
            <a:off x="3635896" y="5517232"/>
            <a:ext cx="5248672" cy="1224136"/>
          </a:xfrm>
        </p:spPr>
        <p:txBody>
          <a:bodyPr>
            <a:normAutofit fontScale="92500" lnSpcReduction="20000"/>
          </a:bodyPr>
          <a:lstStyle/>
          <a:p>
            <a:pPr algn="r"/>
            <a:endParaRPr lang="pt-BR" dirty="0" smtClean="0">
              <a:solidFill>
                <a:schemeClr val="tx1"/>
              </a:solidFill>
            </a:endParaRPr>
          </a:p>
          <a:p>
            <a:pPr algn="r"/>
            <a:r>
              <a:rPr lang="pt-BR" b="1" dirty="0" smtClean="0">
                <a:solidFill>
                  <a:schemeClr val="tx2"/>
                </a:solidFill>
              </a:rPr>
              <a:t>A retroalimentação do conhecimento como mescla da força de trabalho</a:t>
            </a:r>
          </a:p>
          <a:p>
            <a:pPr algn="r"/>
            <a:r>
              <a:rPr lang="pt-BR" b="1" dirty="0" smtClean="0">
                <a:solidFill>
                  <a:schemeClr val="tx2"/>
                </a:solidFill>
              </a:rPr>
              <a:t>2015</a:t>
            </a: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445224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CaixaDeTexto 1"/>
          <p:cNvSpPr txBox="1"/>
          <p:nvPr/>
        </p:nvSpPr>
        <p:spPr>
          <a:xfrm>
            <a:off x="1056861" y="2924944"/>
            <a:ext cx="7416824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pt-BR" sz="8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BEM VINDOS</a:t>
            </a:r>
            <a:endParaRPr lang="pt-BR" sz="8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14571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7" y="5445225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467544" y="1484784"/>
            <a:ext cx="8208912" cy="37444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Symbol" pitchFamily="18" charset="2"/>
              <a:buNone/>
              <a:tabLst/>
              <a:defRPr/>
            </a:pPr>
            <a:endParaRPr kumimoji="0" lang="pt-BR" sz="2000" b="1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lvl="0" algn="ctr" hangingPunct="0">
              <a:spcBef>
                <a:spcPct val="20000"/>
              </a:spcBef>
              <a:buClr>
                <a:schemeClr val="accent1"/>
              </a:buClr>
              <a:buSzPct val="100000"/>
              <a:defRPr/>
            </a:pPr>
            <a:r>
              <a:rPr lang="pt-BR" sz="2800" b="1" dirty="0" smtClean="0">
                <a:solidFill>
                  <a:srgbClr val="FFFFFF"/>
                </a:solidFill>
                <a:latin typeface="+mj-lt"/>
              </a:rPr>
              <a:t>Módulo IV – </a:t>
            </a:r>
          </a:p>
          <a:p>
            <a:pPr lvl="0" algn="ctr" hangingPunct="0">
              <a:spcBef>
                <a:spcPct val="20000"/>
              </a:spcBef>
              <a:buClr>
                <a:schemeClr val="accent1"/>
              </a:buClr>
              <a:buSzPct val="100000"/>
              <a:defRPr/>
            </a:pPr>
            <a:r>
              <a:rPr lang="pt-BR" sz="2800" b="1" dirty="0" smtClean="0">
                <a:solidFill>
                  <a:srgbClr val="FFFFFF"/>
                </a:solidFill>
                <a:latin typeface="+mj-lt"/>
              </a:rPr>
              <a:t>Gerenciamento das informações de pagamento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Arial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907704" y="3356992"/>
            <a:ext cx="532859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hangingPunct="0">
              <a:buNone/>
            </a:pPr>
            <a:r>
              <a:rPr lang="pt-BR" sz="2800" b="1" dirty="0" smtClean="0"/>
              <a:t>Equipe </a:t>
            </a:r>
            <a:r>
              <a:rPr lang="pt-BR" sz="2800" b="1" dirty="0" err="1" smtClean="0"/>
              <a:t>E-Folha</a:t>
            </a:r>
            <a:endParaRPr lang="pt-BR" sz="2800" b="1" dirty="0" smtClean="0"/>
          </a:p>
          <a:p>
            <a:pPr lvl="0" algn="ctr" hangingPunct="0">
              <a:buNone/>
            </a:pPr>
            <a:r>
              <a:rPr lang="pt-BR" sz="2800" b="1" dirty="0" smtClean="0"/>
              <a:t>COMISSÃO TÉCNICA DO SISTEMA DE GRATIFICAÇÕES DE SAÚDE</a:t>
            </a:r>
          </a:p>
          <a:p>
            <a:pPr lvl="0" algn="ctr" hangingPunct="0">
              <a:buNone/>
            </a:pPr>
            <a:r>
              <a:rPr lang="pt-BR" sz="2800" b="1" cap="all" dirty="0" smtClean="0">
                <a:ln w="5000" cmpd="sng">
                  <a:solidFill>
                    <a:srgbClr val="6EA0B0">
                      <a:tint val="80000"/>
                      <a:shade val="99000"/>
                      <a:satMod val="500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rPr>
              <a:t>GGP/CRH/SES-SP</a:t>
            </a:r>
          </a:p>
          <a:p>
            <a:pPr lvl="0" algn="ctr" hangingPunct="0">
              <a:buNone/>
            </a:pPr>
            <a:endParaRPr lang="pt-BR" sz="2800" b="1" cap="all" dirty="0" smtClean="0">
              <a:ln w="5000" cmpd="sng">
                <a:solidFill>
                  <a:srgbClr val="6EA0B0">
                    <a:tint val="80000"/>
                    <a:shade val="99000"/>
                    <a:satMod val="500000"/>
                  </a:srgbClr>
                </a:solidFill>
                <a:prstDash val="solid"/>
              </a:ln>
              <a:solidFill>
                <a:prstClr val="black"/>
              </a:solidFill>
              <a:effectLst>
                <a:outerShdw blurRad="50800" dist="38100" dir="5400000" algn="t" rotWithShape="0">
                  <a:prstClr val="black">
                    <a:alpha val="5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04213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51520" y="1628800"/>
            <a:ext cx="8640959" cy="4104456"/>
          </a:xfrm>
        </p:spPr>
        <p:txBody>
          <a:bodyPr>
            <a:normAutofit lnSpcReduction="10000"/>
          </a:bodyPr>
          <a:lstStyle/>
          <a:p>
            <a:pPr marL="301943" lvl="1" indent="0">
              <a:buNone/>
            </a:pPr>
            <a:endParaRPr lang="pt-BR" sz="2100" b="1" dirty="0" smtClean="0"/>
          </a:p>
          <a:p>
            <a:pPr marL="0" indent="0" algn="ctr">
              <a:lnSpc>
                <a:spcPct val="160000"/>
              </a:lnSpc>
              <a:spcBef>
                <a:spcPts val="0"/>
              </a:spcBef>
              <a:buNone/>
            </a:pPr>
            <a:r>
              <a:rPr lang="pt-BR" sz="2300" dirty="0" smtClean="0"/>
              <a:t>Grupo Técnico de Trabalho instituído </a:t>
            </a:r>
            <a:r>
              <a:rPr lang="pt-BR" sz="2300" dirty="0"/>
              <a:t>com o fim de subsidiar, assessorar e propor soluções às dificuldades encontradas no período de implantação do sistema e-folha, </a:t>
            </a:r>
            <a:r>
              <a:rPr lang="pt-BR" sz="2300" dirty="0" smtClean="0"/>
              <a:t>devendo apresentar </a:t>
            </a:r>
            <a:r>
              <a:rPr lang="pt-BR" sz="2300" dirty="0"/>
              <a:t>relatório das atividades e soluções propostas, bem como o desenvolvimento de uma rotina padrão das atividades afetas ao e-folha como orientadora para todas as unidades responsáveis pela execução desse trabalho</a:t>
            </a:r>
            <a:r>
              <a:rPr lang="pt-BR" sz="2300" dirty="0" smtClean="0"/>
              <a:t>.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pt-BR" sz="3200" b="1" dirty="0" smtClean="0"/>
              <a:t>Equipe </a:t>
            </a:r>
            <a:r>
              <a:rPr lang="pt-BR" sz="3200" b="1" dirty="0" err="1" smtClean="0"/>
              <a:t>E-folha</a:t>
            </a:r>
            <a:endParaRPr lang="pt-BR" sz="48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7" y="5445225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475656" y="6093295"/>
            <a:ext cx="6480720" cy="504057"/>
          </a:xfrm>
        </p:spPr>
        <p:txBody>
          <a:bodyPr/>
          <a:lstStyle/>
          <a:p>
            <a:pPr lvl="0" algn="ctr"/>
            <a:r>
              <a:rPr lang="pt-BR" b="1" dirty="0" smtClean="0"/>
              <a:t>Equipe </a:t>
            </a:r>
            <a:r>
              <a:rPr lang="pt-BR" b="1" dirty="0" err="1" smtClean="0"/>
              <a:t>E-Folha</a:t>
            </a:r>
            <a:r>
              <a:rPr lang="pt-BR" b="1" dirty="0" smtClean="0"/>
              <a:t> - CTSGS/ GGP/ CRH – </a:t>
            </a:r>
          </a:p>
          <a:p>
            <a:pPr lvl="0" algn="ctr"/>
            <a:r>
              <a:rPr lang="pt-BR" b="1" dirty="0" smtClean="0"/>
              <a:t>Módulo IV – Gerenciamento das informações de pagamento</a:t>
            </a:r>
            <a:endParaRPr lang="pt-BR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72067" y="2348880"/>
            <a:ext cx="7408333" cy="3096344"/>
          </a:xfrm>
        </p:spPr>
        <p:txBody>
          <a:bodyPr>
            <a:normAutofit/>
          </a:bodyPr>
          <a:lstStyle/>
          <a:p>
            <a:pPr marL="301943" lvl="1" indent="0">
              <a:buNone/>
            </a:pPr>
            <a:endParaRPr lang="pt-BR" sz="2100" b="1" dirty="0" smtClean="0"/>
          </a:p>
          <a:p>
            <a:pPr marL="0" indent="0" algn="ctr">
              <a:buNone/>
            </a:pPr>
            <a:r>
              <a:rPr lang="pt-BR" sz="2300" b="1" dirty="0" smtClean="0"/>
              <a:t>Atualmente a Equipe e-folha oferece suporte às Unidades no que diz respeito aos lançamentos no sistema; e </a:t>
            </a:r>
          </a:p>
          <a:p>
            <a:pPr marL="0" indent="0" algn="ctr">
              <a:buNone/>
            </a:pPr>
            <a:endParaRPr lang="pt-BR" sz="2300" b="1" dirty="0"/>
          </a:p>
          <a:p>
            <a:pPr marL="0" indent="0" algn="ctr">
              <a:buNone/>
            </a:pPr>
            <a:r>
              <a:rPr lang="pt-BR" sz="2300" b="1" dirty="0" smtClean="0"/>
              <a:t>Atua em contato direto com a Equipe Nova Folha/DDPE/CPFP nas situações em que se constate inconsistências e/ou incompatibilidades no sistema.</a:t>
            </a:r>
            <a:endParaRPr lang="pt-BR" dirty="0" smtClean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pt-BR" sz="3200" b="1" dirty="0" smtClean="0"/>
              <a:t>Equipe </a:t>
            </a:r>
            <a:r>
              <a:rPr lang="pt-BR" sz="3200" b="1" dirty="0" err="1" smtClean="0"/>
              <a:t>E-folha</a:t>
            </a:r>
            <a:endParaRPr lang="pt-BR" sz="48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7" y="5445225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475656" y="6093295"/>
            <a:ext cx="6480720" cy="504057"/>
          </a:xfrm>
        </p:spPr>
        <p:txBody>
          <a:bodyPr/>
          <a:lstStyle/>
          <a:p>
            <a:pPr lvl="0" algn="ctr"/>
            <a:r>
              <a:rPr lang="pt-BR" b="1" dirty="0" smtClean="0"/>
              <a:t>Equipe </a:t>
            </a:r>
            <a:r>
              <a:rPr lang="pt-BR" b="1" dirty="0" err="1" smtClean="0"/>
              <a:t>E-Folha</a:t>
            </a:r>
            <a:r>
              <a:rPr lang="pt-BR" b="1" dirty="0" smtClean="0"/>
              <a:t> - CTSGS/ GGP/ CRH – </a:t>
            </a:r>
          </a:p>
          <a:p>
            <a:pPr lvl="0" algn="ctr"/>
            <a:r>
              <a:rPr lang="pt-BR" b="1" dirty="0" smtClean="0"/>
              <a:t>Módulo IV – Gerenciamento das informações de pagamento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629540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179512" y="927182"/>
            <a:ext cx="8726423" cy="5668285"/>
          </a:xfrm>
        </p:spPr>
        <p:txBody>
          <a:bodyPr>
            <a:noAutofit/>
          </a:bodyPr>
          <a:lstStyle/>
          <a:p>
            <a:pPr marL="301943" lvl="1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pt-BR" sz="2600" b="1" dirty="0" smtClean="0"/>
              <a:t>OBJETIVO:</a:t>
            </a:r>
          </a:p>
          <a:p>
            <a:pPr marL="0" indent="0" algn="ctr">
              <a:lnSpc>
                <a:spcPct val="170000"/>
              </a:lnSpc>
              <a:spcBef>
                <a:spcPts val="0"/>
              </a:spcBef>
              <a:buClr>
                <a:schemeClr val="tx2"/>
              </a:buClr>
              <a:buFont typeface="Arial" pitchFamily="34" charset="0"/>
              <a:buChar char="•"/>
            </a:pPr>
            <a:r>
              <a:rPr lang="pt-BR" sz="2600" b="1" dirty="0" smtClean="0"/>
              <a:t>Orientar </a:t>
            </a:r>
            <a:r>
              <a:rPr lang="pt-BR" sz="2600" b="1" dirty="0" smtClean="0"/>
              <a:t>as Unidades, usuários e administradores do sistema quanto ao alcance do mesmo, suas funções básicas e consequências dos lançamentos;</a:t>
            </a:r>
          </a:p>
          <a:p>
            <a:pPr marL="0" indent="0" algn="ctr">
              <a:lnSpc>
                <a:spcPct val="170000"/>
              </a:lnSpc>
              <a:spcBef>
                <a:spcPts val="0"/>
              </a:spcBef>
              <a:buClr>
                <a:schemeClr val="tx2"/>
              </a:buClr>
              <a:buFont typeface="Arial" pitchFamily="34" charset="0"/>
              <a:buChar char="•"/>
            </a:pPr>
            <a:r>
              <a:rPr lang="pt-BR" sz="2600" b="1" dirty="0" smtClean="0"/>
              <a:t>Instruí-los </a:t>
            </a:r>
            <a:r>
              <a:rPr lang="pt-BR" sz="2600" b="1" dirty="0" smtClean="0"/>
              <a:t>quanto à correta utilização das ferramentas disponíveis no sistema;</a:t>
            </a:r>
          </a:p>
          <a:p>
            <a:pPr marL="0" indent="0" algn="ctr">
              <a:lnSpc>
                <a:spcPct val="170000"/>
              </a:lnSpc>
              <a:spcBef>
                <a:spcPts val="0"/>
              </a:spcBef>
              <a:buClr>
                <a:schemeClr val="tx2"/>
              </a:buClr>
              <a:buFont typeface="Arial" pitchFamily="34" charset="0"/>
              <a:buChar char="•"/>
            </a:pPr>
            <a:r>
              <a:rPr lang="pt-BR" sz="2600" b="1" dirty="0" smtClean="0"/>
              <a:t>Orientá-los </a:t>
            </a:r>
            <a:r>
              <a:rPr lang="pt-BR" sz="2600" b="1" dirty="0" smtClean="0"/>
              <a:t>quanto aos seus deveres e responsabilidades.</a:t>
            </a:r>
            <a:endParaRPr lang="pt-BR" sz="2600" dirty="0" smtClean="0"/>
          </a:p>
          <a:p>
            <a:endParaRPr lang="pt-BR" sz="26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375456" y="260648"/>
            <a:ext cx="8229600" cy="898360"/>
          </a:xfrm>
        </p:spPr>
        <p:txBody>
          <a:bodyPr>
            <a:normAutofit/>
          </a:bodyPr>
          <a:lstStyle/>
          <a:p>
            <a:pPr lvl="0"/>
            <a:r>
              <a:rPr lang="pt-BR" sz="3200" b="1" dirty="0" smtClean="0"/>
              <a:t>Equipe </a:t>
            </a:r>
            <a:r>
              <a:rPr lang="pt-BR" sz="3200" b="1" dirty="0" err="1" smtClean="0"/>
              <a:t>E-folha</a:t>
            </a:r>
            <a:endParaRPr lang="pt-BR" sz="48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7" y="5445225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475656" y="6093295"/>
            <a:ext cx="6480720" cy="504057"/>
          </a:xfrm>
        </p:spPr>
        <p:txBody>
          <a:bodyPr/>
          <a:lstStyle/>
          <a:p>
            <a:pPr lvl="0" algn="ctr"/>
            <a:r>
              <a:rPr lang="pt-BR" b="1" dirty="0" smtClean="0"/>
              <a:t>Equipe </a:t>
            </a:r>
            <a:r>
              <a:rPr lang="pt-BR" b="1" dirty="0" err="1" smtClean="0"/>
              <a:t>E-Folha</a:t>
            </a:r>
            <a:r>
              <a:rPr lang="pt-BR" b="1" dirty="0" smtClean="0"/>
              <a:t> - CTSGS/ GGP/ CRH – </a:t>
            </a:r>
          </a:p>
          <a:p>
            <a:pPr lvl="0" algn="ctr"/>
            <a:r>
              <a:rPr lang="pt-BR" b="1" dirty="0" smtClean="0"/>
              <a:t>Módulo IV – Gerenciamento das informações de pagamento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3215001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72067" y="2675467"/>
            <a:ext cx="7408333" cy="2409717"/>
          </a:xfrm>
        </p:spPr>
        <p:txBody>
          <a:bodyPr/>
          <a:lstStyle/>
          <a:p>
            <a:endParaRPr lang="pt-BR" dirty="0" smtClean="0">
              <a:solidFill>
                <a:srgbClr val="FF0000"/>
              </a:solidFill>
              <a:hlinkClick r:id="rId2"/>
            </a:endParaRPr>
          </a:p>
          <a:p>
            <a:endParaRPr lang="pt-BR" dirty="0">
              <a:solidFill>
                <a:srgbClr val="FF0000"/>
              </a:solidFill>
              <a:hlinkClick r:id="rId2"/>
            </a:endParaRPr>
          </a:p>
          <a:p>
            <a:pPr>
              <a:buNone/>
            </a:pPr>
            <a:r>
              <a:rPr lang="pt-BR" sz="3200" b="1" dirty="0" smtClean="0">
                <a:solidFill>
                  <a:srgbClr val="FF0000"/>
                </a:solidFill>
                <a:hlinkClick r:id="rId2"/>
              </a:rPr>
              <a:t>www.folhadepagamento.sp.gov.br</a:t>
            </a:r>
            <a:endParaRPr lang="pt-BR" sz="32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b="1" dirty="0" smtClean="0"/>
              <a:t>Sistema </a:t>
            </a:r>
            <a:r>
              <a:rPr lang="pt-BR" sz="3600" b="1" dirty="0" err="1" smtClean="0"/>
              <a:t>E-Folha</a:t>
            </a:r>
            <a:endParaRPr lang="pt-BR" sz="3600" b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7" y="5445225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475656" y="6093295"/>
            <a:ext cx="6480720" cy="504057"/>
          </a:xfrm>
        </p:spPr>
        <p:txBody>
          <a:bodyPr/>
          <a:lstStyle/>
          <a:p>
            <a:pPr lvl="0" algn="ctr"/>
            <a:r>
              <a:rPr lang="pt-BR" b="1" dirty="0" smtClean="0"/>
              <a:t>Equipe </a:t>
            </a:r>
            <a:r>
              <a:rPr lang="pt-BR" b="1" dirty="0" err="1" smtClean="0"/>
              <a:t>E-Folha</a:t>
            </a:r>
            <a:r>
              <a:rPr lang="pt-BR" b="1" dirty="0" smtClean="0"/>
              <a:t> - CTSGS/ GGP/ CRH – </a:t>
            </a:r>
          </a:p>
          <a:p>
            <a:pPr lvl="0" algn="ctr"/>
            <a:r>
              <a:rPr lang="pt-BR" b="1" dirty="0" smtClean="0"/>
              <a:t>Módulo IV – Gerenciamento das informações de pagamento</a:t>
            </a:r>
            <a:endParaRPr lang="pt-BR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7" y="5445225"/>
            <a:ext cx="2211580" cy="11502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475656" y="6093295"/>
            <a:ext cx="6480720" cy="504057"/>
          </a:xfrm>
        </p:spPr>
        <p:txBody>
          <a:bodyPr/>
          <a:lstStyle/>
          <a:p>
            <a:pPr lvl="0" algn="ctr"/>
            <a:r>
              <a:rPr lang="pt-BR" b="1" dirty="0" smtClean="0"/>
              <a:t>Equipe </a:t>
            </a:r>
            <a:r>
              <a:rPr lang="pt-BR" b="1" dirty="0" err="1" smtClean="0"/>
              <a:t>E-Folha</a:t>
            </a:r>
            <a:r>
              <a:rPr lang="pt-BR" b="1" dirty="0" smtClean="0"/>
              <a:t> - CTSGS/ GGP/ CRH – </a:t>
            </a:r>
          </a:p>
          <a:p>
            <a:pPr lvl="0" algn="ctr"/>
            <a:r>
              <a:rPr lang="pt-BR" b="1" dirty="0" smtClean="0"/>
              <a:t>Módulo IV – Gerenciamento das informações de pagamento</a:t>
            </a:r>
            <a:endParaRPr lang="pt-BR" b="1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31640" y="782990"/>
            <a:ext cx="684076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74320" lvl="0" indent="-274320" algn="ctr">
              <a:buClr>
                <a:srgbClr val="073E87"/>
              </a:buClr>
              <a:buSzPct val="100000"/>
            </a:pPr>
            <a:r>
              <a:rPr lang="pt-BR" sz="2800" b="1" dirty="0" smtClean="0">
                <a:solidFill>
                  <a:srgbClr val="073E87"/>
                </a:solidFill>
              </a:rPr>
              <a:t>Celi Vieira Rodrigues</a:t>
            </a:r>
          </a:p>
          <a:p>
            <a:pPr marL="274320" lvl="0" indent="-274320" algn="ctr">
              <a:buClr>
                <a:srgbClr val="073E87"/>
              </a:buClr>
              <a:buSzPct val="100000"/>
            </a:pPr>
            <a:r>
              <a:rPr lang="pt-BR" sz="2800" b="1" dirty="0" smtClean="0">
                <a:solidFill>
                  <a:srgbClr val="073E87"/>
                </a:solidFill>
                <a:hlinkClick r:id="rId3"/>
              </a:rPr>
              <a:t>cvrodrigues@saude.sp.gov.br</a:t>
            </a:r>
            <a:endParaRPr lang="pt-BR" sz="2800" b="1" dirty="0" smtClean="0">
              <a:solidFill>
                <a:srgbClr val="073E87"/>
              </a:solidFill>
            </a:endParaRPr>
          </a:p>
          <a:p>
            <a:pPr marL="274320" lvl="0" indent="-274320" algn="ctr">
              <a:buClr>
                <a:srgbClr val="073E87"/>
              </a:buClr>
              <a:buSzPct val="100000"/>
            </a:pPr>
            <a:r>
              <a:rPr lang="pt-BR" sz="2800" b="1" dirty="0" smtClean="0">
                <a:solidFill>
                  <a:srgbClr val="073E87"/>
                </a:solidFill>
              </a:rPr>
              <a:t>(11) 3066 8029</a:t>
            </a:r>
          </a:p>
          <a:p>
            <a:pPr marL="274320" lvl="0" indent="-274320" algn="ctr">
              <a:buClr>
                <a:srgbClr val="073E87"/>
              </a:buClr>
              <a:buSzPct val="100000"/>
            </a:pPr>
            <a:endParaRPr lang="pt-BR" sz="2800" b="1" dirty="0" smtClean="0">
              <a:solidFill>
                <a:srgbClr val="073E87"/>
              </a:solidFill>
            </a:endParaRPr>
          </a:p>
          <a:p>
            <a:pPr marL="274320" lvl="0" indent="-274320" algn="ctr">
              <a:buClr>
                <a:srgbClr val="073E87"/>
              </a:buClr>
              <a:buSzPct val="100000"/>
            </a:pPr>
            <a:endParaRPr lang="pt-BR" sz="2800" b="1" dirty="0" smtClean="0">
              <a:solidFill>
                <a:srgbClr val="073E87"/>
              </a:solidFill>
            </a:endParaRPr>
          </a:p>
          <a:p>
            <a:pPr marL="274320" lvl="0" indent="-274320" algn="ctr">
              <a:buClr>
                <a:srgbClr val="073E87"/>
              </a:buClr>
              <a:buSzPct val="100000"/>
            </a:pPr>
            <a:r>
              <a:rPr lang="pt-BR" sz="2800" b="1" dirty="0" smtClean="0">
                <a:solidFill>
                  <a:srgbClr val="073E87"/>
                </a:solidFill>
              </a:rPr>
              <a:t>Marcia Duque Rosa</a:t>
            </a:r>
          </a:p>
          <a:p>
            <a:pPr marL="274320" lvl="0" indent="-274320" algn="ctr">
              <a:buClr>
                <a:srgbClr val="073E87"/>
              </a:buClr>
              <a:buSzPct val="100000"/>
            </a:pPr>
            <a:r>
              <a:rPr lang="pt-BR" sz="2800" b="1" dirty="0" smtClean="0">
                <a:solidFill>
                  <a:srgbClr val="073E87"/>
                </a:solidFill>
                <a:hlinkClick r:id="rId4"/>
              </a:rPr>
              <a:t>mdrosa@saude.sp.gov.br</a:t>
            </a:r>
            <a:endParaRPr lang="pt-BR" sz="2800" b="1" dirty="0" smtClean="0">
              <a:solidFill>
                <a:srgbClr val="073E87"/>
              </a:solidFill>
            </a:endParaRPr>
          </a:p>
          <a:p>
            <a:pPr marL="274320" lvl="0" indent="-274320" algn="ctr">
              <a:buClr>
                <a:srgbClr val="073E87"/>
              </a:buClr>
              <a:buSzPct val="100000"/>
            </a:pPr>
            <a:r>
              <a:rPr lang="pt-BR" sz="2800" b="1" dirty="0" smtClean="0">
                <a:solidFill>
                  <a:srgbClr val="073E87"/>
                </a:solidFill>
              </a:rPr>
              <a:t>(11) 3066 8029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6228184" y="4293096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400" b="1" dirty="0" smtClean="0">
                <a:solidFill>
                  <a:schemeClr val="tx2"/>
                </a:solidFill>
              </a:rPr>
              <a:t>Obrigado.</a:t>
            </a:r>
            <a:endParaRPr lang="pt-BR" sz="24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955</TotalTime>
  <Words>297</Words>
  <Application>Microsoft Office PowerPoint</Application>
  <PresentationFormat>Apresentação na tela (4:3)</PresentationFormat>
  <Paragraphs>49</Paragraphs>
  <Slides>7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Forma de Onda</vt:lpstr>
      <vt:lpstr>SECRETARIA DE ESTADO DA SAÚDE COORDENADORIA DE RECURSOS HUMANOS Grupo de Gestão de Pessoas</vt:lpstr>
      <vt:lpstr>Apresentação do PowerPoint</vt:lpstr>
      <vt:lpstr>Equipe E-folha</vt:lpstr>
      <vt:lpstr>Equipe E-folha</vt:lpstr>
      <vt:lpstr>Equipe E-folha</vt:lpstr>
      <vt:lpstr>Sistema E-Folha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Maria Sonia Silva</dc:creator>
  <cp:lastModifiedBy>Maria Sonia Silva</cp:lastModifiedBy>
  <cp:revision>46</cp:revision>
  <dcterms:created xsi:type="dcterms:W3CDTF">2015-06-15T21:59:49Z</dcterms:created>
  <dcterms:modified xsi:type="dcterms:W3CDTF">2015-08-05T19:28:49Z</dcterms:modified>
</cp:coreProperties>
</file>