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9" saveSubsetFonts="1">
  <p:sldMasterIdLst>
    <p:sldMasterId id="2147483660" r:id="rId1"/>
    <p:sldMasterId id="2147483672" r:id="rId2"/>
  </p:sldMasterIdLst>
  <p:notesMasterIdLst>
    <p:notesMasterId r:id="rId59"/>
  </p:notesMasterIdLst>
  <p:sldIdLst>
    <p:sldId id="256" r:id="rId3"/>
    <p:sldId id="338" r:id="rId4"/>
    <p:sldId id="393" r:id="rId5"/>
    <p:sldId id="282" r:id="rId6"/>
    <p:sldId id="339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8" r:id="rId21"/>
    <p:sldId id="299" r:id="rId22"/>
    <p:sldId id="300" r:id="rId23"/>
    <p:sldId id="301" r:id="rId24"/>
    <p:sldId id="340" r:id="rId25"/>
    <p:sldId id="377" r:id="rId26"/>
    <p:sldId id="379" r:id="rId27"/>
    <p:sldId id="380" r:id="rId28"/>
    <p:sldId id="381" r:id="rId29"/>
    <p:sldId id="382" r:id="rId30"/>
    <p:sldId id="383" r:id="rId31"/>
    <p:sldId id="384" r:id="rId32"/>
    <p:sldId id="385" r:id="rId33"/>
    <p:sldId id="386" r:id="rId34"/>
    <p:sldId id="387" r:id="rId35"/>
    <p:sldId id="388" r:id="rId36"/>
    <p:sldId id="389" r:id="rId37"/>
    <p:sldId id="390" r:id="rId38"/>
    <p:sldId id="353" r:id="rId39"/>
    <p:sldId id="359" r:id="rId40"/>
    <p:sldId id="360" r:id="rId41"/>
    <p:sldId id="361" r:id="rId42"/>
    <p:sldId id="362" r:id="rId43"/>
    <p:sldId id="363" r:id="rId44"/>
    <p:sldId id="364" r:id="rId45"/>
    <p:sldId id="365" r:id="rId46"/>
    <p:sldId id="366" r:id="rId47"/>
    <p:sldId id="367" r:id="rId48"/>
    <p:sldId id="368" r:id="rId49"/>
    <p:sldId id="369" r:id="rId50"/>
    <p:sldId id="370" r:id="rId51"/>
    <p:sldId id="371" r:id="rId52"/>
    <p:sldId id="373" r:id="rId53"/>
    <p:sldId id="374" r:id="rId54"/>
    <p:sldId id="375" r:id="rId55"/>
    <p:sldId id="392" r:id="rId56"/>
    <p:sldId id="391" r:id="rId57"/>
    <p:sldId id="337" r:id="rId58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40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842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AD6FFB-656D-4DA2-A9A3-A147A1F7ECF7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5E355030-97F7-4F1A-8BD1-D2E19639DE77}">
      <dgm:prSet phldrT="[Texto]"/>
      <dgm:spPr/>
      <dgm:t>
        <a:bodyPr/>
        <a:lstStyle/>
        <a:p>
          <a:r>
            <a:rPr lang="pt-BR" dirty="0" smtClean="0"/>
            <a:t>Produtividade</a:t>
          </a:r>
          <a:endParaRPr lang="pt-BR" dirty="0"/>
        </a:p>
      </dgm:t>
    </dgm:pt>
    <dgm:pt modelId="{F6A1CF62-2F03-44E1-9FE9-4CFAA861143D}" type="parTrans" cxnId="{FA367052-B61A-436D-86D4-F11387BD83AB}">
      <dgm:prSet/>
      <dgm:spPr/>
      <dgm:t>
        <a:bodyPr/>
        <a:lstStyle/>
        <a:p>
          <a:endParaRPr lang="pt-BR"/>
        </a:p>
      </dgm:t>
    </dgm:pt>
    <dgm:pt modelId="{4521B065-DEB9-44EF-8ECB-DA2F8643533D}" type="sibTrans" cxnId="{FA367052-B61A-436D-86D4-F11387BD83AB}">
      <dgm:prSet/>
      <dgm:spPr/>
      <dgm:t>
        <a:bodyPr/>
        <a:lstStyle/>
        <a:p>
          <a:endParaRPr lang="pt-BR"/>
        </a:p>
      </dgm:t>
    </dgm:pt>
    <dgm:pt modelId="{2983BA14-F857-4645-9EE0-98532E36A7D3}">
      <dgm:prSet phldrT="[Texto]"/>
      <dgm:spPr/>
      <dgm:t>
        <a:bodyPr/>
        <a:lstStyle/>
        <a:p>
          <a:r>
            <a:rPr lang="pt-BR" dirty="0" smtClean="0"/>
            <a:t>Revisão mensal ( datas a serem definidas no processo ).</a:t>
          </a:r>
          <a:endParaRPr lang="pt-BR" dirty="0"/>
        </a:p>
      </dgm:t>
    </dgm:pt>
    <dgm:pt modelId="{1BF5580B-D43F-4C28-A4AF-BAD7197BF450}" type="parTrans" cxnId="{DF7A481B-C2EA-4F88-9514-168F41DB9920}">
      <dgm:prSet/>
      <dgm:spPr/>
      <dgm:t>
        <a:bodyPr/>
        <a:lstStyle/>
        <a:p>
          <a:endParaRPr lang="pt-BR"/>
        </a:p>
      </dgm:t>
    </dgm:pt>
    <dgm:pt modelId="{39AA4FEA-7602-40F1-B016-C2B8B56914BC}" type="sibTrans" cxnId="{DF7A481B-C2EA-4F88-9514-168F41DB9920}">
      <dgm:prSet/>
      <dgm:spPr/>
      <dgm:t>
        <a:bodyPr/>
        <a:lstStyle/>
        <a:p>
          <a:endParaRPr lang="pt-BR"/>
        </a:p>
      </dgm:t>
    </dgm:pt>
    <dgm:pt modelId="{B06A430C-4C97-45D7-A199-4048278945AB}">
      <dgm:prSet phldrT="[Texto]"/>
      <dgm:spPr/>
      <dgm:t>
        <a:bodyPr/>
        <a:lstStyle/>
        <a:p>
          <a:r>
            <a:rPr lang="pt-BR" dirty="0" smtClean="0"/>
            <a:t>Hierarquia e Ocorrências</a:t>
          </a:r>
          <a:endParaRPr lang="pt-BR" dirty="0"/>
        </a:p>
      </dgm:t>
    </dgm:pt>
    <dgm:pt modelId="{8AE1FE66-B95F-4F1F-9A66-3348D2CAA521}" type="parTrans" cxnId="{B27B40E0-7858-46CA-B235-40FED8154620}">
      <dgm:prSet/>
      <dgm:spPr/>
      <dgm:t>
        <a:bodyPr/>
        <a:lstStyle/>
        <a:p>
          <a:endParaRPr lang="pt-BR"/>
        </a:p>
      </dgm:t>
    </dgm:pt>
    <dgm:pt modelId="{14E3DEA2-0427-45BB-B75D-08FE8D930172}" type="sibTrans" cxnId="{B27B40E0-7858-46CA-B235-40FED8154620}">
      <dgm:prSet/>
      <dgm:spPr/>
      <dgm:t>
        <a:bodyPr/>
        <a:lstStyle/>
        <a:p>
          <a:endParaRPr lang="pt-BR"/>
        </a:p>
      </dgm:t>
    </dgm:pt>
    <dgm:pt modelId="{962B2009-4185-4C98-AA99-20E197592F03}">
      <dgm:prSet phldrT="[Texto]"/>
      <dgm:spPr/>
      <dgm:t>
        <a:bodyPr/>
        <a:lstStyle/>
        <a:p>
          <a:r>
            <a:rPr lang="pt-BR" dirty="0" smtClean="0"/>
            <a:t>Inserção no Sistema ( datas a serem definidas no processo ).</a:t>
          </a:r>
          <a:endParaRPr lang="pt-BR" dirty="0"/>
        </a:p>
      </dgm:t>
    </dgm:pt>
    <dgm:pt modelId="{6C2F29FD-2DE9-4A25-8A2E-F2F21696E273}" type="parTrans" cxnId="{2A7E53D6-41C8-47A0-A9CB-B223C57A2E89}">
      <dgm:prSet/>
      <dgm:spPr/>
      <dgm:t>
        <a:bodyPr/>
        <a:lstStyle/>
        <a:p>
          <a:endParaRPr lang="pt-BR"/>
        </a:p>
      </dgm:t>
    </dgm:pt>
    <dgm:pt modelId="{9DFDB5C6-C1EB-4344-A4CE-330991401CB7}" type="sibTrans" cxnId="{2A7E53D6-41C8-47A0-A9CB-B223C57A2E89}">
      <dgm:prSet/>
      <dgm:spPr/>
      <dgm:t>
        <a:bodyPr/>
        <a:lstStyle/>
        <a:p>
          <a:endParaRPr lang="pt-BR"/>
        </a:p>
      </dgm:t>
    </dgm:pt>
    <dgm:pt modelId="{673BA7E3-CD77-44EC-B38B-12EF6E412144}">
      <dgm:prSet phldrT="[Texto]" phldr="1"/>
      <dgm:spPr/>
      <dgm:t>
        <a:bodyPr/>
        <a:lstStyle/>
        <a:p>
          <a:endParaRPr lang="pt-BR" dirty="0"/>
        </a:p>
      </dgm:t>
    </dgm:pt>
    <dgm:pt modelId="{8FB2A2CC-78E9-4958-9A6E-72912BBDA023}" type="parTrans" cxnId="{28263479-E124-4A81-810D-F7D1CA8200AB}">
      <dgm:prSet/>
      <dgm:spPr/>
      <dgm:t>
        <a:bodyPr/>
        <a:lstStyle/>
        <a:p>
          <a:endParaRPr lang="pt-BR"/>
        </a:p>
      </dgm:t>
    </dgm:pt>
    <dgm:pt modelId="{942755A6-486B-4BCC-8DBC-86A411BBD6FC}" type="sibTrans" cxnId="{28263479-E124-4A81-810D-F7D1CA8200AB}">
      <dgm:prSet/>
      <dgm:spPr/>
      <dgm:t>
        <a:bodyPr/>
        <a:lstStyle/>
        <a:p>
          <a:endParaRPr lang="pt-BR"/>
        </a:p>
      </dgm:t>
    </dgm:pt>
    <dgm:pt modelId="{3200B4BB-6531-480B-BBEB-0649209102EB}">
      <dgm:prSet phldrT="[Texto]"/>
      <dgm:spPr/>
      <dgm:t>
        <a:bodyPr/>
        <a:lstStyle/>
        <a:p>
          <a:r>
            <a:rPr lang="pt-BR" dirty="0" smtClean="0"/>
            <a:t>Avaliação</a:t>
          </a:r>
          <a:endParaRPr lang="pt-BR" dirty="0"/>
        </a:p>
      </dgm:t>
    </dgm:pt>
    <dgm:pt modelId="{760C15F7-28EE-493B-856D-866576305388}" type="parTrans" cxnId="{E7E7C9BE-9F86-4C11-B64B-422C61AD3A97}">
      <dgm:prSet/>
      <dgm:spPr/>
      <dgm:t>
        <a:bodyPr/>
        <a:lstStyle/>
        <a:p>
          <a:endParaRPr lang="pt-BR"/>
        </a:p>
      </dgm:t>
    </dgm:pt>
    <dgm:pt modelId="{EAAB2CE3-0330-4D72-95B4-651C95D50CFA}" type="sibTrans" cxnId="{E7E7C9BE-9F86-4C11-B64B-422C61AD3A97}">
      <dgm:prSet/>
      <dgm:spPr/>
      <dgm:t>
        <a:bodyPr/>
        <a:lstStyle/>
        <a:p>
          <a:endParaRPr lang="pt-BR"/>
        </a:p>
      </dgm:t>
    </dgm:pt>
    <dgm:pt modelId="{F6585C73-26B7-497F-B64A-1509E560A4E8}">
      <dgm:prSet phldrT="[Texto]"/>
      <dgm:spPr/>
      <dgm:t>
        <a:bodyPr/>
        <a:lstStyle/>
        <a:p>
          <a:r>
            <a:rPr lang="pt-BR" dirty="0" smtClean="0"/>
            <a:t>Avaliação ( datas a serem definidas no processo ).</a:t>
          </a:r>
          <a:endParaRPr lang="pt-BR" dirty="0"/>
        </a:p>
      </dgm:t>
    </dgm:pt>
    <dgm:pt modelId="{2A4AC0E9-A589-44B6-B696-EB281039F184}" type="parTrans" cxnId="{13DC1B53-E14B-4A8C-89E5-6DCDB913E3F5}">
      <dgm:prSet/>
      <dgm:spPr/>
      <dgm:t>
        <a:bodyPr/>
        <a:lstStyle/>
        <a:p>
          <a:endParaRPr lang="pt-BR"/>
        </a:p>
      </dgm:t>
    </dgm:pt>
    <dgm:pt modelId="{62310759-18A9-4D2D-985D-69E7A15F9403}" type="sibTrans" cxnId="{13DC1B53-E14B-4A8C-89E5-6DCDB913E3F5}">
      <dgm:prSet/>
      <dgm:spPr/>
      <dgm:t>
        <a:bodyPr/>
        <a:lstStyle/>
        <a:p>
          <a:endParaRPr lang="pt-BR"/>
        </a:p>
      </dgm:t>
    </dgm:pt>
    <dgm:pt modelId="{A2E3AFC0-5268-45C3-A6A2-A7CF34986379}">
      <dgm:prSet phldrT="[Texto]"/>
      <dgm:spPr/>
      <dgm:t>
        <a:bodyPr/>
        <a:lstStyle/>
        <a:p>
          <a:r>
            <a:rPr lang="pt-BR" dirty="0" smtClean="0"/>
            <a:t>Afeta diretamente o Médico que for avaliado no formulário de assistência.</a:t>
          </a:r>
          <a:endParaRPr lang="pt-BR" dirty="0"/>
        </a:p>
      </dgm:t>
    </dgm:pt>
    <dgm:pt modelId="{6C213E63-FC0B-443A-8087-815C523027FB}" type="parTrans" cxnId="{14A97919-1E39-4EE1-B182-1903506F9D5C}">
      <dgm:prSet/>
      <dgm:spPr/>
    </dgm:pt>
    <dgm:pt modelId="{7591581A-D52C-4C4A-ADDF-1B468AB09AFF}" type="sibTrans" cxnId="{14A97919-1E39-4EE1-B182-1903506F9D5C}">
      <dgm:prSet/>
      <dgm:spPr/>
    </dgm:pt>
    <dgm:pt modelId="{874B8687-430A-4D9D-94F1-5C3BA11D2B13}">
      <dgm:prSet phldrT="[Texto]"/>
      <dgm:spPr/>
      <dgm:t>
        <a:bodyPr/>
        <a:lstStyle/>
        <a:p>
          <a:endParaRPr lang="pt-BR" dirty="0"/>
        </a:p>
      </dgm:t>
    </dgm:pt>
    <dgm:pt modelId="{40023636-5619-443B-859D-81ECDE2013FF}" type="parTrans" cxnId="{894C2386-88AA-47E3-8E17-C31380E0622C}">
      <dgm:prSet/>
      <dgm:spPr/>
    </dgm:pt>
    <dgm:pt modelId="{45B6BB6C-9493-4AAD-91A2-0D4B2B05E5EB}" type="sibTrans" cxnId="{894C2386-88AA-47E3-8E17-C31380E0622C}">
      <dgm:prSet/>
      <dgm:spPr/>
    </dgm:pt>
    <dgm:pt modelId="{1048A65D-E211-485D-9ED9-1CCA4F2514C4}">
      <dgm:prSet phldrT="[Texto]"/>
      <dgm:spPr/>
      <dgm:t>
        <a:bodyPr/>
        <a:lstStyle/>
        <a:p>
          <a:endParaRPr lang="pt-BR" dirty="0"/>
        </a:p>
      </dgm:t>
    </dgm:pt>
    <dgm:pt modelId="{1F6D7B49-0172-49D4-AEB2-93FC8E2B455C}" type="parTrans" cxnId="{9A05E413-12B1-4868-9602-F23006EC4486}">
      <dgm:prSet/>
      <dgm:spPr/>
    </dgm:pt>
    <dgm:pt modelId="{78BFB32D-A2FF-48BD-8655-0584DB9B1A6D}" type="sibTrans" cxnId="{9A05E413-12B1-4868-9602-F23006EC4486}">
      <dgm:prSet/>
      <dgm:spPr/>
    </dgm:pt>
    <dgm:pt modelId="{F083C6CB-BA08-400D-9AC1-7748B2567B14}">
      <dgm:prSet phldrT="[Texto]"/>
      <dgm:spPr/>
      <dgm:t>
        <a:bodyPr/>
        <a:lstStyle/>
        <a:p>
          <a:r>
            <a:rPr lang="pt-BR" dirty="0" smtClean="0"/>
            <a:t>Não será aceito recurso de produtividade neste momento ( caso exista serão tratados e analisados  após a avaliação)</a:t>
          </a:r>
          <a:endParaRPr lang="pt-BR" dirty="0"/>
        </a:p>
      </dgm:t>
    </dgm:pt>
    <dgm:pt modelId="{C654B2B9-C9F3-49C8-93C3-E92E48504901}" type="parTrans" cxnId="{79845F99-2285-48F3-8817-FCF21EA0F284}">
      <dgm:prSet/>
      <dgm:spPr/>
    </dgm:pt>
    <dgm:pt modelId="{26678C6A-1CA4-44AA-AD73-8D5F6F098679}" type="sibTrans" cxnId="{79845F99-2285-48F3-8817-FCF21EA0F284}">
      <dgm:prSet/>
      <dgm:spPr/>
    </dgm:pt>
    <dgm:pt modelId="{5484F21A-63B5-43E4-A281-D4D075E307AE}" type="pres">
      <dgm:prSet presAssocID="{D2AD6FFB-656D-4DA2-A9A3-A147A1F7ECF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54145E44-ECED-49E0-9151-8FF532880ECF}" type="pres">
      <dgm:prSet presAssocID="{5E355030-97F7-4F1A-8BD1-D2E19639DE77}" presName="composite" presStyleCnt="0"/>
      <dgm:spPr/>
    </dgm:pt>
    <dgm:pt modelId="{DBF998AE-36F7-4A96-B522-7B32BD43E436}" type="pres">
      <dgm:prSet presAssocID="{5E355030-97F7-4F1A-8BD1-D2E19639DE77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3D6FFD2-B497-4E13-ACF9-DC456E00C0BD}" type="pres">
      <dgm:prSet presAssocID="{5E355030-97F7-4F1A-8BD1-D2E19639DE77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E234C0C-2DFB-4C1A-9A90-5B323EE35086}" type="pres">
      <dgm:prSet presAssocID="{4521B065-DEB9-44EF-8ECB-DA2F8643533D}" presName="sp" presStyleCnt="0"/>
      <dgm:spPr/>
    </dgm:pt>
    <dgm:pt modelId="{5B66007F-3D6C-4118-B41B-8B1575F0FC35}" type="pres">
      <dgm:prSet presAssocID="{B06A430C-4C97-45D7-A199-4048278945AB}" presName="composite" presStyleCnt="0"/>
      <dgm:spPr/>
    </dgm:pt>
    <dgm:pt modelId="{33370021-0726-46E6-A59D-C91F6989DC12}" type="pres">
      <dgm:prSet presAssocID="{B06A430C-4C97-45D7-A199-4048278945A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8B8E909-0ACA-4191-BFCF-8354294C6ACD}" type="pres">
      <dgm:prSet presAssocID="{B06A430C-4C97-45D7-A199-4048278945A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2A30C1C-9EF0-4373-96E7-EBE44108359E}" type="pres">
      <dgm:prSet presAssocID="{14E3DEA2-0427-45BB-B75D-08FE8D930172}" presName="sp" presStyleCnt="0"/>
      <dgm:spPr/>
    </dgm:pt>
    <dgm:pt modelId="{12EEC757-5A8F-4808-B34B-BB717AD67AB1}" type="pres">
      <dgm:prSet presAssocID="{3200B4BB-6531-480B-BBEB-0649209102EB}" presName="composite" presStyleCnt="0"/>
      <dgm:spPr/>
    </dgm:pt>
    <dgm:pt modelId="{EAF6AA62-B3D2-4A83-99B3-FFDE3302BC60}" type="pres">
      <dgm:prSet presAssocID="{3200B4BB-6531-480B-BBEB-0649209102E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9E371EB-48B8-4CA7-934D-22D291119E24}" type="pres">
      <dgm:prSet presAssocID="{3200B4BB-6531-480B-BBEB-0649209102EB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2A7E53D6-41C8-47A0-A9CB-B223C57A2E89}" srcId="{B06A430C-4C97-45D7-A199-4048278945AB}" destId="{962B2009-4185-4C98-AA99-20E197592F03}" srcOrd="0" destOrd="0" parTransId="{6C2F29FD-2DE9-4A25-8A2E-F2F21696E273}" sibTransId="{9DFDB5C6-C1EB-4344-A4CE-330991401CB7}"/>
    <dgm:cxn modelId="{8704D370-FE6A-4DF4-A561-5EA8D8C21B15}" type="presOf" srcId="{673BA7E3-CD77-44EC-B38B-12EF6E412144}" destId="{D8B8E909-0ACA-4191-BFCF-8354294C6ACD}" srcOrd="0" destOrd="1" presId="urn:microsoft.com/office/officeart/2005/8/layout/chevron2"/>
    <dgm:cxn modelId="{894C2386-88AA-47E3-8E17-C31380E0622C}" srcId="{3200B4BB-6531-480B-BBEB-0649209102EB}" destId="{874B8687-430A-4D9D-94F1-5C3BA11D2B13}" srcOrd="2" destOrd="0" parTransId="{40023636-5619-443B-859D-81ECDE2013FF}" sibTransId="{45B6BB6C-9493-4AAD-91A2-0D4B2B05E5EB}"/>
    <dgm:cxn modelId="{DF7A481B-C2EA-4F88-9514-168F41DB9920}" srcId="{5E355030-97F7-4F1A-8BD1-D2E19639DE77}" destId="{2983BA14-F857-4645-9EE0-98532E36A7D3}" srcOrd="0" destOrd="0" parTransId="{1BF5580B-D43F-4C28-A4AF-BAD7197BF450}" sibTransId="{39AA4FEA-7602-40F1-B016-C2B8B56914BC}"/>
    <dgm:cxn modelId="{FA367052-B61A-436D-86D4-F11387BD83AB}" srcId="{D2AD6FFB-656D-4DA2-A9A3-A147A1F7ECF7}" destId="{5E355030-97F7-4F1A-8BD1-D2E19639DE77}" srcOrd="0" destOrd="0" parTransId="{F6A1CF62-2F03-44E1-9FE9-4CFAA861143D}" sibTransId="{4521B065-DEB9-44EF-8ECB-DA2F8643533D}"/>
    <dgm:cxn modelId="{E2971157-37CE-4101-8633-7AC0C755CFEB}" type="presOf" srcId="{A2E3AFC0-5268-45C3-A6A2-A7CF34986379}" destId="{D3D6FFD2-B497-4E13-ACF9-DC456E00C0BD}" srcOrd="0" destOrd="1" presId="urn:microsoft.com/office/officeart/2005/8/layout/chevron2"/>
    <dgm:cxn modelId="{808B6172-087C-4012-96EE-ECFFA32070DD}" type="presOf" srcId="{874B8687-430A-4D9D-94F1-5C3BA11D2B13}" destId="{F9E371EB-48B8-4CA7-934D-22D291119E24}" srcOrd="0" destOrd="2" presId="urn:microsoft.com/office/officeart/2005/8/layout/chevron2"/>
    <dgm:cxn modelId="{15E61EB4-C5BC-45E9-B09E-D44E3D11FEB1}" type="presOf" srcId="{3200B4BB-6531-480B-BBEB-0649209102EB}" destId="{EAF6AA62-B3D2-4A83-99B3-FFDE3302BC60}" srcOrd="0" destOrd="0" presId="urn:microsoft.com/office/officeart/2005/8/layout/chevron2"/>
    <dgm:cxn modelId="{6260A9EC-F24A-4610-8291-BC537B05217F}" type="presOf" srcId="{5E355030-97F7-4F1A-8BD1-D2E19639DE77}" destId="{DBF998AE-36F7-4A96-B522-7B32BD43E436}" srcOrd="0" destOrd="0" presId="urn:microsoft.com/office/officeart/2005/8/layout/chevron2"/>
    <dgm:cxn modelId="{2BDEC7AD-B0FE-4A1E-BFF9-E406FAEBA502}" type="presOf" srcId="{1048A65D-E211-485D-9ED9-1CCA4F2514C4}" destId="{F9E371EB-48B8-4CA7-934D-22D291119E24}" srcOrd="0" destOrd="1" presId="urn:microsoft.com/office/officeart/2005/8/layout/chevron2"/>
    <dgm:cxn modelId="{28263479-E124-4A81-810D-F7D1CA8200AB}" srcId="{B06A430C-4C97-45D7-A199-4048278945AB}" destId="{673BA7E3-CD77-44EC-B38B-12EF6E412144}" srcOrd="1" destOrd="0" parTransId="{8FB2A2CC-78E9-4958-9A6E-72912BBDA023}" sibTransId="{942755A6-486B-4BCC-8DBC-86A411BBD6FC}"/>
    <dgm:cxn modelId="{62394319-71EA-4BF4-B736-0BF0F340C17D}" type="presOf" srcId="{F083C6CB-BA08-400D-9AC1-7748B2567B14}" destId="{D3D6FFD2-B497-4E13-ACF9-DC456E00C0BD}" srcOrd="0" destOrd="2" presId="urn:microsoft.com/office/officeart/2005/8/layout/chevron2"/>
    <dgm:cxn modelId="{B27B40E0-7858-46CA-B235-40FED8154620}" srcId="{D2AD6FFB-656D-4DA2-A9A3-A147A1F7ECF7}" destId="{B06A430C-4C97-45D7-A199-4048278945AB}" srcOrd="1" destOrd="0" parTransId="{8AE1FE66-B95F-4F1F-9A66-3348D2CAA521}" sibTransId="{14E3DEA2-0427-45BB-B75D-08FE8D930172}"/>
    <dgm:cxn modelId="{E7E7C9BE-9F86-4C11-B64B-422C61AD3A97}" srcId="{D2AD6FFB-656D-4DA2-A9A3-A147A1F7ECF7}" destId="{3200B4BB-6531-480B-BBEB-0649209102EB}" srcOrd="2" destOrd="0" parTransId="{760C15F7-28EE-493B-856D-866576305388}" sibTransId="{EAAB2CE3-0330-4D72-95B4-651C95D50CFA}"/>
    <dgm:cxn modelId="{13DC1B53-E14B-4A8C-89E5-6DCDB913E3F5}" srcId="{3200B4BB-6531-480B-BBEB-0649209102EB}" destId="{F6585C73-26B7-497F-B64A-1509E560A4E8}" srcOrd="0" destOrd="0" parTransId="{2A4AC0E9-A589-44B6-B696-EB281039F184}" sibTransId="{62310759-18A9-4D2D-985D-69E7A15F9403}"/>
    <dgm:cxn modelId="{60A0ED47-3A6F-4D9A-8B79-C15EE77AAB8A}" type="presOf" srcId="{2983BA14-F857-4645-9EE0-98532E36A7D3}" destId="{D3D6FFD2-B497-4E13-ACF9-DC456E00C0BD}" srcOrd="0" destOrd="0" presId="urn:microsoft.com/office/officeart/2005/8/layout/chevron2"/>
    <dgm:cxn modelId="{9A05E413-12B1-4868-9602-F23006EC4486}" srcId="{3200B4BB-6531-480B-BBEB-0649209102EB}" destId="{1048A65D-E211-485D-9ED9-1CCA4F2514C4}" srcOrd="1" destOrd="0" parTransId="{1F6D7B49-0172-49D4-AEB2-93FC8E2B455C}" sibTransId="{78BFB32D-A2FF-48BD-8655-0584DB9B1A6D}"/>
    <dgm:cxn modelId="{72EF27C0-E80A-4219-AB8F-D3F53AED1F6D}" type="presOf" srcId="{962B2009-4185-4C98-AA99-20E197592F03}" destId="{D8B8E909-0ACA-4191-BFCF-8354294C6ACD}" srcOrd="0" destOrd="0" presId="urn:microsoft.com/office/officeart/2005/8/layout/chevron2"/>
    <dgm:cxn modelId="{47E5CBDB-C362-40A1-B880-4B28FA8FCEBF}" type="presOf" srcId="{D2AD6FFB-656D-4DA2-A9A3-A147A1F7ECF7}" destId="{5484F21A-63B5-43E4-A281-D4D075E307AE}" srcOrd="0" destOrd="0" presId="urn:microsoft.com/office/officeart/2005/8/layout/chevron2"/>
    <dgm:cxn modelId="{F84FD569-0F59-4917-A4CE-726C2E02AF90}" type="presOf" srcId="{B06A430C-4C97-45D7-A199-4048278945AB}" destId="{33370021-0726-46E6-A59D-C91F6989DC12}" srcOrd="0" destOrd="0" presId="urn:microsoft.com/office/officeart/2005/8/layout/chevron2"/>
    <dgm:cxn modelId="{F6D511C5-C402-4EEB-AB00-1DEF4776FD78}" type="presOf" srcId="{F6585C73-26B7-497F-B64A-1509E560A4E8}" destId="{F9E371EB-48B8-4CA7-934D-22D291119E24}" srcOrd="0" destOrd="0" presId="urn:microsoft.com/office/officeart/2005/8/layout/chevron2"/>
    <dgm:cxn modelId="{79845F99-2285-48F3-8817-FCF21EA0F284}" srcId="{5E355030-97F7-4F1A-8BD1-D2E19639DE77}" destId="{F083C6CB-BA08-400D-9AC1-7748B2567B14}" srcOrd="2" destOrd="0" parTransId="{C654B2B9-C9F3-49C8-93C3-E92E48504901}" sibTransId="{26678C6A-1CA4-44AA-AD73-8D5F6F098679}"/>
    <dgm:cxn modelId="{14A97919-1E39-4EE1-B182-1903506F9D5C}" srcId="{5E355030-97F7-4F1A-8BD1-D2E19639DE77}" destId="{A2E3AFC0-5268-45C3-A6A2-A7CF34986379}" srcOrd="1" destOrd="0" parTransId="{6C213E63-FC0B-443A-8087-815C523027FB}" sibTransId="{7591581A-D52C-4C4A-ADDF-1B468AB09AFF}"/>
    <dgm:cxn modelId="{515387BF-0C18-40DF-92FD-4B4C2A3004E9}" type="presParOf" srcId="{5484F21A-63B5-43E4-A281-D4D075E307AE}" destId="{54145E44-ECED-49E0-9151-8FF532880ECF}" srcOrd="0" destOrd="0" presId="urn:microsoft.com/office/officeart/2005/8/layout/chevron2"/>
    <dgm:cxn modelId="{3A4DC041-9BFB-461A-B6C8-718142E95734}" type="presParOf" srcId="{54145E44-ECED-49E0-9151-8FF532880ECF}" destId="{DBF998AE-36F7-4A96-B522-7B32BD43E436}" srcOrd="0" destOrd="0" presId="urn:microsoft.com/office/officeart/2005/8/layout/chevron2"/>
    <dgm:cxn modelId="{36EB52A4-CD0C-43E1-84DF-A6EA97B41947}" type="presParOf" srcId="{54145E44-ECED-49E0-9151-8FF532880ECF}" destId="{D3D6FFD2-B497-4E13-ACF9-DC456E00C0BD}" srcOrd="1" destOrd="0" presId="urn:microsoft.com/office/officeart/2005/8/layout/chevron2"/>
    <dgm:cxn modelId="{3C951467-AACD-4F17-9680-F9190CA1F406}" type="presParOf" srcId="{5484F21A-63B5-43E4-A281-D4D075E307AE}" destId="{FE234C0C-2DFB-4C1A-9A90-5B323EE35086}" srcOrd="1" destOrd="0" presId="urn:microsoft.com/office/officeart/2005/8/layout/chevron2"/>
    <dgm:cxn modelId="{D4B6DCDB-05DE-4111-BE6B-7CAAF5BA6A84}" type="presParOf" srcId="{5484F21A-63B5-43E4-A281-D4D075E307AE}" destId="{5B66007F-3D6C-4118-B41B-8B1575F0FC35}" srcOrd="2" destOrd="0" presId="urn:microsoft.com/office/officeart/2005/8/layout/chevron2"/>
    <dgm:cxn modelId="{3F39AE81-79CD-4D5A-AF55-08FD8AC6B6E0}" type="presParOf" srcId="{5B66007F-3D6C-4118-B41B-8B1575F0FC35}" destId="{33370021-0726-46E6-A59D-C91F6989DC12}" srcOrd="0" destOrd="0" presId="urn:microsoft.com/office/officeart/2005/8/layout/chevron2"/>
    <dgm:cxn modelId="{3129AD45-80D5-4EDE-9687-4FD5530FB4B1}" type="presParOf" srcId="{5B66007F-3D6C-4118-B41B-8B1575F0FC35}" destId="{D8B8E909-0ACA-4191-BFCF-8354294C6ACD}" srcOrd="1" destOrd="0" presId="urn:microsoft.com/office/officeart/2005/8/layout/chevron2"/>
    <dgm:cxn modelId="{AF77AC10-1200-4175-9B23-19D838195ACA}" type="presParOf" srcId="{5484F21A-63B5-43E4-A281-D4D075E307AE}" destId="{62A30C1C-9EF0-4373-96E7-EBE44108359E}" srcOrd="3" destOrd="0" presId="urn:microsoft.com/office/officeart/2005/8/layout/chevron2"/>
    <dgm:cxn modelId="{182DCD39-60C2-42F3-AC20-74462EE420C9}" type="presParOf" srcId="{5484F21A-63B5-43E4-A281-D4D075E307AE}" destId="{12EEC757-5A8F-4808-B34B-BB717AD67AB1}" srcOrd="4" destOrd="0" presId="urn:microsoft.com/office/officeart/2005/8/layout/chevron2"/>
    <dgm:cxn modelId="{45F7BDB3-A158-40C5-853A-8DFBCDA06C1D}" type="presParOf" srcId="{12EEC757-5A8F-4808-B34B-BB717AD67AB1}" destId="{EAF6AA62-B3D2-4A83-99B3-FFDE3302BC60}" srcOrd="0" destOrd="0" presId="urn:microsoft.com/office/officeart/2005/8/layout/chevron2"/>
    <dgm:cxn modelId="{79AEBB83-BBB3-49C8-A627-AF80988CA9CF}" type="presParOf" srcId="{12EEC757-5A8F-4808-B34B-BB717AD67AB1}" destId="{F9E371EB-48B8-4CA7-934D-22D291119E2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F998AE-36F7-4A96-B522-7B32BD43E436}">
      <dsp:nvSpPr>
        <dsp:cNvPr id="0" name=""/>
        <dsp:cNvSpPr/>
      </dsp:nvSpPr>
      <dsp:spPr>
        <a:xfrm rot="5400000">
          <a:off x="-245635" y="246082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kern="1200" dirty="0" smtClean="0"/>
            <a:t>Produtividade</a:t>
          </a:r>
          <a:endParaRPr lang="pt-BR" sz="1400" kern="1200" dirty="0"/>
        </a:p>
      </dsp:txBody>
      <dsp:txXfrm rot="-5400000">
        <a:off x="1" y="573596"/>
        <a:ext cx="1146297" cy="491270"/>
      </dsp:txXfrm>
    </dsp:sp>
    <dsp:sp modelId="{D3D6FFD2-B497-4E13-ACF9-DC456E00C0BD}">
      <dsp:nvSpPr>
        <dsp:cNvPr id="0" name=""/>
        <dsp:cNvSpPr/>
      </dsp:nvSpPr>
      <dsp:spPr>
        <a:xfrm rot="5400000">
          <a:off x="3774739" y="-2627994"/>
          <a:ext cx="1064418" cy="6321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500" kern="1200" dirty="0" smtClean="0"/>
            <a:t>Revisão mensal ( datas a serem definidas no processo ).</a:t>
          </a:r>
          <a:endParaRPr lang="pt-B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500" kern="1200" dirty="0" smtClean="0"/>
            <a:t>Afeta diretamente o Médico que for avaliado no formulário de assistência.</a:t>
          </a:r>
          <a:endParaRPr lang="pt-B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500" kern="1200" dirty="0" smtClean="0"/>
            <a:t>Não será aceito recurso de produtividade neste momento ( caso exista serão tratados e analisados  após a avaliação)</a:t>
          </a:r>
          <a:endParaRPr lang="pt-BR" sz="1500" kern="1200" dirty="0"/>
        </a:p>
      </dsp:txBody>
      <dsp:txXfrm rot="-5400000">
        <a:off x="1146298" y="52408"/>
        <a:ext cx="6269341" cy="960496"/>
      </dsp:txXfrm>
    </dsp:sp>
    <dsp:sp modelId="{33370021-0726-46E6-A59D-C91F6989DC12}">
      <dsp:nvSpPr>
        <dsp:cNvPr id="0" name=""/>
        <dsp:cNvSpPr/>
      </dsp:nvSpPr>
      <dsp:spPr>
        <a:xfrm rot="5400000">
          <a:off x="-245635" y="1689832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kern="1200" dirty="0" smtClean="0"/>
            <a:t>Hierarquia e Ocorrências</a:t>
          </a:r>
          <a:endParaRPr lang="pt-BR" sz="1400" kern="1200" dirty="0"/>
        </a:p>
      </dsp:txBody>
      <dsp:txXfrm rot="-5400000">
        <a:off x="1" y="2017346"/>
        <a:ext cx="1146297" cy="491270"/>
      </dsp:txXfrm>
    </dsp:sp>
    <dsp:sp modelId="{D8B8E909-0ACA-4191-BFCF-8354294C6ACD}">
      <dsp:nvSpPr>
        <dsp:cNvPr id="0" name=""/>
        <dsp:cNvSpPr/>
      </dsp:nvSpPr>
      <dsp:spPr>
        <a:xfrm rot="5400000">
          <a:off x="3774739" y="-1184244"/>
          <a:ext cx="1064418" cy="6321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500" kern="1200" dirty="0" smtClean="0"/>
            <a:t>Inserção no Sistema ( datas a serem definidas no processo ).</a:t>
          </a:r>
          <a:endParaRPr lang="pt-B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BR" sz="1500" kern="1200" dirty="0"/>
        </a:p>
      </dsp:txBody>
      <dsp:txXfrm rot="-5400000">
        <a:off x="1146298" y="1496158"/>
        <a:ext cx="6269341" cy="960496"/>
      </dsp:txXfrm>
    </dsp:sp>
    <dsp:sp modelId="{EAF6AA62-B3D2-4A83-99B3-FFDE3302BC60}">
      <dsp:nvSpPr>
        <dsp:cNvPr id="0" name=""/>
        <dsp:cNvSpPr/>
      </dsp:nvSpPr>
      <dsp:spPr>
        <a:xfrm rot="5400000">
          <a:off x="-245635" y="3133582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kern="1200" dirty="0" smtClean="0"/>
            <a:t>Avaliação</a:t>
          </a:r>
          <a:endParaRPr lang="pt-BR" sz="1400" kern="1200" dirty="0"/>
        </a:p>
      </dsp:txBody>
      <dsp:txXfrm rot="-5400000">
        <a:off x="1" y="3461096"/>
        <a:ext cx="1146297" cy="491270"/>
      </dsp:txXfrm>
    </dsp:sp>
    <dsp:sp modelId="{F9E371EB-48B8-4CA7-934D-22D291119E24}">
      <dsp:nvSpPr>
        <dsp:cNvPr id="0" name=""/>
        <dsp:cNvSpPr/>
      </dsp:nvSpPr>
      <dsp:spPr>
        <a:xfrm rot="5400000">
          <a:off x="3774739" y="259505"/>
          <a:ext cx="1064418" cy="6321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500" kern="1200" dirty="0" smtClean="0"/>
            <a:t>Avaliação ( datas a serem definidas no processo ).</a:t>
          </a:r>
          <a:endParaRPr lang="pt-B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BR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pt-BR" sz="1500" kern="1200" dirty="0"/>
        </a:p>
      </dsp:txBody>
      <dsp:txXfrm rot="-5400000">
        <a:off x="1146298" y="2939908"/>
        <a:ext cx="6269341" cy="9604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458269-D0E4-4C36-A68D-8A7FD73641BC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1B372A-0536-4563-B54A-380C28921B8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69140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B372A-0536-4563-B54A-380C28921B8E}" type="slidenum">
              <a:rPr lang="pt-BR" smtClean="0"/>
              <a:pPr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9446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B372A-0536-4563-B54A-380C28921B8E}" type="slidenum">
              <a:rPr lang="pt-BR" smtClean="0"/>
              <a:pPr/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9446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B372A-0536-4563-B54A-380C28921B8E}" type="slidenum">
              <a:rPr lang="pt-BR" smtClean="0"/>
              <a:pPr/>
              <a:t>23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9446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B372A-0536-4563-B54A-380C28921B8E}" type="slidenum">
              <a:rPr lang="pt-BR" smtClean="0"/>
              <a:pPr/>
              <a:t>41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9446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E334F-70FC-4D7A-9B86-92794D1111B3}" type="slidenum">
              <a:rPr lang="pt-BR" smtClean="0">
                <a:solidFill>
                  <a:prstClr val="black"/>
                </a:solidFill>
              </a:rPr>
              <a:pPr/>
              <a:t>58</a:t>
            </a:fld>
            <a:endParaRPr lang="pt-B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4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40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31" y="4087564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6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6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70" y="1437449"/>
            <a:ext cx="6417735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8" y="3429004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4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2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4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3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7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30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3" y="6250168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41" y="6250168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9" y="6250167"/>
            <a:ext cx="11618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8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file:///C:\Users\mssilva\Documents\Of&#237;cio%20Comiss&#227;o%20T&#233;cnica.docx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vclipping.planejamento.sp.gov.br/Vclipping1/index.php/Decreto_n%C2%BA_52.711,_de_11_de_fevereiro_de_2008" TargetMode="External"/><Relationship Id="rId3" Type="http://schemas.openxmlformats.org/officeDocument/2006/relationships/hyperlink" Target="http://vclipping.planejamento.sp.gov.br/Vclipping1/index.php/Lei_n%C2%BA_9.185,_de_21_de_novembro_de_1995" TargetMode="External"/><Relationship Id="rId7" Type="http://schemas.openxmlformats.org/officeDocument/2006/relationships/hyperlink" Target="http://vclipping.planejamento.sp.gov.br/Vclipping1/index.php/Decreto_n%C2%BA_50.174,_de_04_de_novembro_de_2005" TargetMode="External"/><Relationship Id="rId2" Type="http://schemas.openxmlformats.org/officeDocument/2006/relationships/hyperlink" Target="http://vclipping.planejamento.sp.gov.br/Vclipping1/index.php/Lei_n%C2%BA_8.975,_de_25_de_novembro_de_199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clipping.planejamento.sp.gov.br/Vclipping1/index.php/Decreto_n%C2%BA_42.955,_de_23_de_mar%C3%A7o_de_1998" TargetMode="External"/><Relationship Id="rId5" Type="http://schemas.openxmlformats.org/officeDocument/2006/relationships/hyperlink" Target="http://vclipping.planejamento.sp.gov.br/Vclipping1/index.php/Decreto_n%C2%BA_41.794,_de_19_de_maio_de_1997" TargetMode="External"/><Relationship Id="rId4" Type="http://schemas.openxmlformats.org/officeDocument/2006/relationships/hyperlink" Target="http://vclipping.planejamento.sp.gov.br/Vclipping1/index.php/Lei_n%C2%BA_9.463,_de_19_de_dezembro_de_1996" TargetMode="External"/><Relationship Id="rId9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hyperlink" Target="mailto:rbjunior@saude.sp.gov.br" TargetMode="External"/><Relationship Id="rId3" Type="http://schemas.openxmlformats.org/officeDocument/2006/relationships/hyperlink" Target="mailto:ahasegawa@saude.sp.gov.br" TargetMode="External"/><Relationship Id="rId7" Type="http://schemas.openxmlformats.org/officeDocument/2006/relationships/hyperlink" Target="mailto:mventura@saude.sp.gov.br" TargetMode="External"/><Relationship Id="rId2" Type="http://schemas.openxmlformats.org/officeDocument/2006/relationships/hyperlink" Target="mailto:masantos@saude.sp.gov.br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mdrosa@saude.sp.gov.br" TargetMode="External"/><Relationship Id="rId11" Type="http://schemas.openxmlformats.org/officeDocument/2006/relationships/image" Target="../media/image2.jpeg"/><Relationship Id="rId5" Type="http://schemas.openxmlformats.org/officeDocument/2006/relationships/hyperlink" Target="mailto:cvrodrigues@saude.sp.gov.br" TargetMode="External"/><Relationship Id="rId10" Type="http://schemas.openxmlformats.org/officeDocument/2006/relationships/hyperlink" Target="mailto:vcsantos@saude.sp.gov.br" TargetMode="External"/><Relationship Id="rId4" Type="http://schemas.openxmlformats.org/officeDocument/2006/relationships/hyperlink" Target="mailto:chsilva@saude.sp.gov.br" TargetMode="External"/><Relationship Id="rId9" Type="http://schemas.openxmlformats.org/officeDocument/2006/relationships/hyperlink" Target="mailto:tfadel@saude.sp.gov.br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200.144.0.121/pin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ítulo 5"/>
          <p:cNvSpPr>
            <a:spLocks noGrp="1"/>
          </p:cNvSpPr>
          <p:nvPr>
            <p:ph type="subTitle" idx="1"/>
          </p:nvPr>
        </p:nvSpPr>
        <p:spPr>
          <a:xfrm>
            <a:off x="3779912" y="5445225"/>
            <a:ext cx="5248672" cy="1224136"/>
          </a:xfrm>
        </p:spPr>
        <p:txBody>
          <a:bodyPr>
            <a:normAutofit fontScale="92500" lnSpcReduction="20000"/>
          </a:bodyPr>
          <a:lstStyle/>
          <a:p>
            <a:pPr algn="r"/>
            <a:endParaRPr lang="pt-BR" dirty="0" smtClean="0">
              <a:solidFill>
                <a:schemeClr val="tx1"/>
              </a:solidFill>
            </a:endParaRPr>
          </a:p>
          <a:p>
            <a:pPr algn="r"/>
            <a:r>
              <a:rPr lang="pt-BR" b="1" dirty="0" smtClean="0">
                <a:solidFill>
                  <a:schemeClr val="tx2"/>
                </a:solidFill>
              </a:rPr>
              <a:t>A retroalimentação do conhecimento como mescla da força de trabalho</a:t>
            </a:r>
          </a:p>
          <a:p>
            <a:pPr algn="r"/>
            <a:r>
              <a:rPr lang="pt-BR" b="1" dirty="0" smtClean="0">
                <a:solidFill>
                  <a:schemeClr val="tx2"/>
                </a:solidFill>
              </a:rPr>
              <a:t>2015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CaixaDeTexto 1"/>
          <p:cNvSpPr txBox="1"/>
          <p:nvPr/>
        </p:nvSpPr>
        <p:spPr>
          <a:xfrm>
            <a:off x="1056861" y="2924948"/>
            <a:ext cx="7416824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t-BR" sz="8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BEM VINDOS</a:t>
            </a:r>
            <a:endParaRPr lang="pt-BR" sz="8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Título 3"/>
          <p:cNvSpPr>
            <a:spLocks noGrp="1"/>
          </p:cNvSpPr>
          <p:nvPr>
            <p:ph type="ctrTitle"/>
          </p:nvPr>
        </p:nvSpPr>
        <p:spPr>
          <a:xfrm>
            <a:off x="251520" y="692699"/>
            <a:ext cx="8420472" cy="1470025"/>
          </a:xfrm>
        </p:spPr>
        <p:txBody>
          <a:bodyPr>
            <a:normAutofit fontScale="90000"/>
          </a:bodyPr>
          <a:lstStyle/>
          <a:p>
            <a:r>
              <a:rPr lang="pt-BR" sz="3600" dirty="0" smtClean="0">
                <a:solidFill>
                  <a:schemeClr val="tx2"/>
                </a:solidFill>
              </a:rPr>
              <a:t>SECRETARIA DE ESTADO DA SAÚDE</a:t>
            </a:r>
            <a:br>
              <a:rPr lang="pt-BR" sz="3600" dirty="0" smtClean="0">
                <a:solidFill>
                  <a:schemeClr val="tx2"/>
                </a:solidFill>
              </a:rPr>
            </a:br>
            <a:r>
              <a:rPr lang="pt-BR" sz="3600" dirty="0" smtClean="0">
                <a:solidFill>
                  <a:schemeClr val="tx2"/>
                </a:solidFill>
              </a:rPr>
              <a:t>COORDENADORIA DE RECURSOS HUMANOS</a:t>
            </a:r>
            <a:br>
              <a:rPr lang="pt-BR" sz="3600" dirty="0" smtClean="0">
                <a:solidFill>
                  <a:schemeClr val="tx2"/>
                </a:solidFill>
              </a:rPr>
            </a:br>
            <a:r>
              <a:rPr lang="pt-BR" sz="3600" dirty="0" smtClean="0">
                <a:solidFill>
                  <a:schemeClr val="tx2"/>
                </a:solidFill>
              </a:rPr>
              <a:t>Grupo de Gestão de Pessoas</a:t>
            </a:r>
            <a:endParaRPr lang="pt-BR" sz="3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57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9" y="404666"/>
            <a:ext cx="8280919" cy="5040561"/>
          </a:xfrm>
        </p:spPr>
        <p:txBody>
          <a:bodyPr>
            <a:normAutofit fontScale="85000" lnSpcReduction="20000"/>
          </a:bodyPr>
          <a:lstStyle/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pt-B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50% (cinquenta por cento)</a:t>
            </a:r>
          </a:p>
          <a:p>
            <a:pPr>
              <a:buClr>
                <a:schemeClr val="tx2"/>
              </a:buClr>
              <a:buNone/>
            </a:pPr>
            <a:endParaRPr lang="pt-BR" sz="2800" dirty="0" smtClean="0"/>
          </a:p>
          <a:p>
            <a:pPr lvl="1">
              <a:lnSpc>
                <a:spcPct val="16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3000" dirty="0" smtClean="0"/>
              <a:t> quando  o servidor  não atingir a pontuação mínima exigida na avaliação de desempenho individual;</a:t>
            </a:r>
          </a:p>
          <a:p>
            <a:pPr lvl="1">
              <a:lnSpc>
                <a:spcPct val="16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3000" dirty="0" smtClean="0"/>
              <a:t>servidores afastados para concorrer às eleições;</a:t>
            </a:r>
          </a:p>
          <a:p>
            <a:pPr lvl="1">
              <a:lnSpc>
                <a:spcPct val="16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3000" dirty="0" smtClean="0"/>
              <a:t>servidores nomeados ou admitidos que contem com menos de 45 (quarenta e cinco) dias de exercício e que não constem no sistema de avaliação de desempenho do PIN; </a:t>
            </a:r>
          </a:p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7509" y="1556793"/>
            <a:ext cx="8856983" cy="4680520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600" dirty="0" smtClean="0"/>
              <a:t>servidores das Prefeituras, extinto INAMPS, Autarquias ou de outras Pastas( titulares de cargos em que não haja correspondentes na Secretaria da Saúde)afastados na SES;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600" dirty="0" smtClean="0"/>
              <a:t>servidores da SES afastados junto a outras Secretarias, Autarquias (mesmo que vinculadas a SES), Tribunal Regional Eleitoral e Poupatempo.</a:t>
            </a:r>
          </a:p>
          <a:p>
            <a:endParaRPr lang="pt-BR" sz="260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pt-BR" sz="2800" b="1" dirty="0" smtClean="0"/>
              <a:t>3 – NÃO </a:t>
            </a:r>
            <a:r>
              <a:rPr lang="pt-BR" sz="2800" b="1" dirty="0" smtClean="0"/>
              <a:t>FAZEM  </a:t>
            </a:r>
            <a:r>
              <a:rPr lang="pt-BR" sz="2800" b="1" dirty="0" smtClean="0"/>
              <a:t>JUS AO PRÊMIO DE INCENTIVO </a:t>
            </a:r>
            <a:endParaRPr lang="pt-BR" sz="2800" b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95537" y="2650706"/>
            <a:ext cx="8493936" cy="3369643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desde setembro/2014, a substituição eventual </a:t>
            </a:r>
            <a:r>
              <a:rPr lang="pt-BR" sz="2400" dirty="0" smtClean="0"/>
              <a:t>vem sendo paga automaticamente </a:t>
            </a:r>
            <a:r>
              <a:rPr lang="pt-BR" dirty="0" smtClean="0"/>
              <a:t>se estiver </a:t>
            </a:r>
            <a:r>
              <a:rPr lang="pt-BR" sz="2400" dirty="0" smtClean="0"/>
              <a:t>lançada </a:t>
            </a:r>
            <a:r>
              <a:rPr lang="pt-BR" sz="2400" dirty="0" smtClean="0"/>
              <a:t>no sistema E-Folha;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desde outubro/2014, aos servidores </a:t>
            </a:r>
            <a:r>
              <a:rPr lang="pt-BR" sz="2400" dirty="0" smtClean="0"/>
              <a:t>que obtiveram ganho judicial – 13º salário sobre PI – recebem no mês de aniversário 50% a que faz jus. </a:t>
            </a:r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143000"/>
          </a:xfrm>
        </p:spPr>
        <p:txBody>
          <a:bodyPr>
            <a:noAutofit/>
          </a:bodyPr>
          <a:lstStyle/>
          <a:p>
            <a:pPr algn="l"/>
            <a:r>
              <a:rPr lang="pt-BR" sz="2300" b="1" dirty="0" smtClean="0"/>
              <a:t>4 – PAGAMENTOS EFETUADOS AUTOMATICAMENTE PELA CTSGS</a:t>
            </a:r>
            <a:endParaRPr lang="pt-BR" sz="2300" b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395537" y="1124744"/>
            <a:ext cx="8493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>
                <a:solidFill>
                  <a:schemeClr val="tx2"/>
                </a:solidFill>
              </a:rPr>
              <a:t>Visando melhor atender as demandas a Comissão Técnica vem promovendo ações que minimizem inconsistências e otimizem as tarefas diárias das áreas de administração de pessoal, assim como:</a:t>
            </a:r>
            <a:endParaRPr lang="pt-BR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95537" y="836715"/>
            <a:ext cx="8147248" cy="4968553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800" dirty="0" smtClean="0"/>
              <a:t>Manutenção da situação funcional </a:t>
            </a:r>
            <a:r>
              <a:rPr lang="pt-BR" sz="2800" dirty="0" smtClean="0"/>
              <a:t>de designado para nomeado (comissão) </a:t>
            </a:r>
            <a:r>
              <a:rPr lang="pt-BR" sz="2800" dirty="0" smtClean="0"/>
              <a:t>- fora </a:t>
            </a:r>
            <a:r>
              <a:rPr lang="pt-BR" sz="2800" dirty="0" smtClean="0"/>
              <a:t>do processo avaliatório trimestral mantém a avaliação anterior;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800" dirty="0" smtClean="0"/>
              <a:t> emissão das planilhas de cálculo PI (ações judiciais);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800" dirty="0" smtClean="0"/>
              <a:t>implantação </a:t>
            </a:r>
            <a:r>
              <a:rPr lang="pt-BR" sz="2800" dirty="0" smtClean="0"/>
              <a:t>do ganho </a:t>
            </a:r>
            <a:r>
              <a:rPr lang="pt-BR" sz="2800" dirty="0" smtClean="0"/>
              <a:t> (ações judiciais).</a:t>
            </a:r>
            <a:endParaRPr lang="pt-BR" sz="2800" dirty="0" smtClean="0"/>
          </a:p>
          <a:p>
            <a:endParaRPr lang="pt-BR" sz="28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927374"/>
            <a:ext cx="8229600" cy="4092972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600" dirty="0" smtClean="0"/>
              <a:t>nomeado/designado;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600" dirty="0" smtClean="0"/>
              <a:t>substituição eventual;</a:t>
            </a:r>
          </a:p>
          <a:p>
            <a:pPr lvl="1" algn="just">
              <a:lnSpc>
                <a:spcPct val="15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600" dirty="0" smtClean="0"/>
              <a:t>Quando a substituição se der por período superior a 15 (quinze) dias, será pago proporcionalmente  ao servidor o valor do prêmio de Incentivo do cargo substituído.</a:t>
            </a:r>
            <a:endParaRPr lang="pt-BR" sz="260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pt-BR" sz="2600" b="1" dirty="0" smtClean="0"/>
              <a:t>5 -  PAGAMENTOS QUE REQUEREM INTERFERÊNCIA DA UNIDADE DE RH</a:t>
            </a:r>
            <a:endParaRPr lang="pt-BR" sz="2600" b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1520" y="260650"/>
            <a:ext cx="8712968" cy="6334820"/>
          </a:xfrm>
        </p:spPr>
        <p:txBody>
          <a:bodyPr>
            <a:noAutofit/>
          </a:bodyPr>
          <a:lstStyle/>
          <a:p>
            <a:pPr lvl="1" algn="just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quando a substituição eventual não </a:t>
            </a:r>
            <a:r>
              <a:rPr lang="pt-BR" sz="2400" dirty="0" smtClean="0"/>
              <a:t>tenha </a:t>
            </a:r>
            <a:r>
              <a:rPr lang="pt-BR" sz="2400" dirty="0" smtClean="0"/>
              <a:t>sido lançada no sistema E-Folha, ou seja, enviado em formulário próprio para a Secretaria da Fazenda;</a:t>
            </a:r>
          </a:p>
          <a:p>
            <a:pPr lvl="1" algn="just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quando os servidores possuem ação judicial referente ao Prêmio de Incentivo com incidência de adicional por tempo de serviço ou sexta-parte;</a:t>
            </a:r>
          </a:p>
          <a:p>
            <a:pPr lvl="1" algn="just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substituição eventual que não gera diferença de vencimentos entre o cargo do substituto para  o substituído, somente no prêmio;</a:t>
            </a:r>
          </a:p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1520" y="764707"/>
            <a:ext cx="8712968" cy="5112569"/>
          </a:xfrm>
        </p:spPr>
        <p:txBody>
          <a:bodyPr>
            <a:noAutofit/>
          </a:bodyPr>
          <a:lstStyle/>
          <a:p>
            <a:pPr lvl="1" algn="just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800" dirty="0" smtClean="0"/>
              <a:t> falta </a:t>
            </a:r>
            <a:r>
              <a:rPr lang="pt-BR" sz="2800" dirty="0" smtClean="0"/>
              <a:t>de recadastramento, retorno após afastamento com prejuízo dos vencimentos, falta de frequência, alteração da pontuação atribuída na avaliação de desempenho trimestral, servidor com direito a incidência de 1/3 de férias sobre o  prêmio de incentivo em virtude de ação judicial;</a:t>
            </a:r>
          </a:p>
          <a:p>
            <a:endParaRPr lang="pt-BR" sz="2800" dirty="0" smtClean="0"/>
          </a:p>
          <a:p>
            <a:endParaRPr lang="pt-BR" sz="28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5904656"/>
          </a:xfrm>
        </p:spPr>
        <p:txBody>
          <a:bodyPr>
            <a:noAutofit/>
          </a:bodyPr>
          <a:lstStyle/>
          <a:p>
            <a:pPr lvl="1" algn="just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Cumprimento de ação judicial(as  unidades  que atendem diretamente às Procuradorias Regionais)</a:t>
            </a:r>
          </a:p>
          <a:p>
            <a:pPr lvl="1" algn="just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b="1" dirty="0" smtClean="0"/>
              <a:t>Valores de pagamento indevidos</a:t>
            </a:r>
          </a:p>
          <a:p>
            <a:pPr lvl="2" algn="just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b="1" dirty="0" smtClean="0"/>
              <a:t>Servidores que continuam na Folha do Prêmio</a:t>
            </a:r>
          </a:p>
          <a:p>
            <a:pPr lvl="2" algn="just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b="1" dirty="0" smtClean="0"/>
              <a:t>Servidores que não continuam na Folha do Prêmio: efetuar depósito bancário na conta do Fundo Estadual de Saúde - FUNDES: Banco do Brasil - 001 – agência – 1897-X – conta corrente – 100919-2.</a:t>
            </a:r>
          </a:p>
          <a:p>
            <a:pPr lvl="2" algn="just">
              <a:lnSpc>
                <a:spcPct val="170000"/>
              </a:lnSpc>
              <a:spcBef>
                <a:spcPts val="600"/>
              </a:spcBef>
              <a:buNone/>
            </a:pPr>
            <a:endParaRPr lang="pt-BR" sz="2400" b="1" dirty="0" smtClean="0"/>
          </a:p>
          <a:p>
            <a:pPr lvl="1" algn="just">
              <a:lnSpc>
                <a:spcPct val="17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24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1520" y="1052736"/>
            <a:ext cx="8712968" cy="4392492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/>
              <a:t>As solicitações de pagamento deverão ser encaminhadas  até o último dia útil do mês corrente anterior a programação seguinte;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/>
              <a:t>Pagamentos atrasados máximo que retroagem  6(seis) meses ;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>
                <a:solidFill>
                  <a:srgbClr val="FF0000"/>
                </a:solidFill>
              </a:rPr>
              <a:t>Ofício (Modelo </a:t>
            </a:r>
            <a:r>
              <a:rPr lang="pt-BR" dirty="0" smtClean="0">
                <a:solidFill>
                  <a:srgbClr val="FF0000"/>
                </a:solidFill>
              </a:rPr>
              <a:t>I) </a:t>
            </a:r>
            <a:r>
              <a:rPr lang="pt-BR" dirty="0" smtClean="0">
                <a:solidFill>
                  <a:srgbClr val="FF0000"/>
                </a:solidFill>
                <a:hlinkClick r:id="rId2" action="ppaction://hlinkfile"/>
              </a:rPr>
              <a:t>C:\Users\mssilva\Documents\Ofício Comissão Técnica.docx</a:t>
            </a:r>
            <a:endParaRPr lang="pt-BR" dirty="0" smtClean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>
                <a:solidFill>
                  <a:srgbClr val="FF0000"/>
                </a:solidFill>
              </a:rPr>
              <a:t>Planilha (Modelo II)</a:t>
            </a:r>
          </a:p>
          <a:p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/>
          </a:bodyPr>
          <a:lstStyle/>
          <a:p>
            <a:pPr algn="l"/>
            <a:r>
              <a:rPr lang="pt-BR" sz="2800" b="1" dirty="0" smtClean="0"/>
              <a:t>6 - PRAZOS E DOCUMENTOS</a:t>
            </a:r>
            <a:endParaRPr lang="pt-BR" sz="2800" b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57" y="908720"/>
            <a:ext cx="8871387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0" y="247644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</a:pPr>
            <a:r>
              <a:rPr lang="pt-BR" sz="2400" dirty="0" smtClean="0">
                <a:solidFill>
                  <a:srgbClr val="FF0000"/>
                </a:solidFill>
              </a:rPr>
              <a:t>	Planilha (Modelo II)</a:t>
            </a:r>
            <a:endParaRPr lang="pt-BR" dirty="0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CTSGS/ GGP/ CRH – Módulo III: Formas alternativas de Remuneração (PIN)</a:t>
            </a:r>
            <a:endParaRPr kumimoji="0" lang="pt-BR" sz="1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1504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Espaço Reservado para Conteúdo 2"/>
          <p:cNvSpPr txBox="1">
            <a:spLocks/>
          </p:cNvSpPr>
          <p:nvPr/>
        </p:nvSpPr>
        <p:spPr>
          <a:xfrm>
            <a:off x="467544" y="1700810"/>
            <a:ext cx="8208912" cy="3744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pt-BR" sz="2000" b="1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MÓDULO III – Formas Alternativas de Remuneração (PIN/ PPM)</a:t>
            </a:r>
            <a:endParaRPr kumimoji="0" lang="pt-BR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  <a:cs typeface="Arial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1907704" y="3573016"/>
            <a:ext cx="53285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hangingPunct="0">
              <a:buNone/>
            </a:pPr>
            <a:r>
              <a:rPr lang="pt-BR" sz="2800" b="1" dirty="0" smtClean="0"/>
              <a:t>COMISSÃO TÉCNICA DO SISTEMA DE GRATIFICAÇÕES DE SAÚDE</a:t>
            </a:r>
          </a:p>
          <a:p>
            <a:pPr lvl="0" algn="ctr" hangingPunct="0">
              <a:buNone/>
            </a:pPr>
            <a:r>
              <a:rPr lang="pt-BR" sz="2800" b="1" cap="all" dirty="0" smtClean="0">
                <a:ln w="5000" cmpd="sng">
                  <a:solidFill>
                    <a:srgbClr val="6EA0B0">
                      <a:tint val="80000"/>
                      <a:shade val="99000"/>
                      <a:satMod val="500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rPr>
              <a:t>GGP/CRH/SES-SP</a:t>
            </a:r>
          </a:p>
          <a:p>
            <a:pPr lvl="0" algn="ctr" hangingPunct="0">
              <a:buNone/>
            </a:pPr>
            <a:endParaRPr lang="pt-BR" sz="2800" b="1" cap="all" dirty="0" smtClean="0">
              <a:ln w="5000" cmpd="sng">
                <a:solidFill>
                  <a:srgbClr val="6EA0B0">
                    <a:tint val="80000"/>
                    <a:shade val="99000"/>
                    <a:satMod val="500000"/>
                  </a:srgbClr>
                </a:solidFill>
                <a:prstDash val="solid"/>
              </a:ln>
              <a:solidFill>
                <a:prstClr val="black"/>
              </a:solidFill>
              <a:effectLst>
                <a:outerShdw blurRad="50800" dist="38100" dir="5400000" algn="t" rotWithShape="0">
                  <a:prstClr val="black">
                    <a:alpha val="5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421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8280920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0" y="103628"/>
            <a:ext cx="8388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</a:pPr>
            <a:r>
              <a:rPr lang="pt-BR" sz="2400" dirty="0" smtClean="0">
                <a:solidFill>
                  <a:srgbClr val="FF0000"/>
                </a:solidFill>
              </a:rPr>
              <a:t>	Exemplo de preenchimento de planilha</a:t>
            </a:r>
            <a:endParaRPr lang="pt-BR" dirty="0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CTSGS/ GGP/ CRH – Módulo III: Formas alternativas de Remuneração (PIN)</a:t>
            </a:r>
            <a:endParaRPr kumimoji="0" lang="pt-BR" sz="1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2056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48816" y="2276872"/>
            <a:ext cx="7467600" cy="2520280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18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Atendimento de demandas individuais;</a:t>
            </a:r>
          </a:p>
          <a:p>
            <a:pPr algn="just">
              <a:lnSpc>
                <a:spcPct val="150000"/>
              </a:lnSpc>
              <a:spcBef>
                <a:spcPts val="18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Valores provisionados pela agência.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buClr>
                <a:schemeClr val="bg1"/>
              </a:buClr>
              <a:buFont typeface="Wingdings" pitchFamily="2" charset="2"/>
              <a:buChar char="q"/>
            </a:pPr>
            <a:endParaRPr lang="pt-BR" sz="2400" dirty="0" smtClean="0"/>
          </a:p>
          <a:p>
            <a:pPr>
              <a:buClr>
                <a:schemeClr val="bg1"/>
              </a:buClr>
              <a:buFont typeface="Wingdings" panose="05000000000000000000" pitchFamily="2" charset="2"/>
              <a:buChar char="q"/>
            </a:pPr>
            <a:endParaRPr lang="pt-BR" sz="2400" b="1" dirty="0" smtClean="0"/>
          </a:p>
          <a:p>
            <a:pPr marL="36576" indent="0">
              <a:lnSpc>
                <a:spcPct val="200000"/>
              </a:lnSpc>
              <a:buNone/>
            </a:pPr>
            <a:endParaRPr lang="pt-BR" sz="1400" dirty="0" smtClean="0"/>
          </a:p>
          <a:p>
            <a:pPr marL="36576" indent="0">
              <a:buClr>
                <a:schemeClr val="bg1"/>
              </a:buClr>
              <a:buNone/>
            </a:pPr>
            <a:endParaRPr lang="pt-BR" sz="1400" dirty="0" smtClean="0">
              <a:latin typeface="+mj-lt"/>
              <a:ea typeface="+mj-ea"/>
              <a:cs typeface="+mj-cs"/>
            </a:endParaRPr>
          </a:p>
          <a:p>
            <a:pPr>
              <a:buClr>
                <a:schemeClr val="bg1"/>
              </a:buClr>
              <a:buFont typeface="Wingdings" panose="05000000000000000000" pitchFamily="2" charset="2"/>
              <a:buChar char="ü"/>
            </a:pPr>
            <a:endParaRPr lang="pt-BR" sz="1400" dirty="0" smtClean="0">
              <a:latin typeface="+mj-lt"/>
              <a:ea typeface="+mj-ea"/>
              <a:cs typeface="+mj-cs"/>
            </a:endParaRPr>
          </a:p>
          <a:p>
            <a:pPr>
              <a:buClr>
                <a:schemeClr val="bg1"/>
              </a:buClr>
              <a:buFont typeface="Wingdings" panose="05000000000000000000" pitchFamily="2" charset="2"/>
              <a:buChar char="ü"/>
            </a:pPr>
            <a:endParaRPr lang="pt-BR" sz="1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pt-BR" sz="2800" b="1" dirty="0" smtClean="0"/>
              <a:t>7 – CONSIDERAÇÕES FINAIS</a:t>
            </a:r>
            <a:endParaRPr lang="pt-BR" sz="2800" b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  <p:extLst>
      <p:ext uri="{BB962C8B-B14F-4D97-AF65-F5344CB8AC3E}">
        <p14:creationId xmlns:p14="http://schemas.microsoft.com/office/powerpoint/2010/main" val="16621581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552" y="1844824"/>
            <a:ext cx="7920880" cy="374441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800" dirty="0">
                <a:hlinkClick r:id="rId2" tooltip="Lei nº 8.975, de 25 de novembro de 1994"/>
              </a:rPr>
              <a:t>Lei nº 8.975, de 25 de novembro de 1994</a:t>
            </a:r>
            <a:r>
              <a:rPr lang="pt-BR" sz="1800" dirty="0"/>
              <a:t> (vigência 26/11/94) </a:t>
            </a: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800" dirty="0">
                <a:hlinkClick r:id="rId3" tooltip="Lei nº 9.185, de 21 de novembro de 1995"/>
              </a:rPr>
              <a:t>Lei nº 9.185, de 21 de novembro de 1995</a:t>
            </a:r>
            <a:r>
              <a:rPr lang="pt-BR" sz="1800" dirty="0"/>
              <a:t> (vigência 01/04/95) </a:t>
            </a: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800" dirty="0">
                <a:hlinkClick r:id="rId4" tooltip="Lei nº 9.463, de 19 de dezembro de 1996"/>
              </a:rPr>
              <a:t>Lei nº 9.463, de 19 de dezembro de 1996</a:t>
            </a:r>
            <a:r>
              <a:rPr lang="pt-BR" sz="1800" dirty="0"/>
              <a:t> (vigência 20/12/96) </a:t>
            </a: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800" dirty="0">
                <a:hlinkClick r:id="rId5" tooltip="Decreto nº 41.794, de 19 de maio de 1997"/>
              </a:rPr>
              <a:t>Decreto nº 41.794, de 19 de maio de 1997</a:t>
            </a:r>
            <a:r>
              <a:rPr lang="pt-BR" sz="1800" dirty="0"/>
              <a:t> (vigência 20/05/97) </a:t>
            </a: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800" dirty="0">
                <a:hlinkClick r:id="rId6" tooltip="Decreto nº 42.955, de 23 de março de 1998"/>
              </a:rPr>
              <a:t>Decreto nº 42.955, de 23 de março de 1998</a:t>
            </a:r>
            <a:r>
              <a:rPr lang="pt-BR" sz="1800" dirty="0"/>
              <a:t> (vigência 01/03/98) </a:t>
            </a: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800" dirty="0">
                <a:hlinkClick r:id="rId7" tooltip="Decreto nº 50.174, de 04 de novembro de 2005"/>
              </a:rPr>
              <a:t>Decreto nº 50.174, de 04 de novembro de 2005</a:t>
            </a:r>
            <a:r>
              <a:rPr lang="pt-BR" sz="1800" dirty="0"/>
              <a:t> (vigência 05/11/05) </a:t>
            </a: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800" dirty="0">
                <a:hlinkClick r:id="rId8" tooltip="Decreto nº 52.711, de 11 de fevereiro de 2008"/>
              </a:rPr>
              <a:t>Decreto nº 52.711, de 11 de fevereiro de 2008</a:t>
            </a:r>
            <a:r>
              <a:rPr lang="pt-BR" sz="1800" dirty="0"/>
              <a:t> (vigência 01/01/08) </a:t>
            </a:r>
          </a:p>
          <a:p>
            <a:endParaRPr lang="pt-BR" sz="28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1143000"/>
          </a:xfrm>
        </p:spPr>
        <p:txBody>
          <a:bodyPr>
            <a:normAutofit/>
          </a:bodyPr>
          <a:lstStyle/>
          <a:p>
            <a:pPr marL="36576" algn="ctr">
              <a:spcBef>
                <a:spcPct val="20000"/>
              </a:spcBef>
              <a:buClr>
                <a:schemeClr val="bg1"/>
              </a:buClr>
              <a:buSzPct val="80000"/>
            </a:pPr>
            <a:r>
              <a:rPr lang="pt-BR" sz="2800" b="1" dirty="0" smtClean="0"/>
              <a:t>LEGISLAÇÃO </a:t>
            </a:r>
            <a:r>
              <a:rPr lang="pt-BR" sz="2800" b="1" dirty="0"/>
              <a:t/>
            </a:r>
            <a:br>
              <a:rPr lang="pt-BR" sz="2800" b="1" dirty="0"/>
            </a:br>
            <a:r>
              <a:rPr lang="pt-BR" sz="2800" b="1" dirty="0" smtClean="0"/>
              <a:t>PRÊMIO </a:t>
            </a:r>
            <a:r>
              <a:rPr lang="pt-BR" sz="2800" b="1" dirty="0"/>
              <a:t>DE INCENTIVO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  <p:extLst>
      <p:ext uri="{BB962C8B-B14F-4D97-AF65-F5344CB8AC3E}">
        <p14:creationId xmlns:p14="http://schemas.microsoft.com/office/powerpoint/2010/main" val="396948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457200" y="260649"/>
            <a:ext cx="8229600" cy="8983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571500" marR="0" lvl="0" indent="-5715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II.	 PRÊMIO DE PRODUTIVIDADE MÉDICA</a:t>
            </a:r>
            <a:endParaRPr kumimoji="0" lang="pt-BR" sz="4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323528" y="1159008"/>
            <a:ext cx="8496944" cy="5078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150000"/>
              </a:lnSpc>
              <a:spcBef>
                <a:spcPts val="1200"/>
              </a:spcBef>
              <a:buClr>
                <a:schemeClr val="tx2"/>
              </a:buClr>
              <a:buSzPct val="100000"/>
              <a:defRPr/>
            </a:pPr>
            <a:r>
              <a:rPr lang="pt-BR" sz="2800" b="1" dirty="0">
                <a:solidFill>
                  <a:schemeClr val="tx2"/>
                </a:solidFill>
              </a:rPr>
              <a:t>Este Módulo tem por objetivo</a:t>
            </a:r>
            <a:r>
              <a:rPr kumimoji="0" lang="pt-B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pt-BR" sz="2800" b="1" dirty="0">
                <a:solidFill>
                  <a:schemeClr val="tx2"/>
                </a:solidFill>
              </a:rPr>
              <a:t>esclarecer eventuais dúvidas,  promover a conscientização,  padronização, simplificação das etapas dos processos de trabalho, orientar a condução dos procedimentos administrativos  referentes </a:t>
            </a:r>
            <a:r>
              <a:rPr lang="pt-BR" sz="2800" b="1" dirty="0" smtClean="0">
                <a:solidFill>
                  <a:schemeClr val="tx2"/>
                </a:solidFill>
              </a:rPr>
              <a:t>a </a:t>
            </a:r>
            <a:r>
              <a:rPr lang="pt-BR" sz="2800" b="1" dirty="0">
                <a:solidFill>
                  <a:schemeClr val="tx2"/>
                </a:solidFill>
              </a:rPr>
              <a:t>concessão do Prêmio de Produtividade Médica - PPM instituído pela L.C. nº 1.193/13, regulamentada pelo Decreto 59.156/13.</a:t>
            </a:r>
          </a:p>
          <a:p>
            <a:pPr marL="0" marR="0" lvl="0" indent="0" algn="ctr" defTabSz="914400" rtl="0" eaLnBrk="1" fontAlgn="auto" latinLnBrk="0" hangingPunct="1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itchFamily="2" charset="2"/>
              <a:buChar char="q"/>
              <a:tabLst/>
              <a:defRPr/>
            </a:pPr>
            <a:endParaRPr kumimoji="0" lang="pt-BR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  <p:extLst>
      <p:ext uri="{BB962C8B-B14F-4D97-AF65-F5344CB8AC3E}">
        <p14:creationId xmlns:p14="http://schemas.microsoft.com/office/powerpoint/2010/main" val="130421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515964"/>
              </p:ext>
            </p:extLst>
          </p:nvPr>
        </p:nvGraphicFramePr>
        <p:xfrm>
          <a:off x="375961" y="1170031"/>
          <a:ext cx="8640960" cy="542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7251"/>
                <a:gridCol w="4393709"/>
              </a:tblGrid>
              <a:tr h="3960439">
                <a:tc>
                  <a:txBody>
                    <a:bodyPr/>
                    <a:lstStyle/>
                    <a:p>
                      <a:pPr lvl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Font typeface="Wingdings" pitchFamily="2" charset="2"/>
                        <a:buChar char="q"/>
                      </a:pPr>
                      <a:endParaRPr lang="pt-BR" sz="2000" b="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Font typeface="Wingdings" pitchFamily="2" charset="2"/>
                        <a:buChar char="q"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Instituiu a carreira médica em 3 classes:</a:t>
                      </a:r>
                    </a:p>
                    <a:p>
                      <a:pPr lvl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None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Médico I; Médico II; Médico III</a:t>
                      </a:r>
                    </a:p>
                    <a:p>
                      <a:pPr lvl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None/>
                      </a:pPr>
                      <a:endParaRPr lang="pt-BR" sz="2000" b="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Font typeface="Wingdings" pitchFamily="2" charset="2"/>
                        <a:buChar char="q"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Estágio Probatório:</a:t>
                      </a:r>
                    </a:p>
                    <a:p>
                      <a:pPr lvl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None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3 (três) anos</a:t>
                      </a:r>
                    </a:p>
                    <a:p>
                      <a:pPr lvl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None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Processo de Avaliação</a:t>
                      </a:r>
                    </a:p>
                    <a:p>
                      <a:pPr>
                        <a:buClr>
                          <a:schemeClr val="tx2"/>
                        </a:buClr>
                      </a:pPr>
                      <a:endParaRPr lang="pt-BR" sz="200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1" algn="l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Font typeface="Wingdings" pitchFamily="2" charset="2"/>
                        <a:buChar char="q"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Ingresso – Requisitos Mínimos:</a:t>
                      </a:r>
                    </a:p>
                    <a:p>
                      <a:pPr lvl="1" algn="l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None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CREMESP</a:t>
                      </a:r>
                      <a:endParaRPr lang="pt-BR" sz="2000" b="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1" algn="l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None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Residência Médica</a:t>
                      </a:r>
                    </a:p>
                    <a:p>
                      <a:pPr lvl="1" algn="l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None/>
                      </a:pPr>
                      <a:endParaRPr lang="pt-BR" sz="2000" b="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1" algn="l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Font typeface="Wingdings" pitchFamily="2" charset="2"/>
                        <a:buChar char="q"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Jornada de Trabalho:</a:t>
                      </a:r>
                    </a:p>
                    <a:p>
                      <a:pPr lvl="1" algn="l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None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Jornada Parcial – 20 horas</a:t>
                      </a:r>
                    </a:p>
                    <a:p>
                      <a:pPr lvl="1" algn="l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None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Jornada Integral – 40 horas ( salvo exceções legais, vedado o exercício de qualquer outra atividade remunerada )</a:t>
                      </a:r>
                    </a:p>
                    <a:p>
                      <a:pPr>
                        <a:buClr>
                          <a:schemeClr val="tx2"/>
                        </a:buClr>
                      </a:pPr>
                      <a:endParaRPr lang="pt-BR" sz="2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8296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LC </a:t>
            </a: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Nº 1.193/2013, DE 2 DE JANEIRO DE </a:t>
            </a: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2013</a:t>
            </a:r>
            <a:endParaRPr lang="pt-BR" sz="28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67544" y="269776"/>
            <a:ext cx="8229600" cy="7829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PAGAMENTO: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323528" y="1052736"/>
            <a:ext cx="8568952" cy="4248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>
                <a:solidFill>
                  <a:schemeClr val="tx2"/>
                </a:solidFill>
              </a:rPr>
              <a:t>Pago conforme o resultado obtido em Processo de Avaliação:</a:t>
            </a:r>
          </a:p>
          <a:p>
            <a:pPr marL="1257300" lvl="2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>
                <a:solidFill>
                  <a:schemeClr val="tx2"/>
                </a:solidFill>
              </a:rPr>
              <a:t>Produtividade;</a:t>
            </a:r>
          </a:p>
          <a:p>
            <a:pPr marL="1257300" lvl="2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err="1" smtClean="0">
                <a:solidFill>
                  <a:schemeClr val="tx2"/>
                </a:solidFill>
              </a:rPr>
              <a:t>Resolutividade</a:t>
            </a:r>
            <a:r>
              <a:rPr lang="pt-BR" dirty="0" smtClean="0">
                <a:solidFill>
                  <a:schemeClr val="tx2"/>
                </a:solidFill>
              </a:rPr>
              <a:t>;</a:t>
            </a:r>
          </a:p>
          <a:p>
            <a:pPr marL="1257300" lvl="2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>
                <a:solidFill>
                  <a:schemeClr val="tx2"/>
                </a:solidFill>
              </a:rPr>
              <a:t>Assiduidade;</a:t>
            </a:r>
          </a:p>
          <a:p>
            <a:pPr marL="1257300" lvl="2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>
                <a:solidFill>
                  <a:schemeClr val="tx2"/>
                </a:solidFill>
              </a:rPr>
              <a:t>Qualidade dos trabalhos Prestados;</a:t>
            </a:r>
          </a:p>
          <a:p>
            <a:pPr marL="1257300" lvl="2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>
                <a:solidFill>
                  <a:schemeClr val="tx2"/>
                </a:solidFill>
              </a:rPr>
              <a:t>Responsabilidade e eficiência na execução das atividades.</a:t>
            </a:r>
          </a:p>
          <a:p>
            <a:pPr marL="800100" lvl="1" indent="-342900" algn="ctr">
              <a:lnSpc>
                <a:spcPct val="150000"/>
              </a:lnSpc>
              <a:spcBef>
                <a:spcPts val="600"/>
              </a:spcBef>
            </a:pPr>
            <a:r>
              <a:rPr lang="pt-BR" b="1" dirty="0" smtClean="0">
                <a:solidFill>
                  <a:schemeClr val="tx2"/>
                </a:solidFill>
              </a:rPr>
              <a:t>A avaliação não pode ser superior a 12 (doze) meses, </a:t>
            </a:r>
          </a:p>
          <a:p>
            <a:pPr marL="800100" lvl="1" indent="-342900" algn="ctr">
              <a:lnSpc>
                <a:spcPct val="150000"/>
              </a:lnSpc>
              <a:spcBef>
                <a:spcPts val="600"/>
              </a:spcBef>
            </a:pPr>
            <a:r>
              <a:rPr lang="pt-BR" b="1" dirty="0" smtClean="0">
                <a:solidFill>
                  <a:schemeClr val="tx2"/>
                </a:solidFill>
              </a:rPr>
              <a:t>calculado mediante a aplicação da UBV;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>
                <a:solidFill>
                  <a:schemeClr val="tx2"/>
                </a:solidFill>
              </a:rPr>
              <a:t>Utilizadas  duas tabelas , sendo a vigente:</a:t>
            </a:r>
          </a:p>
          <a:p>
            <a:pPr marL="1257300" lvl="2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>
                <a:solidFill>
                  <a:schemeClr val="tx2"/>
                </a:solidFill>
              </a:rPr>
              <a:t>ANEXO III - a que se referem o “caput” e o inciso II do artigo 14 da Lei Complementar nº 1.193/13</a:t>
            </a:r>
          </a:p>
          <a:p>
            <a:pPr marL="800100" lvl="1" indent="-342900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endParaRPr lang="pt-BR" dirty="0" smtClean="0">
              <a:solidFill>
                <a:sysClr val="windowText" lastClr="000000"/>
              </a:solidFill>
              <a:latin typeface="Calibri"/>
            </a:endParaRPr>
          </a:p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dirty="0" smtClean="0">
                <a:solidFill>
                  <a:sysClr val="windowText" lastClr="000000"/>
                </a:solidFill>
                <a:latin typeface="Calibri"/>
              </a:rPr>
              <a:t>		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BR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pt-BR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539552" y="260650"/>
            <a:ext cx="8229600" cy="7829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PARÂMETROS: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323528" y="1412776"/>
            <a:ext cx="8568952" cy="4248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600" dirty="0" smtClean="0">
                <a:solidFill>
                  <a:schemeClr val="tx2"/>
                </a:solidFill>
              </a:rPr>
              <a:t>O servidor médico ingressante  faz jus a 50% do Prêmio de Produtividade Médica.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600" dirty="0" smtClean="0">
                <a:solidFill>
                  <a:schemeClr val="tx2"/>
                </a:solidFill>
              </a:rPr>
              <a:t>O servidor médico afastado no convênio SUS faz jus a 10% do Prêmio de Produtividade Médica.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600" dirty="0" smtClean="0">
                <a:solidFill>
                  <a:schemeClr val="tx2"/>
                </a:solidFill>
              </a:rPr>
              <a:t>Não Perde Direito ao Prêmio de Produtividade Médica:</a:t>
            </a:r>
          </a:p>
          <a:p>
            <a:pPr marL="1257300" lvl="2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400" dirty="0" smtClean="0">
                <a:solidFill>
                  <a:schemeClr val="tx2"/>
                </a:solidFill>
              </a:rPr>
              <a:t>Afastamentos considerados de efetivo exercício, Licença para tratamento de Saúde  não superior  a  metade do  período que o processo de avaliação contempla.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600" dirty="0" smtClean="0">
                <a:solidFill>
                  <a:schemeClr val="tx2"/>
                </a:solidFill>
              </a:rPr>
              <a:t>Não faz jus ao Prêmio de Produtividade Médica</a:t>
            </a:r>
          </a:p>
          <a:p>
            <a:pPr marL="1257300" lvl="2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400" dirty="0" smtClean="0">
                <a:solidFill>
                  <a:schemeClr val="tx2"/>
                </a:solidFill>
              </a:rPr>
              <a:t>Uma falta injustificada;</a:t>
            </a:r>
          </a:p>
          <a:p>
            <a:pPr marL="1257300" lvl="2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400" dirty="0" smtClean="0">
                <a:solidFill>
                  <a:schemeClr val="tx2"/>
                </a:solidFill>
              </a:rPr>
              <a:t>Licença Saúde Superior a  metade do  período que o processo de avaliação contempla;</a:t>
            </a:r>
          </a:p>
          <a:p>
            <a:pPr marL="1257300" lvl="2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400" dirty="0" smtClean="0">
                <a:solidFill>
                  <a:schemeClr val="tx2"/>
                </a:solidFill>
              </a:rPr>
              <a:t>Punido no período  ( Procedimento Administrativo  ou Disciplinar).</a:t>
            </a:r>
          </a:p>
          <a:p>
            <a:pPr marL="800100" lvl="1" indent="-342900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endParaRPr lang="pt-BR" sz="2000" dirty="0" smtClean="0">
              <a:solidFill>
                <a:sysClr val="windowText" lastClr="000000"/>
              </a:solidFill>
              <a:latin typeface="Calibri"/>
            </a:endParaRPr>
          </a:p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000" dirty="0" smtClean="0">
                <a:solidFill>
                  <a:sysClr val="windowText" lastClr="000000"/>
                </a:solidFill>
                <a:latin typeface="Calibri"/>
              </a:rPr>
              <a:t>		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BR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pt-BR" sz="1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323528" y="1412776"/>
            <a:ext cx="8568952" cy="4248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800100" lvl="1" indent="-342900">
              <a:lnSpc>
                <a:spcPct val="150000"/>
              </a:lnSpc>
              <a:spcBef>
                <a:spcPts val="600"/>
              </a:spcBef>
            </a:pPr>
            <a:endParaRPr lang="pt-BR" sz="2000" dirty="0" smtClean="0">
              <a:solidFill>
                <a:sysClr val="windowText" lastClr="000000"/>
              </a:solidFill>
              <a:latin typeface="Calibri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BR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pt-BR" sz="1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ço Reservado para Conteúdo 3"/>
          <p:cNvSpPr txBox="1">
            <a:spLocks/>
          </p:cNvSpPr>
          <p:nvPr/>
        </p:nvSpPr>
        <p:spPr>
          <a:xfrm>
            <a:off x="971600" y="1556792"/>
            <a:ext cx="7086600" cy="381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pt-BR" sz="2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pt-B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Pct val="100000"/>
              <a:buFont typeface="Symbol" pitchFamily="18" charset="2"/>
              <a:buNone/>
              <a:tabLst/>
              <a:defRPr/>
            </a:pPr>
            <a:r>
              <a:rPr lang="pt-BR" sz="2800" dirty="0" smtClean="0">
                <a:solidFill>
                  <a:schemeClr val="tx2"/>
                </a:solidFill>
              </a:rPr>
              <a:t>“O </a:t>
            </a:r>
            <a:r>
              <a:rPr lang="pt-BR" sz="2800" b="1" dirty="0" smtClean="0">
                <a:solidFill>
                  <a:schemeClr val="tx2"/>
                </a:solidFill>
              </a:rPr>
              <a:t>P</a:t>
            </a:r>
            <a:r>
              <a:rPr lang="pt-BR" sz="2800" dirty="0" smtClean="0">
                <a:solidFill>
                  <a:schemeClr val="tx2"/>
                </a:solidFill>
              </a:rPr>
              <a:t>rêmio de </a:t>
            </a:r>
            <a:r>
              <a:rPr lang="pt-BR" sz="2800" b="1" dirty="0" smtClean="0">
                <a:solidFill>
                  <a:schemeClr val="tx2"/>
                </a:solidFill>
              </a:rPr>
              <a:t>P</a:t>
            </a:r>
            <a:r>
              <a:rPr lang="pt-BR" sz="2800" dirty="0" smtClean="0">
                <a:solidFill>
                  <a:schemeClr val="tx2"/>
                </a:solidFill>
              </a:rPr>
              <a:t>rodutividade </a:t>
            </a:r>
            <a:r>
              <a:rPr lang="pt-BR" sz="2800" b="1" dirty="0" smtClean="0">
                <a:solidFill>
                  <a:schemeClr val="tx2"/>
                </a:solidFill>
              </a:rPr>
              <a:t>M</a:t>
            </a:r>
            <a:r>
              <a:rPr lang="pt-BR" sz="2800" dirty="0" smtClean="0">
                <a:solidFill>
                  <a:schemeClr val="tx2"/>
                </a:solidFill>
              </a:rPr>
              <a:t>édica não é cumulativo com vantagens pecuniárias da mesma natureza”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Pct val="100000"/>
              <a:buFont typeface="Symbol" pitchFamily="18" charset="2"/>
              <a:buNone/>
              <a:tabLst/>
              <a:defRPr/>
            </a:pPr>
            <a:r>
              <a:rPr kumimoji="0" lang="pt-BR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</a:p>
        </p:txBody>
      </p:sp>
      <p:sp>
        <p:nvSpPr>
          <p:cNvPr id="11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539552" y="188641"/>
            <a:ext cx="8229600" cy="7829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PRO LABORE: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323528" y="836713"/>
            <a:ext cx="8568952" cy="57587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2400" dirty="0" smtClean="0">
                <a:solidFill>
                  <a:schemeClr val="tx2"/>
                </a:solidFill>
              </a:rPr>
              <a:t>As funções de Direção ( 30 horas de jornada ) / Chefia / Supervisão e </a:t>
            </a:r>
            <a:r>
              <a:rPr lang="pt-BR" sz="2400" dirty="0" smtClean="0">
                <a:solidFill>
                  <a:schemeClr val="tx2"/>
                </a:solidFill>
              </a:rPr>
              <a:t>Encarregatura  </a:t>
            </a:r>
            <a:r>
              <a:rPr lang="pt-BR" sz="2400" dirty="0" smtClean="0">
                <a:solidFill>
                  <a:schemeClr val="tx2"/>
                </a:solidFill>
              </a:rPr>
              <a:t>( 20 horas de jornada )   para as unidades que venham ser caracterizadas como atividades específicas de integrantes da carreira são retribuídos com gratificação “ Pro Labore “. 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</a:pPr>
            <a:endParaRPr lang="pt-BR" sz="2400" dirty="0" smtClean="0">
              <a:solidFill>
                <a:schemeClr val="tx2"/>
              </a:solidFill>
            </a:endParaRPr>
          </a:p>
          <a:p>
            <a:pPr marL="800100" lvl="1" indent="-342900" algn="ctr">
              <a:lnSpc>
                <a:spcPct val="150000"/>
              </a:lnSpc>
              <a:spcBef>
                <a:spcPts val="600"/>
              </a:spcBef>
            </a:pPr>
            <a:r>
              <a:rPr lang="pt-BR" sz="2400" b="1" dirty="0" smtClean="0">
                <a:solidFill>
                  <a:schemeClr val="tx2"/>
                </a:solidFill>
              </a:rPr>
              <a:t>(em caso de substituição  superior a 15 dias  fará  jus  à gratificação Pro Labore ).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2400" dirty="0" smtClean="0">
              <a:solidFill>
                <a:schemeClr val="tx2"/>
              </a:solidFill>
            </a:endParaRPr>
          </a:p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400" dirty="0" smtClean="0">
                <a:solidFill>
                  <a:schemeClr val="tx2"/>
                </a:solidFill>
              </a:rPr>
              <a:t>		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BR" sz="2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67544" y="269776"/>
            <a:ext cx="8229600" cy="7829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LEIS E RESOLUÇÕES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Conector de seta reta 7"/>
          <p:cNvCxnSpPr/>
          <p:nvPr/>
        </p:nvCxnSpPr>
        <p:spPr>
          <a:xfrm>
            <a:off x="4355976" y="170080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Conector de seta reta 9"/>
          <p:cNvCxnSpPr/>
          <p:nvPr/>
        </p:nvCxnSpPr>
        <p:spPr>
          <a:xfrm>
            <a:off x="4355976" y="2636912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Conector de seta reta 10"/>
          <p:cNvCxnSpPr/>
          <p:nvPr/>
        </p:nvCxnSpPr>
        <p:spPr>
          <a:xfrm>
            <a:off x="3995936" y="364502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Conector de seta reta 11"/>
          <p:cNvCxnSpPr/>
          <p:nvPr/>
        </p:nvCxnSpPr>
        <p:spPr>
          <a:xfrm>
            <a:off x="4716016" y="458112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Espaço Reservado para Conteúdo 2"/>
          <p:cNvSpPr txBox="1">
            <a:spLocks/>
          </p:cNvSpPr>
          <p:nvPr/>
        </p:nvSpPr>
        <p:spPr>
          <a:xfrm>
            <a:off x="323528" y="1412778"/>
            <a:ext cx="8568952" cy="44644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900" b="1" dirty="0" smtClean="0">
                <a:solidFill>
                  <a:schemeClr val="tx2"/>
                </a:solidFill>
              </a:rPr>
              <a:t>Decreto 59.156, de 06/05/2013         </a:t>
            </a:r>
            <a:r>
              <a:rPr lang="pt-BR" sz="1900" dirty="0" smtClean="0">
                <a:solidFill>
                  <a:schemeClr val="tx2"/>
                </a:solidFill>
              </a:rPr>
              <a:t>Regulamenta o processo de avaliação para fins de  pagamento da PPM;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900" b="1" dirty="0" smtClean="0">
                <a:solidFill>
                  <a:schemeClr val="tx2"/>
                </a:solidFill>
              </a:rPr>
              <a:t>Resolução SS50 de 22/05/2013        </a:t>
            </a:r>
            <a:r>
              <a:rPr lang="pt-BR" sz="1900" dirty="0" smtClean="0">
                <a:solidFill>
                  <a:schemeClr val="tx2"/>
                </a:solidFill>
              </a:rPr>
              <a:t>Disciplina o Processo de Avaliação para fins de  pagamento de PPM;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900" b="1" dirty="0" smtClean="0">
                <a:solidFill>
                  <a:schemeClr val="tx2"/>
                </a:solidFill>
              </a:rPr>
              <a:t>Instrução CRH nº 002/2013         </a:t>
            </a:r>
            <a:r>
              <a:rPr lang="pt-BR" sz="1900" dirty="0" smtClean="0">
                <a:solidFill>
                  <a:schemeClr val="tx2"/>
                </a:solidFill>
              </a:rPr>
              <a:t>Uniformizou os procedimentos relativos aos processos de avaliação e pagamento do PPM;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900" b="1" dirty="0" smtClean="0">
                <a:solidFill>
                  <a:schemeClr val="tx2"/>
                </a:solidFill>
              </a:rPr>
              <a:t>Instrução Técnica GGP nº001/2014         </a:t>
            </a:r>
            <a:r>
              <a:rPr lang="pt-BR" sz="1900" dirty="0" smtClean="0">
                <a:solidFill>
                  <a:schemeClr val="tx2"/>
                </a:solidFill>
              </a:rPr>
              <a:t>Incluiu e alterou dispositivos na LC 1.193/13 como Periodicidade; Mudança de vínculo na mesma pasta; Servidores afastados; Mandato eletivo.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2000" dirty="0" smtClean="0">
              <a:solidFill>
                <a:schemeClr val="tx2"/>
              </a:solidFill>
            </a:endParaRPr>
          </a:p>
          <a:p>
            <a:pPr marL="800100" lvl="1" indent="-342900">
              <a:lnSpc>
                <a:spcPct val="150000"/>
              </a:lnSpc>
              <a:spcBef>
                <a:spcPts val="1200"/>
              </a:spcBef>
            </a:pPr>
            <a:r>
              <a:rPr lang="pt-BR" sz="2000" dirty="0" smtClean="0">
                <a:solidFill>
                  <a:schemeClr val="tx2"/>
                </a:solidFill>
              </a:rPr>
              <a:t>		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BR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pt-BR" sz="1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6264696"/>
          </a:xfrm>
        </p:spPr>
        <p:txBody>
          <a:bodyPr>
            <a:normAutofit fontScale="90000"/>
          </a:bodyPr>
          <a:lstStyle/>
          <a:p>
            <a:r>
              <a:rPr lang="pt-BR" dirty="0" smtClean="0">
                <a:solidFill>
                  <a:schemeClr val="tx1"/>
                </a:solidFill>
              </a:rPr>
              <a:t>A Comissão Técnica do Sistema de Gratificações de Saúde/GGP/CRH, atua como Folha de Pagamento do Prêmio de Incentivo PI  e gerenciador do Prêmio de Produtividade Médica – PPM</a:t>
            </a:r>
            <a:br>
              <a:rPr lang="pt-BR" dirty="0" smtClean="0">
                <a:solidFill>
                  <a:schemeClr val="tx1"/>
                </a:solidFill>
              </a:rPr>
            </a:br>
            <a:r>
              <a:rPr lang="pt-BR" dirty="0" smtClean="0">
                <a:solidFill>
                  <a:schemeClr val="tx1"/>
                </a:solidFill>
              </a:rPr>
              <a:t>Responsável assim pelo pagamento de aproximadamente 60.000(sessenta mil servidores) – Ativos e Inativos.</a:t>
            </a:r>
            <a:br>
              <a:rPr lang="pt-BR" dirty="0" smtClean="0">
                <a:solidFill>
                  <a:schemeClr val="tx1"/>
                </a:solidFill>
              </a:rPr>
            </a:br>
            <a:r>
              <a:rPr lang="pt-BR" dirty="0" smtClean="0">
                <a:solidFill>
                  <a:schemeClr val="tx1"/>
                </a:solidFill>
              </a:rPr>
              <a:t>Atende também as demandas oriundas de ações judiciais.</a:t>
            </a:r>
            <a:endParaRPr lang="pt-B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6054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95536" y="260650"/>
            <a:ext cx="8229600" cy="7829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CADASTRO DO SERVIDOR: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sp>
        <p:nvSpPr>
          <p:cNvPr id="14" name="Espaço Reservado para Conteúdo 3"/>
          <p:cNvSpPr txBox="1">
            <a:spLocks/>
          </p:cNvSpPr>
          <p:nvPr/>
        </p:nvSpPr>
        <p:spPr>
          <a:xfrm>
            <a:off x="467548" y="1196752"/>
            <a:ext cx="8248431" cy="453650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>
            <a:normAutofit fontScale="47500" lnSpcReduction="20000"/>
          </a:bodyPr>
          <a:lstStyle/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SEC DA SAUDE        CONSULTAS DE DADOS PESSOAIS, FUNC.E DE PAGAM      MPAPMDA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DADOS PESSOAIS E RESUMO FUNCIONAL        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DATA DA CONSULTA= 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xx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/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xx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/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xxxx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           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RS= 99999999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NOME= XXXXX 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XXXXX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XXXXXX                   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NOME COM 30 POSICOES= XXXXX 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XXXXX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XXXXXX                    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RG: NUM/DC= 9999999 9    UF= SP  ORGAO EMISSOR= SSP  DATA EMISSAO= 99999999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NUM.PIS/PASEP= 999999999   NOME DA MAE = XXXXXX 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XXXXXX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XXXXX      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ANO DO PRIM.EMPREGO= 99      NOME DO PAI = XXXXXXXXXX          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CPF= 99999999 99            SEXO= F             RACA/COR=          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DATA NASC.= 99999999         NATURAL DE= SP      ESTADO CIVIL= SOLTEIRO(A)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INGRESSO 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SERV.PUBL.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= 99999999         ESCOLARIDADE= SUPERIOR        COMPLETO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QTDE DEPENDENTES  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I.R.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=   0  SAL.FAM.  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E.F.P.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=  0  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C.L.T.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=  0   SAL.ESPOSA= NAO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CARTEIRA PROFIS.  NUM=   99999  SER=  99  EST.EMISSOR= RJ  IAMSPE-AGREGADOS=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                                         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               DT.INI               TP 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TP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PV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EX UCD/SUB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C/F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PADR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CAT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UA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SEC UO  UD EXERC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SIT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DT.SIT EX BEN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JORN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CARG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01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01/141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4049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003A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83975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09    6     18   240392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EXCLUI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100692         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0,0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02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01/141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4049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001A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86273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09    7   110   040892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EXCLUI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110102         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0,0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02  01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01/141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4017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009        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86273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09    7   110   250998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EXCLUI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110102  01                   0,0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03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01/141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5526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003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86273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09    7   110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180992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ATIVO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0,0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04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01/141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5525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002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86273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09    7   110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150102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ATIVO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0,0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OPCAO:                                                              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                                         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PAGINA 01 DE 02                   EXIBIR PAG.      IMPRIMIR PAG. DE    A  SEC DA SAUDE        CONSULTAS DE DADOS PESSOAIS, FUNC.E DE PAGAM      MPAPMDA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DADOS PESSOAIS E RESUMO FUNCIONAL                   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9" y="5842537"/>
            <a:ext cx="1728191" cy="898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67544" y="269776"/>
            <a:ext cx="8229600" cy="7829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LEIS E RESOLUÇÕES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5" y="55911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323528" y="1196754"/>
            <a:ext cx="8568952" cy="44644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900" b="1" dirty="0" smtClean="0">
                <a:solidFill>
                  <a:schemeClr val="tx2"/>
                </a:solidFill>
              </a:rPr>
              <a:t> Legenda:</a:t>
            </a: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200" b="1" dirty="0" smtClean="0">
                <a:solidFill>
                  <a:schemeClr val="tx2"/>
                </a:solidFill>
              </a:rPr>
              <a:t>RS:Registro do Sistema</a:t>
            </a: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200" b="1" dirty="0" smtClean="0">
                <a:solidFill>
                  <a:schemeClr val="tx2"/>
                </a:solidFill>
              </a:rPr>
              <a:t>PV: Provimento de Vinculo</a:t>
            </a: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200" b="1" dirty="0" smtClean="0">
                <a:solidFill>
                  <a:schemeClr val="tx2"/>
                </a:solidFill>
              </a:rPr>
              <a:t>C/F: Cargo Função</a:t>
            </a: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800" b="1" dirty="0" smtClean="0">
              <a:solidFill>
                <a:schemeClr val="tx2"/>
              </a:solidFill>
            </a:endParaRP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800" b="1" dirty="0" smtClean="0">
              <a:solidFill>
                <a:schemeClr val="tx2"/>
              </a:solidFill>
            </a:endParaRP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800" b="1" dirty="0" smtClean="0">
              <a:solidFill>
                <a:schemeClr val="tx2"/>
              </a:solidFill>
            </a:endParaRP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050" b="1" dirty="0" smtClean="0">
                <a:solidFill>
                  <a:schemeClr val="tx2"/>
                </a:solidFill>
              </a:rPr>
              <a:t>CAT:Categoria</a:t>
            </a: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1050" b="1" dirty="0" smtClean="0">
              <a:solidFill>
                <a:schemeClr val="tx2"/>
              </a:solidFill>
            </a:endParaRP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1050" b="1" dirty="0" smtClean="0">
              <a:solidFill>
                <a:schemeClr val="tx2"/>
              </a:solidFill>
            </a:endParaRP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050" b="1" dirty="0" smtClean="0">
                <a:solidFill>
                  <a:schemeClr val="tx2"/>
                </a:solidFill>
              </a:rPr>
              <a:t>U.A:Unidade Administrativa</a:t>
            </a: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1050" b="1" dirty="0" smtClean="0">
              <a:solidFill>
                <a:schemeClr val="tx2"/>
              </a:solidFill>
            </a:endParaRPr>
          </a:p>
          <a:p>
            <a:pPr marL="2171700" lvl="4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050" b="1" dirty="0" smtClean="0">
                <a:solidFill>
                  <a:schemeClr val="tx2"/>
                </a:solidFill>
              </a:rPr>
              <a:t>J:Jornada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3419872" y="2348883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 smtClean="0">
                <a:solidFill>
                  <a:schemeClr val="tx2"/>
                </a:solidFill>
              </a:rPr>
              <a:t>4017 - Diretor Técnico de Serviço de Saúde</a:t>
            </a:r>
          </a:p>
          <a:p>
            <a:r>
              <a:rPr lang="pt-BR" sz="1200" dirty="0" smtClean="0">
                <a:solidFill>
                  <a:schemeClr val="tx2"/>
                </a:solidFill>
              </a:rPr>
              <a:t>4049 - Médico</a:t>
            </a:r>
          </a:p>
          <a:p>
            <a:r>
              <a:rPr lang="pt-BR" sz="1200" dirty="0" smtClean="0">
                <a:solidFill>
                  <a:schemeClr val="tx2"/>
                </a:solidFill>
              </a:rPr>
              <a:t>5525 - Médico II</a:t>
            </a:r>
          </a:p>
          <a:p>
            <a:r>
              <a:rPr lang="pt-BR" sz="1200" dirty="0" smtClean="0">
                <a:solidFill>
                  <a:schemeClr val="tx2"/>
                </a:solidFill>
              </a:rPr>
              <a:t>5526 - Médico III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3059832" y="3356995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 smtClean="0">
                <a:solidFill>
                  <a:schemeClr val="tx2"/>
                </a:solidFill>
              </a:rPr>
              <a:t>N-Admitido CLT</a:t>
            </a:r>
          </a:p>
          <a:p>
            <a:r>
              <a:rPr lang="pt-BR" sz="1200" dirty="0" err="1" smtClean="0">
                <a:solidFill>
                  <a:schemeClr val="tx2"/>
                </a:solidFill>
              </a:rPr>
              <a:t>F-Admit</a:t>
            </a:r>
            <a:r>
              <a:rPr lang="pt-BR" sz="1200" dirty="0" smtClean="0">
                <a:solidFill>
                  <a:schemeClr val="tx2"/>
                </a:solidFill>
              </a:rPr>
              <a:t>. Lei 500/74 Função Natur. Permanente</a:t>
            </a:r>
          </a:p>
          <a:p>
            <a:r>
              <a:rPr lang="pt-BR" sz="1200" dirty="0" err="1" smtClean="0">
                <a:solidFill>
                  <a:schemeClr val="tx2"/>
                </a:solidFill>
              </a:rPr>
              <a:t>A-Titular</a:t>
            </a:r>
            <a:r>
              <a:rPr lang="pt-BR" sz="1200" dirty="0" smtClean="0">
                <a:solidFill>
                  <a:schemeClr val="tx2"/>
                </a:solidFill>
              </a:rPr>
              <a:t> de Cargo Efetivo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3779912" y="4437115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 smtClean="0">
                <a:solidFill>
                  <a:schemeClr val="tx2"/>
                </a:solidFill>
              </a:rPr>
              <a:t>83975-H.</a:t>
            </a:r>
            <a:r>
              <a:rPr lang="pt-BR" sz="1200" dirty="0" err="1" smtClean="0">
                <a:solidFill>
                  <a:schemeClr val="tx2"/>
                </a:solidFill>
              </a:rPr>
              <a:t>G.D.</a:t>
            </a:r>
            <a:r>
              <a:rPr lang="pt-BR" sz="1200" dirty="0" smtClean="0">
                <a:solidFill>
                  <a:schemeClr val="tx2"/>
                </a:solidFill>
              </a:rPr>
              <a:t>ALVARO </a:t>
            </a:r>
            <a:r>
              <a:rPr lang="pt-BR" sz="1200" dirty="0" err="1" smtClean="0">
                <a:solidFill>
                  <a:schemeClr val="tx2"/>
                </a:solidFill>
              </a:rPr>
              <a:t>S.SOUZA-VL.N.CACH</a:t>
            </a:r>
            <a:r>
              <a:rPr lang="pt-BR" sz="1200" dirty="0" smtClean="0">
                <a:solidFill>
                  <a:schemeClr val="tx2"/>
                </a:solidFill>
              </a:rPr>
              <a:t> </a:t>
            </a:r>
          </a:p>
          <a:p>
            <a:r>
              <a:rPr lang="pt-BR" sz="1200" dirty="0" smtClean="0">
                <a:solidFill>
                  <a:schemeClr val="tx2"/>
                </a:solidFill>
              </a:rPr>
              <a:t>86273-NUCLEO PESSOAL-C.</a:t>
            </a:r>
            <a:r>
              <a:rPr lang="pt-BR" sz="1200" dirty="0" err="1" smtClean="0">
                <a:solidFill>
                  <a:schemeClr val="tx2"/>
                </a:solidFill>
              </a:rPr>
              <a:t>R.T.</a:t>
            </a:r>
            <a:r>
              <a:rPr lang="pt-BR" sz="1200" dirty="0" smtClean="0">
                <a:solidFill>
                  <a:schemeClr val="tx2"/>
                </a:solidFill>
              </a:rPr>
              <a:t>DST/AIDS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3203848" y="5046278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 smtClean="0">
                <a:solidFill>
                  <a:schemeClr val="tx2"/>
                </a:solidFill>
              </a:rPr>
              <a:t>  Cód. 1 – 40horas</a:t>
            </a:r>
          </a:p>
          <a:p>
            <a:r>
              <a:rPr lang="pt-BR" sz="1200" dirty="0" smtClean="0">
                <a:solidFill>
                  <a:schemeClr val="tx2"/>
                </a:solidFill>
              </a:rPr>
              <a:t>  Cód. 2 – 24horas</a:t>
            </a:r>
          </a:p>
          <a:p>
            <a:r>
              <a:rPr lang="pt-BR" sz="1200" dirty="0" smtClean="0">
                <a:solidFill>
                  <a:schemeClr val="tx2"/>
                </a:solidFill>
              </a:rPr>
              <a:t>  Cód. 3 – 20horas</a:t>
            </a:r>
          </a:p>
          <a:p>
            <a:r>
              <a:rPr lang="pt-BR" sz="1200" dirty="0" smtClean="0">
                <a:solidFill>
                  <a:schemeClr val="tx2"/>
                </a:solidFill>
              </a:rPr>
              <a:t>  Cód. 4 – 12horas</a:t>
            </a:r>
          </a:p>
        </p:txBody>
      </p:sp>
      <p:sp>
        <p:nvSpPr>
          <p:cNvPr id="18" name="Chave esquerda 17"/>
          <p:cNvSpPr/>
          <p:nvPr/>
        </p:nvSpPr>
        <p:spPr>
          <a:xfrm>
            <a:off x="3419872" y="2348880"/>
            <a:ext cx="72008" cy="792088"/>
          </a:xfrm>
          <a:prstGeom prst="leftBrace">
            <a:avLst/>
          </a:prstGeom>
          <a:ln w="127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9" name="Chave esquerda 18"/>
          <p:cNvSpPr/>
          <p:nvPr/>
        </p:nvSpPr>
        <p:spPr>
          <a:xfrm>
            <a:off x="3059832" y="3356994"/>
            <a:ext cx="72008" cy="792088"/>
          </a:xfrm>
          <a:prstGeom prst="leftBrace">
            <a:avLst/>
          </a:prstGeom>
          <a:ln w="127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Chave esquerda 19"/>
          <p:cNvSpPr/>
          <p:nvPr/>
        </p:nvSpPr>
        <p:spPr>
          <a:xfrm>
            <a:off x="3707904" y="4437114"/>
            <a:ext cx="72008" cy="576064"/>
          </a:xfrm>
          <a:prstGeom prst="leftBrace">
            <a:avLst/>
          </a:prstGeom>
          <a:ln w="127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1" name="Chave esquerda 20"/>
          <p:cNvSpPr/>
          <p:nvPr/>
        </p:nvSpPr>
        <p:spPr>
          <a:xfrm>
            <a:off x="3203848" y="5013177"/>
            <a:ext cx="72008" cy="792088"/>
          </a:xfrm>
          <a:prstGeom prst="leftBrace">
            <a:avLst/>
          </a:prstGeom>
          <a:ln w="127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2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sp>
        <p:nvSpPr>
          <p:cNvPr id="7" name="Espaço Reservado para Conteúdo 3"/>
          <p:cNvSpPr txBox="1">
            <a:spLocks/>
          </p:cNvSpPr>
          <p:nvPr/>
        </p:nvSpPr>
        <p:spPr>
          <a:xfrm>
            <a:off x="457200" y="1268760"/>
            <a:ext cx="8363272" cy="489654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>
            <a:normAutofit fontScale="47500" lnSpcReduction="2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SEC DA SAUDE      CONSULTA AO HISTORICO FINANCEIRO                   MPAPPGA1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16/03/15     DEMONSTRATIVO DE PAGTO - SERV./NAO SERVID.  FOLHA NORMAL  02/15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RS/PV      9999999999      XXXXX  </a:t>
            </a:r>
            <a:r>
              <a:rPr kumimoji="0" lang="pt-B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XXXXX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XXXXXXX          RG= 99999999999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CGO/</a:t>
            </a:r>
            <a:r>
              <a:rPr kumimoji="0" lang="pt-B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F.A.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= 5525 MEDICO II                                      CPF= 9999999999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CATEGORIA= F   REGIME RETRIBUIT.= 33  </a:t>
            </a:r>
            <a:r>
              <a:rPr kumimoji="0" lang="pt-B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ESC.VCTO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= 01   </a:t>
            </a:r>
            <a:r>
              <a:rPr kumimoji="0" lang="pt-B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TAB.VCTO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= 3  PADRAO= 002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UA= 85609 </a:t>
            </a:r>
            <a:r>
              <a:rPr kumimoji="0" lang="pt-B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SEC.ADM.-N.G.A.39-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SANTA CRUZ UCD= 01 142 OR/UO/UD/MUN= 09 006 149 100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BCO/AG.= 001 B. BRASIL  9999 R JOAQUIM TAVORA               N.CTA=    999999 9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                                       TK.ALIM=  16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VAL FGTS           0,00 FGTS 13.SAL           0,00                            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DT PAGTO 06/03/15 PERIODO  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COD.    DENOMINACAO V/D                             NAT  QTDE.  UNID.           VALOR       DE     ATE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001001 SALARIO BASE                                       N          VAL                     2.033,00         0215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004074 GRATIFICACAO EXECUTIVA                  N       7,5000    PER           750,00         0215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004222 PPM-LC 1193/13 COMB.ART.5 L              I         50,00     PER       1.675,00         0215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009001 ADICIONAL TEMPO DE SERVICO          N           002     QUI            203,30        0215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012001 ADIC.INSALUBRIDADE-EFP                    I         20,00     PER           271,63        0215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012020 AUXILIO TRANSPORTE                           N           020     VAL             14,00        0215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070006 IAMSPE                                                     N          2,00    PER             98,65-       0215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070012 IMPOSTO DE RENDA NA FONTE            N          DEP                      388,00-       0215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070037 IAMSPE-AGREGADOS-LEI 11.125          N           002    DEP            197,31-       0215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070056 CONTR. PREVID.11%-RPPS LC.10         N        11,00    PER           542,62-        0215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                                            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TOTAIS==&gt; VCTOS=        4.946,93  DESC.=        1.226,58  LIQ.=        3.720,35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PAP341 - CONSULTA CONCLUIDA - TECLE PF8 SE DESEJA MUDAR DE MES          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PAP344-TELA 01 DE 01         EXIBIR TEL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323528" y="1412778"/>
            <a:ext cx="8568952" cy="48965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Coeficientes - Prêmio de Produtividade Médica – PPM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Subanexo 1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DENOMINAÇÃO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DO CARGO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JORNADA SEMANAL DE TRABALHO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                     40 horas    24 horas    20 horas    12 horas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dirty="0" smtClean="0">
                <a:solidFill>
                  <a:schemeClr val="tx2"/>
                </a:solidFill>
              </a:rPr>
              <a:t>Médico I           67,000        40,200        33,500       20,100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dirty="0" smtClean="0">
                <a:solidFill>
                  <a:schemeClr val="tx2"/>
                </a:solidFill>
              </a:rPr>
              <a:t>Médico II          67,000        40,200        33,500       20,100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dirty="0" smtClean="0">
                <a:solidFill>
                  <a:schemeClr val="tx2"/>
                </a:solidFill>
              </a:rPr>
              <a:t>Médico III        67,000        40,200        33,500       20,100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Subanexo 2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DENOMINAÇÃO DA FUNÇÃO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JORNADA SEMANAL DE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TRABALHO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30 horas 20 horas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dirty="0" smtClean="0">
                <a:solidFill>
                  <a:schemeClr val="tx2"/>
                </a:solidFill>
              </a:rPr>
              <a:t>Diretor Técnico de Saúde III                          56,500 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dirty="0" smtClean="0">
                <a:solidFill>
                  <a:schemeClr val="tx2"/>
                </a:solidFill>
              </a:rPr>
              <a:t>Diretor Técnico de Saúde II                           43,500 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dirty="0" smtClean="0">
                <a:solidFill>
                  <a:schemeClr val="tx2"/>
                </a:solidFill>
              </a:rPr>
              <a:t>Diretor Técnico de Saúde I                             38,500 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dirty="0" smtClean="0">
                <a:solidFill>
                  <a:schemeClr val="tx2"/>
                </a:solidFill>
              </a:rPr>
              <a:t>Chefe de Saúde II -                                            33,500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dirty="0" smtClean="0">
                <a:solidFill>
                  <a:schemeClr val="tx2"/>
                </a:solidFill>
              </a:rPr>
              <a:t>Supervisor de Equipe Técnica de Saúde     33,500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dirty="0" smtClean="0">
                <a:solidFill>
                  <a:schemeClr val="tx2"/>
                </a:solidFill>
              </a:rPr>
              <a:t>Encarregado de Saúde II                                33,500</a:t>
            </a:r>
            <a:endParaRPr lang="pt-BR" sz="1300" b="1" dirty="0" smtClean="0">
              <a:solidFill>
                <a:schemeClr val="tx2"/>
              </a:solidFill>
            </a:endParaRPr>
          </a:p>
        </p:txBody>
      </p:sp>
      <p:sp>
        <p:nvSpPr>
          <p:cNvPr id="23" name="Retângulo 22"/>
          <p:cNvSpPr/>
          <p:nvPr/>
        </p:nvSpPr>
        <p:spPr>
          <a:xfrm>
            <a:off x="251520" y="437766"/>
            <a:ext cx="8568952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ANEXO III 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</a:rPr>
              <a:t>– 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a que se referem o “caput” e o inciso II do artigo 14 da Lei Complementar nº 1.193, de 2 de janeiro de 2013</a:t>
            </a:r>
            <a:endParaRPr lang="pt-BR" sz="2000" dirty="0"/>
          </a:p>
        </p:txBody>
      </p:sp>
      <p:pic>
        <p:nvPicPr>
          <p:cNvPr id="25" name="Imagem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879" y="5157196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30423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95536" y="188641"/>
            <a:ext cx="8229600" cy="7829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TIPOS DE AVALIAÇÃO: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323528" y="1412776"/>
            <a:ext cx="8568952" cy="37444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2000" dirty="0" smtClean="0">
                <a:solidFill>
                  <a:schemeClr val="tx2"/>
                </a:solidFill>
              </a:rPr>
              <a:t> </a:t>
            </a:r>
            <a:r>
              <a:rPr lang="pt-BR" sz="2000" b="1" dirty="0" smtClean="0">
                <a:solidFill>
                  <a:schemeClr val="tx2"/>
                </a:solidFill>
              </a:rPr>
              <a:t>Assistência à Saúde </a:t>
            </a:r>
            <a:r>
              <a:rPr lang="pt-BR" sz="2000" dirty="0" smtClean="0">
                <a:solidFill>
                  <a:schemeClr val="tx2"/>
                </a:solidFill>
              </a:rPr>
              <a:t>– Assistência direta a pacientes, das unidades que realizam assistência à saúde da população;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2000" dirty="0" smtClean="0">
                <a:solidFill>
                  <a:schemeClr val="tx2"/>
                </a:solidFill>
              </a:rPr>
              <a:t> </a:t>
            </a:r>
            <a:r>
              <a:rPr lang="pt-BR" sz="2000" b="1" dirty="0" smtClean="0">
                <a:solidFill>
                  <a:schemeClr val="tx2"/>
                </a:solidFill>
              </a:rPr>
              <a:t>Comando</a:t>
            </a:r>
            <a:r>
              <a:rPr lang="pt-BR" sz="2000" dirty="0" smtClean="0">
                <a:solidFill>
                  <a:schemeClr val="tx2"/>
                </a:solidFill>
              </a:rPr>
              <a:t>;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2000" dirty="0" smtClean="0">
                <a:solidFill>
                  <a:schemeClr val="tx2"/>
                </a:solidFill>
              </a:rPr>
              <a:t> </a:t>
            </a:r>
            <a:r>
              <a:rPr lang="pt-BR" sz="2000" b="1" dirty="0" smtClean="0">
                <a:solidFill>
                  <a:schemeClr val="tx2"/>
                </a:solidFill>
              </a:rPr>
              <a:t>Gestão de Serviços </a:t>
            </a:r>
            <a:r>
              <a:rPr lang="pt-BR" sz="2000" dirty="0" smtClean="0">
                <a:solidFill>
                  <a:schemeClr val="tx2"/>
                </a:solidFill>
              </a:rPr>
              <a:t>– Organização, gerenciamento, planejamento, coordenação, supervisão, controle e/ou avaliação;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2000" dirty="0" smtClean="0">
                <a:solidFill>
                  <a:schemeClr val="tx2"/>
                </a:solidFill>
              </a:rPr>
              <a:t> </a:t>
            </a:r>
            <a:r>
              <a:rPr lang="pt-BR" sz="2000" b="1" dirty="0" smtClean="0">
                <a:solidFill>
                  <a:schemeClr val="tx2"/>
                </a:solidFill>
              </a:rPr>
              <a:t>Vigilância em Saúde </a:t>
            </a:r>
            <a:r>
              <a:rPr lang="pt-BR" sz="2000" dirty="0" smtClean="0">
                <a:solidFill>
                  <a:schemeClr val="tx2"/>
                </a:solidFill>
              </a:rPr>
              <a:t>– Vigilância epidemiológica e/ou vigilância sanitária.</a:t>
            </a:r>
          </a:p>
          <a:p>
            <a:pPr marL="800100" lvl="1" indent="-342900">
              <a:lnSpc>
                <a:spcPct val="150000"/>
              </a:lnSpc>
              <a:spcBef>
                <a:spcPts val="1200"/>
              </a:spcBef>
            </a:pPr>
            <a:r>
              <a:rPr lang="pt-BR" sz="2000" dirty="0" smtClean="0">
                <a:solidFill>
                  <a:schemeClr val="tx2"/>
                </a:solidFill>
              </a:rPr>
              <a:t>		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BR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pt-BR" sz="1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95536" y="188641"/>
            <a:ext cx="8229600" cy="7829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INDICADORES DE AVALIAÇÃO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323528" y="1412776"/>
            <a:ext cx="8568952" cy="37444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BR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pt-BR" sz="1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51520" y="1412780"/>
            <a:ext cx="86409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pt-BR" dirty="0" smtClean="0">
                <a:solidFill>
                  <a:schemeClr val="tx2"/>
                </a:solidFill>
              </a:rPr>
              <a:t>I. </a:t>
            </a:r>
            <a:r>
              <a:rPr lang="pt-BR" b="1" dirty="0" smtClean="0">
                <a:solidFill>
                  <a:schemeClr val="tx2"/>
                </a:solidFill>
              </a:rPr>
              <a:t>Qualidade dos trabalhos prestados</a:t>
            </a:r>
            <a:r>
              <a:rPr lang="pt-BR" dirty="0" smtClean="0">
                <a:solidFill>
                  <a:schemeClr val="tx2"/>
                </a:solidFill>
              </a:rPr>
              <a:t>: Capacidade de exercer as atividades com habilidade e qualidade, demonstrando conhecimento, atendendo às necessidades dos clientes internos ou externos.</a:t>
            </a:r>
          </a:p>
          <a:p>
            <a:pPr>
              <a:spcBef>
                <a:spcPts val="1200"/>
              </a:spcBef>
            </a:pPr>
            <a:r>
              <a:rPr lang="pt-BR" dirty="0" smtClean="0">
                <a:solidFill>
                  <a:schemeClr val="tx2"/>
                </a:solidFill>
              </a:rPr>
              <a:t>II. </a:t>
            </a:r>
            <a:r>
              <a:rPr lang="pt-BR" b="1" dirty="0" smtClean="0">
                <a:solidFill>
                  <a:schemeClr val="tx2"/>
                </a:solidFill>
              </a:rPr>
              <a:t>Grau de </a:t>
            </a:r>
            <a:r>
              <a:rPr lang="pt-BR" b="1" dirty="0" err="1" smtClean="0">
                <a:solidFill>
                  <a:schemeClr val="tx2"/>
                </a:solidFill>
              </a:rPr>
              <a:t>resolutividade</a:t>
            </a:r>
            <a:r>
              <a:rPr lang="pt-BR" dirty="0" smtClean="0">
                <a:solidFill>
                  <a:schemeClr val="tx2"/>
                </a:solidFill>
              </a:rPr>
              <a:t>: Capacidade de agir com rapidez e flexibilidade, antecipando-se na resolução de problemas e/ou na execução das atividades.</a:t>
            </a:r>
          </a:p>
          <a:p>
            <a:pPr>
              <a:spcBef>
                <a:spcPts val="1200"/>
              </a:spcBef>
            </a:pPr>
            <a:r>
              <a:rPr lang="pt-BR" dirty="0" smtClean="0">
                <a:solidFill>
                  <a:schemeClr val="tx2"/>
                </a:solidFill>
              </a:rPr>
              <a:t>III. </a:t>
            </a:r>
            <a:r>
              <a:rPr lang="pt-BR" b="1" dirty="0" smtClean="0">
                <a:solidFill>
                  <a:schemeClr val="tx2"/>
                </a:solidFill>
              </a:rPr>
              <a:t>Responsabilidade e eficiência na execução das atividades</a:t>
            </a:r>
            <a:r>
              <a:rPr lang="pt-BR" dirty="0" smtClean="0">
                <a:solidFill>
                  <a:schemeClr val="tx2"/>
                </a:solidFill>
              </a:rPr>
              <a:t>: Capacidade de assumir as tarefas e decisões com qualidade e comprometimento, utilizando de maneira adequada os recursos disponíveis.</a:t>
            </a:r>
          </a:p>
          <a:p>
            <a:pPr>
              <a:spcBef>
                <a:spcPts val="1200"/>
              </a:spcBef>
            </a:pPr>
            <a:r>
              <a:rPr lang="pt-BR" dirty="0" smtClean="0">
                <a:solidFill>
                  <a:schemeClr val="tx2"/>
                </a:solidFill>
              </a:rPr>
              <a:t>IV. </a:t>
            </a:r>
            <a:r>
              <a:rPr lang="pt-BR" b="1" dirty="0" smtClean="0">
                <a:solidFill>
                  <a:schemeClr val="tx2"/>
                </a:solidFill>
              </a:rPr>
              <a:t>Assiduidade</a:t>
            </a:r>
            <a:r>
              <a:rPr lang="pt-BR" dirty="0" smtClean="0">
                <a:solidFill>
                  <a:schemeClr val="tx2"/>
                </a:solidFill>
              </a:rPr>
              <a:t>: Refere-se ao dia efetivamente trabalhado, incluindo a pontualidade e permanência no trabalho.</a:t>
            </a:r>
          </a:p>
          <a:p>
            <a:pPr>
              <a:spcBef>
                <a:spcPts val="1200"/>
              </a:spcBef>
            </a:pPr>
            <a:r>
              <a:rPr lang="pt-BR" dirty="0" smtClean="0">
                <a:solidFill>
                  <a:schemeClr val="tx2"/>
                </a:solidFill>
              </a:rPr>
              <a:t>V. </a:t>
            </a:r>
            <a:r>
              <a:rPr lang="pt-BR" b="1" dirty="0" smtClean="0">
                <a:solidFill>
                  <a:schemeClr val="tx2"/>
                </a:solidFill>
              </a:rPr>
              <a:t>Produtividade</a:t>
            </a:r>
            <a:r>
              <a:rPr lang="pt-BR" dirty="0" smtClean="0">
                <a:solidFill>
                  <a:schemeClr val="tx2"/>
                </a:solidFill>
              </a:rPr>
              <a:t>: Capacidade de produzir ações com qualidade, de acordo com os objetivos e prazos estabelecidos, utilizando métodos, técnicas e recursos disponíveis.</a:t>
            </a:r>
            <a:endParaRPr lang="pt-BR" dirty="0">
              <a:solidFill>
                <a:schemeClr val="tx2"/>
              </a:solidFill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95536" y="188641"/>
            <a:ext cx="8229600" cy="7829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AVALIAÇÃO DOS FATORES DE COMPETÊNCIAS:</a:t>
            </a:r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323528" y="1412776"/>
            <a:ext cx="8568952" cy="37444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BR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pt-BR" sz="1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51520" y="1412780"/>
            <a:ext cx="864096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pt-BR" b="1" dirty="0" smtClean="0">
                <a:solidFill>
                  <a:schemeClr val="tx2"/>
                </a:solidFill>
              </a:rPr>
              <a:t>Parâmetro de atribuição da pontuação Conceito: </a:t>
            </a:r>
          </a:p>
          <a:p>
            <a:pPr>
              <a:spcBef>
                <a:spcPts val="1200"/>
              </a:spcBef>
            </a:pPr>
            <a:endParaRPr lang="pt-BR" b="1" dirty="0" smtClean="0">
              <a:solidFill>
                <a:schemeClr val="tx2"/>
              </a:solidFill>
            </a:endParaRPr>
          </a:p>
          <a:p>
            <a:pPr>
              <a:spcBef>
                <a:spcPts val="1800"/>
              </a:spcBef>
            </a:pPr>
            <a:r>
              <a:rPr lang="pt-BR" b="1" dirty="0" smtClean="0">
                <a:solidFill>
                  <a:schemeClr val="tx2"/>
                </a:solidFill>
              </a:rPr>
              <a:t>4 - Muito bom / competente: </a:t>
            </a:r>
            <a:r>
              <a:rPr lang="pt-BR" dirty="0" smtClean="0">
                <a:solidFill>
                  <a:schemeClr val="tx2"/>
                </a:solidFill>
              </a:rPr>
              <a:t>Demonstra que o servidor atende ao indicador com competência, agregando valor à ação.</a:t>
            </a:r>
          </a:p>
          <a:p>
            <a:pPr>
              <a:spcBef>
                <a:spcPts val="1800"/>
              </a:spcBef>
            </a:pPr>
            <a:r>
              <a:rPr lang="pt-BR" b="1" dirty="0" smtClean="0">
                <a:solidFill>
                  <a:schemeClr val="tx2"/>
                </a:solidFill>
              </a:rPr>
              <a:t>3 - Bom / Eficiente: </a:t>
            </a:r>
            <a:r>
              <a:rPr lang="pt-BR" dirty="0" smtClean="0">
                <a:solidFill>
                  <a:schemeClr val="tx2"/>
                </a:solidFill>
              </a:rPr>
              <a:t>Demonstra que o servidor atende ao indicador de modo satisfatório.</a:t>
            </a:r>
          </a:p>
          <a:p>
            <a:pPr>
              <a:spcBef>
                <a:spcPts val="1800"/>
              </a:spcBef>
            </a:pPr>
            <a:r>
              <a:rPr lang="pt-BR" b="1" dirty="0" smtClean="0">
                <a:solidFill>
                  <a:schemeClr val="tx2"/>
                </a:solidFill>
              </a:rPr>
              <a:t>2 - Regular : </a:t>
            </a:r>
            <a:r>
              <a:rPr lang="pt-BR" dirty="0" smtClean="0">
                <a:solidFill>
                  <a:schemeClr val="tx2"/>
                </a:solidFill>
              </a:rPr>
              <a:t>Demonstra desempenho moderado no indicador, sinalizando que o servidor possui dificuldades na realização de suas atribuições.</a:t>
            </a:r>
          </a:p>
          <a:p>
            <a:pPr>
              <a:spcBef>
                <a:spcPts val="1800"/>
              </a:spcBef>
            </a:pPr>
            <a:r>
              <a:rPr lang="pt-BR" b="1" dirty="0" smtClean="0">
                <a:solidFill>
                  <a:schemeClr val="tx2"/>
                </a:solidFill>
              </a:rPr>
              <a:t>1 - Insuficiente:  </a:t>
            </a:r>
            <a:r>
              <a:rPr lang="pt-BR" dirty="0" smtClean="0">
                <a:solidFill>
                  <a:schemeClr val="tx2"/>
                </a:solidFill>
              </a:rPr>
              <a:t>Demonstra baixo desempenho no indicador, apontando que o servidor tem uma produção inadequada.</a:t>
            </a: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95536" y="260649"/>
            <a:ext cx="7467600" cy="1000132"/>
          </a:xfrm>
        </p:spPr>
        <p:txBody>
          <a:bodyPr>
            <a:noAutofit/>
          </a:bodyPr>
          <a:lstStyle/>
          <a:p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COMPETE AO RESPONSÁVEL PELA ÁREA DE RECURSOS HUMANOS:</a:t>
            </a:r>
            <a:endParaRPr lang="pt-BR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sp>
        <p:nvSpPr>
          <p:cNvPr id="5" name="CaixaDeTexto 4"/>
          <p:cNvSpPr txBox="1"/>
          <p:nvPr/>
        </p:nvSpPr>
        <p:spPr>
          <a:xfrm>
            <a:off x="539552" y="1124748"/>
            <a:ext cx="8064896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pt-BR" sz="2400" b="1" dirty="0" smtClean="0">
                <a:solidFill>
                  <a:schemeClr val="bg1"/>
                </a:solidFill>
                <a:latin typeface="Calibri" pitchFamily="34" charset="0"/>
              </a:rPr>
              <a:t>Fases</a:t>
            </a:r>
          </a:p>
          <a:p>
            <a:pPr marL="342900" indent="-342900">
              <a:buFontTx/>
              <a:buAutoNum type="arabicPeriod"/>
            </a:pPr>
            <a:endParaRPr lang="pt-BR" sz="2000" dirty="0" smtClean="0">
              <a:solidFill>
                <a:schemeClr val="tx2"/>
              </a:solidFill>
            </a:endParaRPr>
          </a:p>
          <a:p>
            <a:pPr marL="342900" indent="-342900" algn="just">
              <a:buFontTx/>
              <a:buAutoNum type="arabicPeriod"/>
            </a:pPr>
            <a:r>
              <a:rPr lang="pt-BR" sz="2000" dirty="0" smtClean="0">
                <a:solidFill>
                  <a:schemeClr val="tx2"/>
                </a:solidFill>
              </a:rPr>
              <a:t>Verificar no sistema de pagamento se os dados lançados estão corretos e quando for o caso, proceder a devida correção. Em se tratando de pagamento indevido providenciar a reposição ao erário. </a:t>
            </a:r>
            <a:r>
              <a:rPr lang="pt-BR" sz="2000" dirty="0">
                <a:solidFill>
                  <a:schemeClr val="tx2"/>
                </a:solidFill>
              </a:rPr>
              <a:t> </a:t>
            </a:r>
            <a:r>
              <a:rPr lang="pt-BR" sz="2000" dirty="0" smtClean="0">
                <a:solidFill>
                  <a:schemeClr val="tx2"/>
                </a:solidFill>
              </a:rPr>
              <a:t>(</a:t>
            </a:r>
            <a:r>
              <a:rPr lang="pt-BR" sz="2000" dirty="0" err="1" smtClean="0">
                <a:solidFill>
                  <a:schemeClr val="tx2"/>
                </a:solidFill>
              </a:rPr>
              <a:t>PINxPPM</a:t>
            </a:r>
            <a:r>
              <a:rPr lang="pt-BR" sz="2000" dirty="0" smtClean="0">
                <a:solidFill>
                  <a:schemeClr val="tx2"/>
                </a:solidFill>
              </a:rPr>
              <a:t>)</a:t>
            </a:r>
          </a:p>
          <a:p>
            <a:pPr marL="342900" indent="-342900" algn="just">
              <a:buFontTx/>
              <a:buAutoNum type="arabicPeriod"/>
            </a:pPr>
            <a:endParaRPr lang="pt-BR" sz="2000" dirty="0" smtClean="0">
              <a:solidFill>
                <a:schemeClr val="tx2"/>
              </a:solidFill>
            </a:endParaRPr>
          </a:p>
          <a:p>
            <a:pPr marL="342900" indent="-342900" algn="just">
              <a:buFontTx/>
              <a:buAutoNum type="arabicPeriod"/>
            </a:pPr>
            <a:r>
              <a:rPr lang="pt-BR" sz="2000" dirty="0" smtClean="0">
                <a:solidFill>
                  <a:schemeClr val="tx2"/>
                </a:solidFill>
              </a:rPr>
              <a:t>Observar se o valor corresponde a jornada a qual o servidor está sujeito, na seguinte conformidade:</a:t>
            </a:r>
          </a:p>
          <a:p>
            <a:pPr algn="just"/>
            <a:r>
              <a:rPr lang="pt-BR" sz="2000" dirty="0">
                <a:solidFill>
                  <a:schemeClr val="tx2"/>
                </a:solidFill>
              </a:rPr>
              <a:t> </a:t>
            </a:r>
            <a:r>
              <a:rPr lang="pt-BR" sz="2000" dirty="0" smtClean="0">
                <a:solidFill>
                  <a:schemeClr val="tx2"/>
                </a:solidFill>
              </a:rPr>
              <a:t>     - Cód. 1 – 40horas</a:t>
            </a:r>
          </a:p>
          <a:p>
            <a:pPr algn="just"/>
            <a:r>
              <a:rPr lang="pt-BR" sz="2000" dirty="0">
                <a:solidFill>
                  <a:schemeClr val="tx2"/>
                </a:solidFill>
              </a:rPr>
              <a:t> </a:t>
            </a:r>
            <a:r>
              <a:rPr lang="pt-BR" sz="2000" dirty="0" smtClean="0">
                <a:solidFill>
                  <a:schemeClr val="tx2"/>
                </a:solidFill>
              </a:rPr>
              <a:t>     - Cód. 2 – 24horas</a:t>
            </a:r>
          </a:p>
          <a:p>
            <a:pPr algn="just"/>
            <a:r>
              <a:rPr lang="pt-BR" sz="2000" dirty="0" smtClean="0">
                <a:solidFill>
                  <a:schemeClr val="tx2"/>
                </a:solidFill>
              </a:rPr>
              <a:t>      - </a:t>
            </a:r>
            <a:r>
              <a:rPr lang="pt-BR" sz="2000" dirty="0">
                <a:solidFill>
                  <a:schemeClr val="tx2"/>
                </a:solidFill>
              </a:rPr>
              <a:t>Cód. </a:t>
            </a:r>
            <a:r>
              <a:rPr lang="pt-BR" sz="2000" dirty="0" smtClean="0">
                <a:solidFill>
                  <a:schemeClr val="tx2"/>
                </a:solidFill>
              </a:rPr>
              <a:t>3 </a:t>
            </a:r>
            <a:r>
              <a:rPr lang="pt-BR" sz="2000" dirty="0">
                <a:solidFill>
                  <a:schemeClr val="tx2"/>
                </a:solidFill>
              </a:rPr>
              <a:t>– </a:t>
            </a:r>
            <a:r>
              <a:rPr lang="pt-BR" sz="2000" dirty="0" smtClean="0">
                <a:solidFill>
                  <a:schemeClr val="tx2"/>
                </a:solidFill>
              </a:rPr>
              <a:t>20horas</a:t>
            </a:r>
            <a:endParaRPr lang="pt-BR" sz="2000" dirty="0">
              <a:solidFill>
                <a:schemeClr val="tx2"/>
              </a:solidFill>
            </a:endParaRPr>
          </a:p>
          <a:p>
            <a:pPr algn="just"/>
            <a:r>
              <a:rPr lang="pt-BR" sz="2000" dirty="0">
                <a:solidFill>
                  <a:schemeClr val="tx2"/>
                </a:solidFill>
              </a:rPr>
              <a:t>      - Cód. </a:t>
            </a:r>
            <a:r>
              <a:rPr lang="pt-BR" sz="2000" dirty="0" smtClean="0">
                <a:solidFill>
                  <a:schemeClr val="tx2"/>
                </a:solidFill>
              </a:rPr>
              <a:t>4 </a:t>
            </a:r>
            <a:r>
              <a:rPr lang="pt-BR" sz="2000" dirty="0">
                <a:solidFill>
                  <a:schemeClr val="tx2"/>
                </a:solidFill>
              </a:rPr>
              <a:t>– </a:t>
            </a:r>
            <a:r>
              <a:rPr lang="pt-BR" sz="2000" dirty="0" smtClean="0">
                <a:solidFill>
                  <a:schemeClr val="tx2"/>
                </a:solidFill>
              </a:rPr>
              <a:t>12horas</a:t>
            </a:r>
            <a:endParaRPr lang="pt-BR" sz="2000" dirty="0">
              <a:solidFill>
                <a:schemeClr val="tx2"/>
              </a:solidFill>
            </a:endParaRPr>
          </a:p>
          <a:p>
            <a:endParaRPr lang="pt-BR" dirty="0">
              <a:solidFill>
                <a:prstClr val="black"/>
              </a:solidFill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67544" y="1268760"/>
            <a:ext cx="80648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>
                <a:solidFill>
                  <a:schemeClr val="tx2"/>
                </a:solidFill>
              </a:rPr>
              <a:t>3. Verificar a situação funcional do Servidor com mais de  um vínculo - observar </a:t>
            </a:r>
            <a:r>
              <a:rPr lang="pt-BR" sz="2400" dirty="0">
                <a:solidFill>
                  <a:schemeClr val="tx2"/>
                </a:solidFill>
              </a:rPr>
              <a:t>a </a:t>
            </a:r>
            <a:r>
              <a:rPr lang="pt-BR" sz="2400" dirty="0" smtClean="0">
                <a:solidFill>
                  <a:schemeClr val="tx2"/>
                </a:solidFill>
              </a:rPr>
              <a:t>unidade e o PV cadastrado;</a:t>
            </a:r>
          </a:p>
          <a:p>
            <a:pPr algn="just"/>
            <a:endParaRPr lang="pt-BR" sz="2400" dirty="0">
              <a:solidFill>
                <a:schemeClr val="tx2"/>
              </a:solidFill>
            </a:endParaRPr>
          </a:p>
          <a:p>
            <a:pPr algn="just"/>
            <a:r>
              <a:rPr lang="pt-BR" sz="2400" dirty="0" smtClean="0">
                <a:solidFill>
                  <a:schemeClr val="tx2"/>
                </a:solidFill>
              </a:rPr>
              <a:t>4. No lançamento </a:t>
            </a:r>
            <a:r>
              <a:rPr lang="pt-BR" sz="2400" dirty="0">
                <a:solidFill>
                  <a:schemeClr val="tx2"/>
                </a:solidFill>
              </a:rPr>
              <a:t>mensal de Produtividade, observar </a:t>
            </a:r>
            <a:r>
              <a:rPr lang="pt-BR" sz="2400" dirty="0" smtClean="0">
                <a:solidFill>
                  <a:schemeClr val="tx2"/>
                </a:solidFill>
              </a:rPr>
              <a:t>o tipo e jornada </a:t>
            </a:r>
            <a:r>
              <a:rPr lang="pt-BR" sz="2400" dirty="0">
                <a:solidFill>
                  <a:schemeClr val="tx2"/>
                </a:solidFill>
              </a:rPr>
              <a:t>do servidor </a:t>
            </a:r>
            <a:r>
              <a:rPr lang="pt-BR" sz="2400" dirty="0" smtClean="0">
                <a:solidFill>
                  <a:schemeClr val="tx2"/>
                </a:solidFill>
              </a:rPr>
              <a:t>médico, tendo em vista o período de concessão, após </a:t>
            </a:r>
            <a:r>
              <a:rPr lang="pt-BR" sz="2400" dirty="0">
                <a:solidFill>
                  <a:schemeClr val="tx2"/>
                </a:solidFill>
              </a:rPr>
              <a:t>a avaliação não será </a:t>
            </a:r>
            <a:r>
              <a:rPr lang="pt-BR" sz="2400" dirty="0" smtClean="0">
                <a:solidFill>
                  <a:schemeClr val="tx2"/>
                </a:solidFill>
              </a:rPr>
              <a:t>permitido </a:t>
            </a:r>
            <a:r>
              <a:rPr lang="pt-BR" sz="2400" dirty="0">
                <a:solidFill>
                  <a:schemeClr val="tx2"/>
                </a:solidFill>
              </a:rPr>
              <a:t>acertos através de ofício e </a:t>
            </a:r>
            <a:r>
              <a:rPr lang="pt-BR" sz="2400" dirty="0" smtClean="0">
                <a:solidFill>
                  <a:schemeClr val="tx2"/>
                </a:solidFill>
              </a:rPr>
              <a:t>planilha;</a:t>
            </a:r>
          </a:p>
          <a:p>
            <a:pPr algn="just"/>
            <a:endParaRPr lang="pt-BR" sz="2400" dirty="0" smtClean="0">
              <a:solidFill>
                <a:schemeClr val="tx2"/>
              </a:solidFill>
            </a:endParaRPr>
          </a:p>
          <a:p>
            <a:pPr algn="just"/>
            <a:r>
              <a:rPr lang="pt-BR" sz="2400" dirty="0" smtClean="0">
                <a:solidFill>
                  <a:schemeClr val="tx2"/>
                </a:solidFill>
              </a:rPr>
              <a:t>5. Observar a hierarquia, servidores não avaliados serão prejudicados - não haverá inclusão.</a:t>
            </a:r>
            <a:endParaRPr lang="pt-BR" sz="2400" dirty="0">
              <a:solidFill>
                <a:schemeClr val="tx2"/>
              </a:solidFill>
            </a:endParaRPr>
          </a:p>
        </p:txBody>
      </p:sp>
      <p:sp>
        <p:nvSpPr>
          <p:cNvPr id="6" name="Espaço Reservado para Texto 3"/>
          <p:cNvSpPr txBox="1">
            <a:spLocks/>
          </p:cNvSpPr>
          <p:nvPr/>
        </p:nvSpPr>
        <p:spPr>
          <a:xfrm>
            <a:off x="357159" y="285729"/>
            <a:ext cx="4690864" cy="796168"/>
          </a:xfrm>
          <a:prstGeom prst="rect">
            <a:avLst/>
          </a:prstGeom>
        </p:spPr>
        <p:txBody>
          <a:bodyPr vert="horz" lIns="45720" tIns="0" rIns="45720" bIns="0" anchor="b">
            <a:no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None/>
              <a:defRPr kumimoji="0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None/>
              <a:defRPr kumimoji="0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None/>
              <a:defRPr kumimoji="0"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None/>
              <a:defRPr kumimoji="0"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6EA0B0"/>
              </a:buClr>
            </a:pPr>
            <a:endParaRPr lang="pt-BR" sz="3200" b="1" dirty="0">
              <a:solidFill>
                <a:prstClr val="black"/>
              </a:solidFill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  <p:extLst>
      <p:ext uri="{BB962C8B-B14F-4D97-AF65-F5344CB8AC3E}">
        <p14:creationId xmlns:p14="http://schemas.microsoft.com/office/powerpoint/2010/main" val="225731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323528" y="404664"/>
            <a:ext cx="4690864" cy="796168"/>
          </a:xfrm>
        </p:spPr>
        <p:txBody>
          <a:bodyPr>
            <a:noAutofit/>
          </a:bodyPr>
          <a:lstStyle/>
          <a:p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FASES OBRIGATÓRIAS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907704" y="6858000"/>
            <a:ext cx="7086600" cy="2469232"/>
          </a:xfrm>
        </p:spPr>
        <p:txBody>
          <a:bodyPr>
            <a:normAutofit/>
          </a:bodyPr>
          <a:lstStyle/>
          <a:p>
            <a:r>
              <a:rPr lang="pt-BR" dirty="0" smtClean="0">
                <a:solidFill>
                  <a:schemeClr val="bg1"/>
                </a:solidFill>
              </a:rPr>
              <a:t>. </a:t>
            </a:r>
          </a:p>
          <a:p>
            <a:endParaRPr lang="pt-BR" dirty="0" smtClean="0">
              <a:solidFill>
                <a:schemeClr val="bg1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83568" y="2394754"/>
            <a:ext cx="7552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 smtClean="0">
                <a:solidFill>
                  <a:schemeClr val="tx2"/>
                </a:solidFill>
              </a:rPr>
              <a:t>Importante:</a:t>
            </a:r>
          </a:p>
          <a:p>
            <a:pPr algn="ctr"/>
            <a:r>
              <a:rPr lang="pt-BR" sz="3200" dirty="0" smtClean="0">
                <a:solidFill>
                  <a:schemeClr val="tx2"/>
                </a:solidFill>
              </a:rPr>
              <a:t> Encaminhar até o </a:t>
            </a:r>
            <a:r>
              <a:rPr lang="pt-BR" sz="3200" dirty="0">
                <a:solidFill>
                  <a:schemeClr val="tx2"/>
                </a:solidFill>
              </a:rPr>
              <a:t>10º dia útil de cada </a:t>
            </a:r>
            <a:r>
              <a:rPr lang="pt-BR" sz="3200" dirty="0" smtClean="0">
                <a:solidFill>
                  <a:schemeClr val="tx2"/>
                </a:solidFill>
              </a:rPr>
              <a:t>mês, a relação dos INGRESSANTES</a:t>
            </a:r>
          </a:p>
        </p:txBody>
      </p:sp>
      <p:sp>
        <p:nvSpPr>
          <p:cNvPr id="6" name="Espaço Reservado para Texto 3"/>
          <p:cNvSpPr txBox="1">
            <a:spLocks/>
          </p:cNvSpPr>
          <p:nvPr/>
        </p:nvSpPr>
        <p:spPr>
          <a:xfrm>
            <a:off x="475928" y="341040"/>
            <a:ext cx="4690864" cy="796168"/>
          </a:xfrm>
          <a:prstGeom prst="rect">
            <a:avLst/>
          </a:prstGeom>
        </p:spPr>
        <p:txBody>
          <a:bodyPr vert="horz" lIns="45720" tIns="0" rIns="45720" bIns="0" anchor="b">
            <a:no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None/>
              <a:defRPr kumimoji="0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None/>
              <a:defRPr kumimoji="0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None/>
              <a:defRPr kumimoji="0"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None/>
              <a:defRPr kumimoji="0"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6EA0B0"/>
              </a:buClr>
            </a:pPr>
            <a:endParaRPr lang="pt-BR" sz="3200" b="1" dirty="0">
              <a:solidFill>
                <a:prstClr val="black"/>
              </a:solidFill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  <p:extLst>
      <p:ext uri="{BB962C8B-B14F-4D97-AF65-F5344CB8AC3E}">
        <p14:creationId xmlns:p14="http://schemas.microsoft.com/office/powerpoint/2010/main" val="221254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5"/>
          <p:cNvSpPr txBox="1">
            <a:spLocks noGrp="1"/>
          </p:cNvSpPr>
          <p:nvPr>
            <p:ph idx="1"/>
          </p:nvPr>
        </p:nvSpPr>
        <p:spPr>
          <a:xfrm>
            <a:off x="395536" y="1268761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pt-BR" dirty="0" smtClean="0"/>
              <a:t>Con</a:t>
            </a:r>
            <a:r>
              <a:rPr lang="pt-BR" sz="2400" dirty="0" smtClean="0"/>
              <a:t>cessões de gratificações da saúde – SGS - GESS, GRATIFICAÇÃO EXECUTICA </a:t>
            </a:r>
            <a:r>
              <a:rPr lang="pt-BR" sz="1600" dirty="0" smtClean="0"/>
              <a:t>(aos servidores da União, de outros Estados ou Municípios, afastados sem prejuízo junto a SS), </a:t>
            </a:r>
            <a:r>
              <a:rPr lang="pt-BR" sz="2400" dirty="0" smtClean="0"/>
              <a:t>GEAH, GEAPE, GEER e </a:t>
            </a:r>
            <a:r>
              <a:rPr lang="pt-BR" sz="2400" b="1" dirty="0" smtClean="0"/>
              <a:t>PPM</a:t>
            </a:r>
            <a:r>
              <a:rPr lang="pt-BR" sz="2400" dirty="0" smtClean="0"/>
              <a:t>;</a:t>
            </a:r>
            <a:endParaRPr lang="pt-BR" sz="2600" dirty="0"/>
          </a:p>
        </p:txBody>
      </p:sp>
      <p:sp>
        <p:nvSpPr>
          <p:cNvPr id="11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267744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(PIN/ PPM)</a:t>
            </a:r>
            <a:endParaRPr lang="pt-BR" sz="1200" b="1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457200" y="584527"/>
            <a:ext cx="8229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800" b="1" dirty="0" smtClean="0">
                <a:latin typeface="+mj-lt"/>
              </a:rPr>
              <a:t>ROTINA </a:t>
            </a:r>
            <a:r>
              <a:rPr lang="pt-BR" sz="2800" b="1" dirty="0" smtClean="0">
                <a:latin typeface="+mj-lt"/>
              </a:rPr>
              <a:t>DA </a:t>
            </a:r>
            <a:r>
              <a:rPr lang="pt-BR" sz="2800" b="1" dirty="0" smtClean="0"/>
              <a:t>CTSGS</a:t>
            </a:r>
            <a:endParaRPr lang="pt-BR" sz="2800" b="1" dirty="0">
              <a:latin typeface="+mj-lt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95541" y="2636916"/>
            <a:ext cx="8496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2400" dirty="0">
                <a:solidFill>
                  <a:schemeClr val="tx2"/>
                </a:solidFill>
              </a:rPr>
              <a:t>Implantação do </a:t>
            </a:r>
            <a:r>
              <a:rPr lang="pt-BR" sz="2400" b="1" dirty="0" smtClean="0">
                <a:solidFill>
                  <a:schemeClr val="tx2"/>
                </a:solidFill>
              </a:rPr>
              <a:t>Prêmio </a:t>
            </a:r>
            <a:r>
              <a:rPr lang="pt-BR" sz="2400" b="1" dirty="0">
                <a:solidFill>
                  <a:schemeClr val="tx2"/>
                </a:solidFill>
              </a:rPr>
              <a:t>de </a:t>
            </a:r>
            <a:r>
              <a:rPr lang="pt-BR" sz="2400" b="1" dirty="0" smtClean="0">
                <a:solidFill>
                  <a:schemeClr val="tx2"/>
                </a:solidFill>
              </a:rPr>
              <a:t>Incentivo </a:t>
            </a:r>
            <a:r>
              <a:rPr lang="pt-BR" sz="2400" dirty="0">
                <a:solidFill>
                  <a:schemeClr val="tx2"/>
                </a:solidFill>
              </a:rPr>
              <a:t>aos servidores da </a:t>
            </a:r>
            <a:r>
              <a:rPr lang="pt-BR" sz="2400" dirty="0" smtClean="0">
                <a:solidFill>
                  <a:schemeClr val="tx2"/>
                </a:solidFill>
              </a:rPr>
              <a:t>SES (análise </a:t>
            </a:r>
            <a:r>
              <a:rPr lang="pt-BR" sz="2400" dirty="0">
                <a:solidFill>
                  <a:schemeClr val="tx2"/>
                </a:solidFill>
              </a:rPr>
              <a:t>e lançamento dos </a:t>
            </a:r>
            <a:r>
              <a:rPr lang="pt-BR" sz="2400" dirty="0" smtClean="0">
                <a:solidFill>
                  <a:schemeClr val="tx2"/>
                </a:solidFill>
              </a:rPr>
              <a:t>atrasados);</a:t>
            </a:r>
            <a:endParaRPr lang="pt-BR" sz="2400" dirty="0">
              <a:solidFill>
                <a:schemeClr val="tx2"/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467550" y="3789044"/>
            <a:ext cx="53735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2400" dirty="0" smtClean="0">
                <a:solidFill>
                  <a:schemeClr val="tx2"/>
                </a:solidFill>
              </a:rPr>
              <a:t>Consolidação e divulgação de tabelas;</a:t>
            </a:r>
            <a:endParaRPr lang="pt-BR" sz="2400" dirty="0">
              <a:solidFill>
                <a:schemeClr val="tx2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67544" y="4479507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2400" dirty="0">
                <a:solidFill>
                  <a:schemeClr val="tx2"/>
                </a:solidFill>
              </a:rPr>
              <a:t>Emissão da folha do </a:t>
            </a:r>
            <a:r>
              <a:rPr lang="pt-BR" sz="2400" dirty="0" smtClean="0">
                <a:solidFill>
                  <a:schemeClr val="tx2"/>
                </a:solidFill>
              </a:rPr>
              <a:t>Premio;</a:t>
            </a:r>
            <a:endParaRPr lang="pt-BR" sz="2400" dirty="0">
              <a:solidFill>
                <a:schemeClr val="tx2"/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2091264" y="5157196"/>
            <a:ext cx="6513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2400" dirty="0" smtClean="0">
                <a:solidFill>
                  <a:schemeClr val="tx2"/>
                </a:solidFill>
              </a:rPr>
              <a:t>Apoio as unidades ao Sistema E-folha.</a:t>
            </a:r>
            <a:endParaRPr lang="pt-BR" sz="2400" dirty="0">
              <a:solidFill>
                <a:schemeClr val="tx2"/>
              </a:solidFill>
            </a:endParaRP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/>
        </p:nvGraphicFramePr>
        <p:xfrm>
          <a:off x="1043609" y="1556795"/>
          <a:ext cx="7128794" cy="3657897"/>
        </p:xfrm>
        <a:graphic>
          <a:graphicData uri="http://schemas.openxmlformats.org/drawingml/2006/table">
            <a:tbl>
              <a:tblPr/>
              <a:tblGrid>
                <a:gridCol w="2586315"/>
                <a:gridCol w="2586315"/>
                <a:gridCol w="489041"/>
                <a:gridCol w="489041"/>
                <a:gridCol w="489041"/>
                <a:gridCol w="489041"/>
              </a:tblGrid>
              <a:tr h="28460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TABELA PRODUTIVIDADE</a:t>
                      </a: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5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227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Tipo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Consultas/Procedimentos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Jornada 1</a:t>
                      </a:r>
                      <a:endParaRPr lang="pt-BR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Jornada 2</a:t>
                      </a:r>
                      <a:endParaRPr lang="pt-BR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Jornada 3</a:t>
                      </a:r>
                      <a:endParaRPr lang="pt-BR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Jornada 4</a:t>
                      </a:r>
                      <a:endParaRPr lang="pt-BR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460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40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24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433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horas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horas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horas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horas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215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</a:t>
                      </a: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Médico - Supervisor Técnico de Saúde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704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422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352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-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433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Médico - Encarregado de Saúde II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704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422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352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-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433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Médico - Chefe de Saúde II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704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422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352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-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460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Médico - Ambulatorial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704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422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352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211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433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Consultas nas demais especialidades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704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422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352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211</a:t>
                      </a: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" y="4393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395536" y="404664"/>
            <a:ext cx="7467600" cy="1000132"/>
          </a:xfrm>
          <a:prstGeom prst="rect">
            <a:avLst/>
          </a:prstGeom>
        </p:spPr>
        <p:txBody>
          <a:bodyPr>
            <a:noAutofit/>
          </a:bodyPr>
          <a:lstStyle/>
          <a:p>
            <a:pPr marR="0" lvl="0" fontAlgn="auto">
              <a:lnSpc>
                <a:spcPct val="100000"/>
              </a:lnSpc>
              <a:spcAft>
                <a:spcPts val="600"/>
              </a:spcAft>
              <a:buClr>
                <a:schemeClr val="accent1"/>
              </a:buClr>
              <a:buSzPct val="100000"/>
              <a:tabLst/>
              <a:defRPr/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PRODUTIVIDADE</a:t>
            </a:r>
            <a:endParaRPr lang="pt-BR" sz="28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5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260650"/>
            <a:ext cx="8462744" cy="1368152"/>
          </a:xfrm>
        </p:spPr>
        <p:txBody>
          <a:bodyPr>
            <a:normAutofit fontScale="90000"/>
          </a:bodyPr>
          <a:lstStyle/>
          <a:p>
            <a:pPr algn="l"/>
            <a:r>
              <a:rPr lang="pt-BR" sz="2800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pt-BR" sz="28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pt-BR" sz="2800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pt-BR" sz="28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pt-BR" sz="2800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pt-BR" sz="28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pt-BR" sz="3100" b="1" dirty="0" smtClean="0">
                <a:solidFill>
                  <a:schemeClr val="tx2">
                    <a:lumMod val="75000"/>
                  </a:schemeClr>
                </a:solidFill>
              </a:rPr>
              <a:t>Cálculo de Produtividade quando Avaliado em formulário de assistência:</a:t>
            </a:r>
            <a:br>
              <a:rPr lang="pt-BR" sz="31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pt-BR" dirty="0" smtClean="0">
                <a:solidFill>
                  <a:schemeClr val="bg1"/>
                </a:solidFill>
              </a:rPr>
              <a:t/>
            </a:r>
            <a:br>
              <a:rPr lang="pt-BR" dirty="0" smtClean="0">
                <a:solidFill>
                  <a:schemeClr val="bg1"/>
                </a:solidFill>
              </a:rPr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 rot="10800000" flipV="1">
            <a:off x="467547" y="2420893"/>
            <a:ext cx="81439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>
                <a:solidFill>
                  <a:prstClr val="black"/>
                </a:solidFill>
                <a:latin typeface="Calibri" pitchFamily="34" charset="0"/>
              </a:rPr>
              <a:t>DADO DADOS PESSOAIS E RESUMO FUNCIONAL                   </a:t>
            </a:r>
          </a:p>
          <a:p>
            <a:r>
              <a:rPr lang="pt-BR" dirty="0" smtClean="0">
                <a:solidFill>
                  <a:prstClr val="black"/>
                </a:solidFill>
                <a:latin typeface="Calibri" pitchFamily="34" charset="0"/>
              </a:rPr>
              <a:t>RS= 99999999       NOME= XXXXX </a:t>
            </a:r>
            <a:r>
              <a:rPr lang="pt-BR" dirty="0" err="1" smtClean="0">
                <a:solidFill>
                  <a:prstClr val="black"/>
                </a:solidFill>
                <a:latin typeface="Calibri" pitchFamily="34" charset="0"/>
              </a:rPr>
              <a:t>XXXXX</a:t>
            </a:r>
            <a:r>
              <a:rPr lang="pt-BR" dirty="0" smtClean="0">
                <a:solidFill>
                  <a:prstClr val="black"/>
                </a:solidFill>
                <a:latin typeface="Calibri" pitchFamily="34" charset="0"/>
              </a:rPr>
              <a:t> XXXXXX                              </a:t>
            </a:r>
          </a:p>
          <a:p>
            <a:r>
              <a:rPr lang="pt-BR" dirty="0" smtClean="0">
                <a:solidFill>
                  <a:srgbClr val="C00000"/>
                </a:solidFill>
                <a:latin typeface="Calibri" pitchFamily="34" charset="0"/>
              </a:rPr>
              <a:t>PV 03   </a:t>
            </a:r>
            <a:r>
              <a:rPr lang="pt-BR" dirty="0" smtClean="0">
                <a:solidFill>
                  <a:prstClr val="black"/>
                </a:solidFill>
                <a:latin typeface="Calibri" pitchFamily="34" charset="0"/>
              </a:rPr>
              <a:t>01/141  5526 003   F  </a:t>
            </a:r>
            <a:r>
              <a:rPr lang="pt-BR" dirty="0" smtClean="0">
                <a:solidFill>
                  <a:srgbClr val="C00000"/>
                </a:solidFill>
                <a:latin typeface="Calibri" pitchFamily="34" charset="0"/>
              </a:rPr>
              <a:t>86273 </a:t>
            </a:r>
            <a:r>
              <a:rPr lang="pt-BR" dirty="0" smtClean="0">
                <a:solidFill>
                  <a:prstClr val="black"/>
                </a:solidFill>
                <a:latin typeface="Calibri" pitchFamily="34" charset="0"/>
              </a:rPr>
              <a:t>09   7  110  180992  ATIVO      </a:t>
            </a:r>
            <a:r>
              <a:rPr lang="pt-BR" dirty="0" smtClean="0">
                <a:solidFill>
                  <a:srgbClr val="C00000"/>
                </a:solidFill>
                <a:latin typeface="Calibri" pitchFamily="34" charset="0"/>
              </a:rPr>
              <a:t>3</a:t>
            </a:r>
            <a:r>
              <a:rPr lang="pt-BR" dirty="0" smtClean="0">
                <a:solidFill>
                  <a:prstClr val="black"/>
                </a:solidFill>
                <a:latin typeface="Calibri" pitchFamily="34" charset="0"/>
              </a:rPr>
              <a:t>         0,0 </a:t>
            </a:r>
          </a:p>
          <a:p>
            <a:r>
              <a:rPr lang="pt-BR" dirty="0" smtClean="0">
                <a:solidFill>
                  <a:srgbClr val="C00000"/>
                </a:solidFill>
                <a:latin typeface="Calibri" pitchFamily="34" charset="0"/>
              </a:rPr>
              <a:t>PV 04</a:t>
            </a:r>
            <a:r>
              <a:rPr lang="pt-BR" dirty="0" smtClean="0">
                <a:solidFill>
                  <a:prstClr val="black"/>
                </a:solidFill>
                <a:latin typeface="Calibri" pitchFamily="34" charset="0"/>
              </a:rPr>
              <a:t>   01/141  5525 002   A  </a:t>
            </a:r>
            <a:r>
              <a:rPr lang="pt-BR" dirty="0" smtClean="0">
                <a:solidFill>
                  <a:srgbClr val="C00000"/>
                </a:solidFill>
                <a:latin typeface="Calibri" pitchFamily="34" charset="0"/>
              </a:rPr>
              <a:t>86273</a:t>
            </a:r>
            <a:r>
              <a:rPr lang="pt-BR" dirty="0" smtClean="0">
                <a:solidFill>
                  <a:prstClr val="black"/>
                </a:solidFill>
                <a:latin typeface="Calibri" pitchFamily="34" charset="0"/>
              </a:rPr>
              <a:t> 09   7  110  150102   ATIVO     </a:t>
            </a:r>
            <a:r>
              <a:rPr lang="pt-BR" dirty="0" smtClean="0">
                <a:solidFill>
                  <a:srgbClr val="C00000"/>
                </a:solidFill>
                <a:latin typeface="Calibri" pitchFamily="34" charset="0"/>
              </a:rPr>
              <a:t>3</a:t>
            </a:r>
            <a:r>
              <a:rPr lang="pt-BR" dirty="0" smtClean="0">
                <a:solidFill>
                  <a:prstClr val="black"/>
                </a:solidFill>
                <a:latin typeface="Calibri" pitchFamily="34" charset="0"/>
              </a:rPr>
              <a:t>         0,0</a:t>
            </a:r>
          </a:p>
          <a:p>
            <a:endParaRPr lang="pt-BR" dirty="0" smtClean="0">
              <a:solidFill>
                <a:prstClr val="black"/>
              </a:solidFill>
            </a:endParaRPr>
          </a:p>
          <a:p>
            <a:endParaRPr lang="pt-BR" dirty="0" smtClean="0">
              <a:solidFill>
                <a:prstClr val="black"/>
              </a:solidFill>
            </a:endParaRPr>
          </a:p>
          <a:p>
            <a:r>
              <a:rPr lang="pt-BR" dirty="0" smtClean="0">
                <a:solidFill>
                  <a:prstClr val="black"/>
                </a:solidFill>
              </a:rPr>
              <a:t> </a:t>
            </a:r>
            <a:endParaRPr lang="pt-BR" dirty="0">
              <a:solidFill>
                <a:prstClr val="black"/>
              </a:solidFill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500036" y="750220"/>
            <a:ext cx="8176423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Consultas nas demais especialidades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Tipo 2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Jornada 3   ( 20 horas 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Máximo para tipo 2 com jornada 3 de 20 horas semanais = 352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procedimentos mensais.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Lançamentos efetuados: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Dezembro	2014	160     45,45%</a:t>
            </a: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Janeiro  	                  2015     180     51,13%</a:t>
            </a: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Fevereiro 	2015     352   100,00%</a:t>
            </a: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Março 		2015     170     48,29%</a:t>
            </a: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Abril 		2015     352   100,00%</a:t>
            </a: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Maio 		2015     170      48,29%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                         Média                65,52%</a:t>
            </a: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/>
        </p:nvGraphicFramePr>
        <p:xfrm>
          <a:off x="755575" y="1844826"/>
          <a:ext cx="7344822" cy="3816427"/>
        </p:xfrm>
        <a:graphic>
          <a:graphicData uri="http://schemas.openxmlformats.org/drawingml/2006/table">
            <a:tbl>
              <a:tblPr/>
              <a:tblGrid>
                <a:gridCol w="3069903"/>
                <a:gridCol w="3023191"/>
                <a:gridCol w="146579"/>
                <a:gridCol w="130763"/>
                <a:gridCol w="141307"/>
                <a:gridCol w="141307"/>
                <a:gridCol w="141307"/>
                <a:gridCol w="141307"/>
                <a:gridCol w="204579"/>
                <a:gridCol w="204579"/>
              </a:tblGrid>
              <a:tr h="483823"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V. Produtividade: </a:t>
                      </a:r>
                      <a:r>
                        <a:rPr lang="pt-BR" sz="9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Capacidade de produzir ações com qualidade, de acordo com os objetivos e prazos estabelecidos, utilizando métodos, técnicas e recursos disponíveis.</a:t>
                      </a:r>
                      <a:endParaRPr lang="pt-B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latin typeface="Calibri"/>
                          <a:ea typeface="Times New Roman"/>
                          <a:cs typeface="Calibri"/>
                        </a:rPr>
                        <a:t>Atingiu aos objetivos individuais propostos, realizando as ações que foram acordadas.  (Peso= 1)</a:t>
                      </a:r>
                      <a:endParaRPr lang="pt-B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775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latin typeface="Calibri"/>
                          <a:ea typeface="Times New Roman"/>
                          <a:cs typeface="Calibri"/>
                        </a:rPr>
                        <a:t>Colaborou de forma interdisciplinar para o alcance dos objetivos globais propostos para as demais unidades.  (Peso= 1)</a:t>
                      </a:r>
                      <a:endParaRPr lang="pt-B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449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latin typeface="Calibri"/>
                          <a:ea typeface="Times New Roman"/>
                          <a:cs typeface="Calibri"/>
                        </a:rPr>
                        <a:t>Agiu com determinação e persistência frente a cenários imprevisíveis, superando obstáculos na execução das atividades.  (Peso= 1)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82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latin typeface="Calibri"/>
                          <a:ea typeface="Times New Roman"/>
                          <a:cs typeface="Calibri"/>
                        </a:rPr>
                        <a:t>Realizou as ações cumprindo suas atribuições, observando os prazos estabelecidos.   (Peso= 1)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45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Atingiu média percentual entre 85 a 100% das metas/produtividade. (Peso= 4)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45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Atingiu média percentual entre 68 a 84% das metas/produtividade. (Peso= 4)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37145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70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Atingiu média percentual entre 51 a 67% das metas/produtividade. (Peso= 4)</a:t>
                      </a:r>
                      <a:endParaRPr lang="pt-BR" sz="10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</a:t>
                      </a:r>
                      <a:endParaRPr lang="pt-BR" sz="10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4542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Atingiu média percentual igual ou Inferior a 50% das metas/produtividade. (Peso= 4)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5" y="4393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prstClr val="white"/>
              </a:solidFill>
              <a:cs typeface="Arial" pitchFamily="34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0" y="5735144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  <p:sp>
        <p:nvSpPr>
          <p:cNvPr id="10" name="Título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pt-BR" sz="2800" b="1" dirty="0" smtClean="0">
                <a:solidFill>
                  <a:srgbClr val="073E87">
                    <a:lumMod val="75000"/>
                  </a:srgbClr>
                </a:solidFill>
              </a:rPr>
              <a:t>Resultado na Avaliação em Formulário de Assistência a Saúde</a:t>
            </a:r>
            <a:endParaRPr lang="pt-B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 smtClean="0">
                <a:solidFill>
                  <a:srgbClr val="073E87">
                    <a:lumMod val="75000"/>
                  </a:srgbClr>
                </a:solidFill>
              </a:rPr>
              <a:t>PERÍODO AVALIATÓRIO</a:t>
            </a:r>
            <a:endParaRPr lang="pt-BR" sz="2800" b="1" dirty="0">
              <a:solidFill>
                <a:srgbClr val="073E87">
                  <a:lumMod val="75000"/>
                </a:srgbClr>
              </a:solidFill>
            </a:endParaRP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idx="1"/>
          </p:nvPr>
        </p:nvSpPr>
        <p:spPr>
          <a:xfrm>
            <a:off x="539555" y="4365104"/>
            <a:ext cx="4040188" cy="838200"/>
          </a:xfrm>
        </p:spPr>
        <p:txBody>
          <a:bodyPr/>
          <a:lstStyle/>
          <a:p>
            <a:pPr algn="ctr"/>
            <a:r>
              <a:rPr lang="pt-BR" dirty="0" smtClean="0"/>
              <a:t>Avaliação realizada em JUNHO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2"/>
          </p:nvPr>
        </p:nvSpPr>
        <p:spPr>
          <a:xfrm>
            <a:off x="457203" y="1516913"/>
            <a:ext cx="4040188" cy="759960"/>
          </a:xfrm>
        </p:spPr>
        <p:txBody>
          <a:bodyPr>
            <a:normAutofit/>
          </a:bodyPr>
          <a:lstStyle/>
          <a:p>
            <a:pPr marL="36576" indent="0" algn="ctr">
              <a:buNone/>
            </a:pPr>
            <a:r>
              <a:rPr lang="pt-BR" sz="3200" dirty="0" smtClean="0"/>
              <a:t>DEZEMBRO A MAIO</a:t>
            </a:r>
          </a:p>
          <a:p>
            <a:pPr marL="36576" indent="0" algn="ctr">
              <a:buNone/>
            </a:pP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6" name="Espaço Reservado para Texto 5"/>
          <p:cNvSpPr>
            <a:spLocks noGrp="1"/>
          </p:cNvSpPr>
          <p:nvPr>
            <p:ph type="body" sz="quarter" idx="3"/>
          </p:nvPr>
        </p:nvSpPr>
        <p:spPr>
          <a:xfrm>
            <a:off x="4860038" y="4293096"/>
            <a:ext cx="4041775" cy="838200"/>
          </a:xfrm>
        </p:spPr>
        <p:txBody>
          <a:bodyPr>
            <a:normAutofit/>
          </a:bodyPr>
          <a:lstStyle/>
          <a:p>
            <a:pPr algn="ctr"/>
            <a:r>
              <a:rPr lang="pt-BR" dirty="0" smtClean="0"/>
              <a:t>DEZEMBRO</a:t>
            </a:r>
            <a:endParaRPr lang="pt-BR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4"/>
          </p:nvPr>
        </p:nvSpPr>
        <p:spPr>
          <a:xfrm>
            <a:off x="4645030" y="1516914"/>
            <a:ext cx="4041775" cy="1120000"/>
          </a:xfrm>
        </p:spPr>
        <p:txBody>
          <a:bodyPr>
            <a:normAutofit/>
          </a:bodyPr>
          <a:lstStyle/>
          <a:p>
            <a:pPr marL="36576" indent="0" algn="ctr">
              <a:buNone/>
            </a:pPr>
            <a:r>
              <a:rPr lang="pt-BR" sz="3200" dirty="0"/>
              <a:t>JUNHO A NOVEMBRO</a:t>
            </a:r>
          </a:p>
        </p:txBody>
      </p:sp>
      <p:sp>
        <p:nvSpPr>
          <p:cNvPr id="8" name="Seta para baixo 7"/>
          <p:cNvSpPr/>
          <p:nvPr/>
        </p:nvSpPr>
        <p:spPr>
          <a:xfrm>
            <a:off x="2191679" y="2708920"/>
            <a:ext cx="936104" cy="1296144"/>
          </a:xfrm>
          <a:prstGeom prst="downArrow">
            <a:avLst/>
          </a:prstGeom>
          <a:effectLst>
            <a:glow rad="76200">
              <a:schemeClr val="accent6">
                <a:tint val="30000"/>
                <a:shade val="95000"/>
                <a:satMod val="300000"/>
                <a:alpha val="5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sp>
        <p:nvSpPr>
          <p:cNvPr id="9" name="Seta para baixo 8"/>
          <p:cNvSpPr/>
          <p:nvPr/>
        </p:nvSpPr>
        <p:spPr>
          <a:xfrm>
            <a:off x="6228184" y="2636912"/>
            <a:ext cx="936104" cy="1296144"/>
          </a:xfrm>
          <a:prstGeom prst="downArrow">
            <a:avLst/>
          </a:prstGeom>
          <a:effectLst>
            <a:glow rad="76200">
              <a:schemeClr val="accent6">
                <a:tint val="30000"/>
                <a:shade val="95000"/>
                <a:satMod val="300000"/>
                <a:alpha val="5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PROCESSO AVALIATÓRIO</a:t>
            </a:r>
            <a:endParaRPr lang="pt-BR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395044" y="1341439"/>
            <a:ext cx="8353425" cy="4608512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pt-BR" dirty="0" smtClean="0"/>
              <a:t>                            SEMESTRAL</a:t>
            </a:r>
          </a:p>
          <a:p>
            <a:pPr marL="36576" indent="0" algn="ctr">
              <a:buNone/>
            </a:pPr>
            <a:endParaRPr lang="pt-BR" dirty="0" smtClean="0"/>
          </a:p>
          <a:p>
            <a:pPr marL="36576" indent="0" algn="ctr">
              <a:buNone/>
            </a:pPr>
            <a:endParaRPr lang="pt-BR" dirty="0" smtClean="0"/>
          </a:p>
          <a:p>
            <a:pPr marL="36576" indent="0">
              <a:buNone/>
            </a:pPr>
            <a:r>
              <a:rPr lang="pt-BR" dirty="0" smtClean="0">
                <a:latin typeface="Calibri" pitchFamily="34" charset="0"/>
              </a:rPr>
              <a:t>                               JULHO    </a:t>
            </a:r>
            <a:r>
              <a:rPr lang="pt-BR" dirty="0" smtClean="0">
                <a:solidFill>
                  <a:srgbClr val="C00000"/>
                </a:solidFill>
                <a:latin typeface="Calibri" pitchFamily="34" charset="0"/>
              </a:rPr>
              <a:t>Resultado</a:t>
            </a:r>
            <a:r>
              <a:rPr lang="pt-BR" dirty="0" smtClean="0">
                <a:latin typeface="Calibri" pitchFamily="34" charset="0"/>
              </a:rPr>
              <a:t>   JANEIRO</a:t>
            </a:r>
            <a:endParaRPr lang="pt-BR" dirty="0">
              <a:solidFill>
                <a:schemeClr val="bg1"/>
              </a:solidFill>
            </a:endParaRPr>
          </a:p>
          <a:p>
            <a:pPr marL="36576" indent="0">
              <a:buNone/>
            </a:pP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5" name="Chave esquerda 4"/>
          <p:cNvSpPr/>
          <p:nvPr/>
        </p:nvSpPr>
        <p:spPr>
          <a:xfrm rot="5400000">
            <a:off x="3743909" y="346570"/>
            <a:ext cx="1188132" cy="4040631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sp>
        <p:nvSpPr>
          <p:cNvPr id="6" name="Chave esquerda 5"/>
          <p:cNvSpPr/>
          <p:nvPr/>
        </p:nvSpPr>
        <p:spPr>
          <a:xfrm rot="5400000">
            <a:off x="2141731" y="2726924"/>
            <a:ext cx="864096" cy="1836204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prstClr val="white"/>
                </a:solidFill>
              </a:rPr>
              <a:t>000</a:t>
            </a:r>
            <a:endParaRPr lang="pt-BR" dirty="0">
              <a:solidFill>
                <a:prstClr val="white"/>
              </a:solidFill>
            </a:endParaRPr>
          </a:p>
        </p:txBody>
      </p:sp>
      <p:grpSp>
        <p:nvGrpSpPr>
          <p:cNvPr id="2" name="Grupo 8"/>
          <p:cNvGrpSpPr/>
          <p:nvPr/>
        </p:nvGrpSpPr>
        <p:grpSpPr>
          <a:xfrm>
            <a:off x="571472" y="4077074"/>
            <a:ext cx="3568480" cy="1384995"/>
            <a:chOff x="571472" y="4193521"/>
            <a:chExt cx="3568480" cy="1575282"/>
          </a:xfrm>
        </p:grpSpPr>
        <p:sp>
          <p:nvSpPr>
            <p:cNvPr id="7" name="CaixaDeTexto 6"/>
            <p:cNvSpPr txBox="1"/>
            <p:nvPr/>
          </p:nvSpPr>
          <p:spPr>
            <a:xfrm>
              <a:off x="571472" y="4193521"/>
              <a:ext cx="1714512" cy="1575282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1600" b="1" dirty="0" smtClean="0">
                  <a:solidFill>
                    <a:prstClr val="black"/>
                  </a:solidFill>
                  <a:latin typeface="Calibri" pitchFamily="34" charset="0"/>
                </a:rPr>
                <a:t>Coleta Mensal de Produtividade ( Dez, Jan, Fev, Mar, Abr, Mai)</a:t>
              </a:r>
            </a:p>
            <a:p>
              <a:pPr algn="ctr"/>
              <a:endParaRPr lang="pt-BR" b="1" dirty="0">
                <a:solidFill>
                  <a:prstClr val="black"/>
                </a:solidFill>
              </a:endParaRPr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2571736" y="4275422"/>
              <a:ext cx="1568216" cy="980175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endParaRPr lang="pt-BR" dirty="0" smtClean="0">
                <a:solidFill>
                  <a:prstClr val="black"/>
                </a:solidFill>
              </a:endParaRPr>
            </a:p>
            <a:p>
              <a:pPr algn="ctr"/>
              <a:r>
                <a:rPr lang="pt-BR" sz="1600" b="1" dirty="0" smtClean="0">
                  <a:solidFill>
                    <a:prstClr val="black"/>
                  </a:solidFill>
                  <a:latin typeface="Calibri" pitchFamily="34" charset="0"/>
                </a:rPr>
                <a:t>Avaliação</a:t>
              </a:r>
              <a:r>
                <a:rPr lang="pt-BR" sz="1600" dirty="0" smtClean="0">
                  <a:solidFill>
                    <a:prstClr val="black"/>
                  </a:solidFill>
                  <a:latin typeface="Calibri" pitchFamily="34" charset="0"/>
                </a:rPr>
                <a:t> </a:t>
              </a:r>
            </a:p>
            <a:p>
              <a:pPr algn="ctr"/>
              <a:r>
                <a:rPr lang="pt-BR" sz="1600" dirty="0" smtClean="0">
                  <a:solidFill>
                    <a:prstClr val="black"/>
                  </a:solidFill>
                  <a:latin typeface="Calibri" pitchFamily="34" charset="0"/>
                </a:rPr>
                <a:t>junho</a:t>
              </a:r>
              <a:endParaRPr lang="pt-BR" sz="1600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sp>
        <p:nvSpPr>
          <p:cNvPr id="15" name="Chave esquerda 14"/>
          <p:cNvSpPr/>
          <p:nvPr/>
        </p:nvSpPr>
        <p:spPr>
          <a:xfrm rot="5400000">
            <a:off x="5778135" y="2798930"/>
            <a:ext cx="864096" cy="1836204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grpSp>
        <p:nvGrpSpPr>
          <p:cNvPr id="9" name="Grupo 15"/>
          <p:cNvGrpSpPr/>
          <p:nvPr/>
        </p:nvGrpSpPr>
        <p:grpSpPr>
          <a:xfrm>
            <a:off x="4499992" y="4293094"/>
            <a:ext cx="3672408" cy="1077218"/>
            <a:chOff x="467544" y="4100273"/>
            <a:chExt cx="3672408" cy="1077216"/>
          </a:xfrm>
        </p:grpSpPr>
        <p:sp>
          <p:nvSpPr>
            <p:cNvPr id="17" name="CaixaDeTexto 16"/>
            <p:cNvSpPr txBox="1"/>
            <p:nvPr/>
          </p:nvSpPr>
          <p:spPr>
            <a:xfrm>
              <a:off x="467544" y="4100273"/>
              <a:ext cx="1728192" cy="1077216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1600" b="1" dirty="0" smtClean="0">
                  <a:solidFill>
                    <a:prstClr val="black"/>
                  </a:solidFill>
                  <a:latin typeface="Calibri" pitchFamily="34" charset="0"/>
                </a:rPr>
                <a:t>Coleta Mensal de Produtividade</a:t>
              </a:r>
            </a:p>
            <a:p>
              <a:pPr algn="ctr"/>
              <a:r>
                <a:rPr lang="pt-BR" sz="1600" b="1" dirty="0" smtClean="0">
                  <a:solidFill>
                    <a:prstClr val="black"/>
                  </a:solidFill>
                  <a:latin typeface="Calibri" pitchFamily="34" charset="0"/>
                </a:rPr>
                <a:t>( Jun, Jul, Ago, Set, Out, Nov)</a:t>
              </a:r>
              <a:endParaRPr lang="pt-BR" sz="1600" b="1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8" name="CaixaDeTexto 17"/>
            <p:cNvSpPr txBox="1"/>
            <p:nvPr/>
          </p:nvSpPr>
          <p:spPr>
            <a:xfrm>
              <a:off x="2555776" y="4174602"/>
              <a:ext cx="1584176" cy="861772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endParaRPr lang="pt-BR" dirty="0" smtClean="0">
                <a:solidFill>
                  <a:prstClr val="black"/>
                </a:solidFill>
              </a:endParaRPr>
            </a:p>
            <a:p>
              <a:pPr algn="ctr"/>
              <a:r>
                <a:rPr lang="pt-BR" sz="1600" b="1" dirty="0" smtClean="0">
                  <a:solidFill>
                    <a:prstClr val="black"/>
                  </a:solidFill>
                  <a:latin typeface="Calibri" pitchFamily="34" charset="0"/>
                </a:rPr>
                <a:t>Avaliação</a:t>
              </a:r>
              <a:r>
                <a:rPr lang="pt-BR" sz="1600" dirty="0" smtClean="0">
                  <a:solidFill>
                    <a:prstClr val="black"/>
                  </a:solidFill>
                  <a:latin typeface="Calibri" pitchFamily="34" charset="0"/>
                </a:rPr>
                <a:t> </a:t>
              </a:r>
            </a:p>
            <a:p>
              <a:pPr algn="ctr"/>
              <a:r>
                <a:rPr lang="pt-BR" sz="1600" dirty="0" smtClean="0">
                  <a:solidFill>
                    <a:prstClr val="black"/>
                  </a:solidFill>
                  <a:latin typeface="Calibri" pitchFamily="34" charset="0"/>
                </a:rPr>
                <a:t>dezembro</a:t>
              </a:r>
              <a:endParaRPr lang="pt-BR" sz="1600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pic>
        <p:nvPicPr>
          <p:cNvPr id="16" name="Imagem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7" y="55911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</p:nvPr>
        </p:nvGraphicFramePr>
        <p:xfrm>
          <a:off x="457200" y="1600204"/>
          <a:ext cx="7467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 smtClean="0">
                <a:solidFill>
                  <a:schemeClr val="tx2"/>
                </a:solidFill>
              </a:rPr>
              <a:t>Sistemas</a:t>
            </a:r>
            <a:endParaRPr lang="pt-BR" sz="2800" b="1" dirty="0">
              <a:solidFill>
                <a:schemeClr val="tx2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268764"/>
            <a:ext cx="74676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endParaRPr lang="pt-BR" dirty="0" smtClean="0">
              <a:latin typeface="Calibri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Calibri" pitchFamily="34" charset="0"/>
              </a:rPr>
              <a:t>Acertar a situação funcional do servidor;</a:t>
            </a:r>
          </a:p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Calibri" pitchFamily="34" charset="0"/>
              </a:rPr>
              <a:t>Ocorrências :</a:t>
            </a:r>
          </a:p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Calibri" pitchFamily="34" charset="0"/>
              </a:rPr>
              <a:t>Menos da metade do período de exercício;</a:t>
            </a:r>
          </a:p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Calibri" pitchFamily="34" charset="0"/>
              </a:rPr>
              <a:t>Gestante;</a:t>
            </a:r>
          </a:p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Calibri" pitchFamily="34" charset="0"/>
              </a:rPr>
              <a:t>Licença Saúde superior a metade do período de exercício;  </a:t>
            </a:r>
          </a:p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Calibri" pitchFamily="34" charset="0"/>
              </a:rPr>
              <a:t>Falta Injustificada após a avaliação não será permitido acertos através de ofício e planilha.</a:t>
            </a:r>
          </a:p>
          <a:p>
            <a:endParaRPr lang="pt-BR" b="1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 smtClean="0">
                <a:solidFill>
                  <a:schemeClr val="tx2"/>
                </a:solidFill>
              </a:rPr>
              <a:t>ATRIBUIÇÕES DO RH</a:t>
            </a:r>
            <a:endParaRPr lang="pt-BR" sz="2800" b="1" dirty="0">
              <a:solidFill>
                <a:schemeClr val="tx2"/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7" y="55911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552" y="1556795"/>
            <a:ext cx="8136904" cy="4209331"/>
          </a:xfrm>
        </p:spPr>
        <p:txBody>
          <a:bodyPr>
            <a:normAutofit fontScale="92500" lnSpcReduction="20000"/>
          </a:bodyPr>
          <a:lstStyle/>
          <a:p>
            <a:r>
              <a:rPr lang="pt-BR" dirty="0" smtClean="0"/>
              <a:t>Ciência do Servidor, cabe recurso a Chefia imediata.(3 dias a partir da ciência).</a:t>
            </a:r>
          </a:p>
          <a:p>
            <a:r>
              <a:rPr lang="pt-BR" dirty="0" smtClean="0"/>
              <a:t>Para recurso utilizar formulário apropriado.</a:t>
            </a:r>
          </a:p>
          <a:p>
            <a:r>
              <a:rPr lang="pt-BR" dirty="0" smtClean="0"/>
              <a:t>Caso a chefia imediata não concorde com o recurso do servidor , deverá encaminhar relatório, justificando o resultado à chefia mediata. (3 dias a partir do protocolo).</a:t>
            </a:r>
          </a:p>
          <a:p>
            <a:r>
              <a:rPr lang="pt-BR" dirty="0" smtClean="0"/>
              <a:t>A decisão deverá ser comunicada em 3 dias para o servidor.</a:t>
            </a:r>
          </a:p>
          <a:p>
            <a:r>
              <a:rPr lang="pt-BR" dirty="0" smtClean="0"/>
              <a:t>Na existência de recurso de que trata o "caput" deste artigo, caberá à chefia mediata proceder à revisão da avaliação do servidor, ouvida a chefia imediata, devendo justificar motivadamente a alteração ou manutenção da pontuação atribuída na avaliação. </a:t>
            </a:r>
          </a:p>
          <a:p>
            <a:r>
              <a:rPr lang="pt-BR" dirty="0" smtClean="0"/>
              <a:t>Período do Recurso ( data a ser definida ).</a:t>
            </a:r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 smtClean="0">
                <a:solidFill>
                  <a:schemeClr val="tx2"/>
                </a:solidFill>
              </a:rPr>
              <a:t>RECURSO</a:t>
            </a:r>
            <a:endParaRPr lang="pt-BR" sz="2800" b="1" dirty="0">
              <a:solidFill>
                <a:schemeClr val="tx2"/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7" y="55911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72068" y="1916832"/>
            <a:ext cx="7408333" cy="3450696"/>
          </a:xfrm>
        </p:spPr>
        <p:txBody>
          <a:bodyPr/>
          <a:lstStyle/>
          <a:p>
            <a:endParaRPr lang="pt-BR" dirty="0" smtClean="0"/>
          </a:p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800" dirty="0" smtClean="0">
                <a:latin typeface="Calibri" pitchFamily="34" charset="0"/>
              </a:rPr>
              <a:t>Providência o processamento e inserção no sistema.</a:t>
            </a:r>
          </a:p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800" dirty="0" smtClean="0">
                <a:latin typeface="Calibri" pitchFamily="34" charset="0"/>
              </a:rPr>
              <a:t>Controle da documentação ( Avaliação, Recurso e consolidação da Avaliação ) referente ao PPM deve ser arquivado no prontuário do servidor.</a:t>
            </a:r>
          </a:p>
          <a:p>
            <a:endParaRPr lang="pt-BR" dirty="0" smtClean="0"/>
          </a:p>
          <a:p>
            <a:endParaRPr lang="pt-BR" dirty="0" smtClean="0">
              <a:solidFill>
                <a:schemeClr val="bg1"/>
              </a:solidFill>
            </a:endParaRPr>
          </a:p>
          <a:p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40960" cy="1071546"/>
          </a:xfrm>
        </p:spPr>
        <p:txBody>
          <a:bodyPr>
            <a:normAutofit/>
          </a:bodyPr>
          <a:lstStyle/>
          <a:p>
            <a:r>
              <a:rPr lang="pt-BR" sz="2800" b="1" dirty="0" smtClean="0">
                <a:solidFill>
                  <a:schemeClr val="tx2"/>
                </a:solidFill>
              </a:rPr>
              <a:t>SUBSETORIAL OU UNIDADES DE PESSOAL</a:t>
            </a:r>
            <a:endParaRPr lang="pt-BR" sz="2800" b="1" dirty="0">
              <a:solidFill>
                <a:schemeClr val="tx2"/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7" y="55911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539552" y="548682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20000"/>
          </a:bodyPr>
          <a:lstStyle/>
          <a:p>
            <a:pPr marL="857250" marR="0" lvl="0" indent="-8572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t-BR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I. PRÊMIO DE INCENTIVO</a:t>
            </a:r>
            <a:r>
              <a:rPr kumimoji="0" lang="pt-B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t-B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pt-BR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251520" y="1268763"/>
            <a:ext cx="864096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1" indent="-274320" algn="ctr">
              <a:lnSpc>
                <a:spcPct val="150000"/>
              </a:lnSpc>
              <a:spcBef>
                <a:spcPts val="1200"/>
              </a:spcBef>
              <a:buClr>
                <a:schemeClr val="accent1"/>
              </a:buClr>
              <a:buSzPct val="100000"/>
              <a:defRPr/>
            </a:pPr>
            <a:r>
              <a:rPr lang="pt-BR" sz="2800" b="1" dirty="0" smtClean="0">
                <a:solidFill>
                  <a:schemeClr val="tx2"/>
                </a:solidFill>
              </a:rPr>
              <a:t>Este Módulo tem por objetivo esclarecer eventuais dúvidas,  promover a conscientização,  </a:t>
            </a:r>
            <a:r>
              <a:rPr lang="pt-BR" sz="2800" b="1" dirty="0" smtClean="0">
                <a:solidFill>
                  <a:schemeClr val="tx2"/>
                </a:solidFill>
              </a:rPr>
              <a:t>padronização</a:t>
            </a:r>
            <a:r>
              <a:rPr lang="pt-BR" sz="2800" b="1" dirty="0" smtClean="0">
                <a:solidFill>
                  <a:schemeClr val="tx2"/>
                </a:solidFill>
              </a:rPr>
              <a:t>, </a:t>
            </a:r>
            <a:r>
              <a:rPr lang="pt-BR" sz="2800" b="1" dirty="0">
                <a:solidFill>
                  <a:schemeClr val="tx2"/>
                </a:solidFill>
              </a:rPr>
              <a:t>simplificação </a:t>
            </a:r>
            <a:r>
              <a:rPr lang="pt-BR" sz="2800" b="1" dirty="0" smtClean="0">
                <a:solidFill>
                  <a:schemeClr val="tx2"/>
                </a:solidFill>
              </a:rPr>
              <a:t>das etapas </a:t>
            </a:r>
            <a:r>
              <a:rPr lang="pt-BR" sz="2800" b="1" dirty="0">
                <a:solidFill>
                  <a:schemeClr val="tx2"/>
                </a:solidFill>
              </a:rPr>
              <a:t>dos processos de trabalho, </a:t>
            </a:r>
            <a:r>
              <a:rPr lang="pt-BR" sz="2800" b="1" dirty="0" smtClean="0">
                <a:solidFill>
                  <a:schemeClr val="tx2"/>
                </a:solidFill>
              </a:rPr>
              <a:t>orientar a condução dos procedimentos </a:t>
            </a:r>
            <a:r>
              <a:rPr lang="pt-BR" sz="2800" b="1" dirty="0" smtClean="0">
                <a:solidFill>
                  <a:schemeClr val="tx2"/>
                </a:solidFill>
              </a:rPr>
              <a:t>administrativos </a:t>
            </a:r>
            <a:r>
              <a:rPr lang="pt-BR" sz="2800" b="1" dirty="0" smtClean="0">
                <a:solidFill>
                  <a:schemeClr val="tx2"/>
                </a:solidFill>
              </a:rPr>
              <a:t> referentes </a:t>
            </a:r>
            <a:r>
              <a:rPr lang="pt-BR" sz="2800" b="1" dirty="0" smtClean="0">
                <a:solidFill>
                  <a:schemeClr val="tx2"/>
                </a:solidFill>
              </a:rPr>
              <a:t>ao pagamento do Prêmio de Incentivo (PIN), de que trata a Lei nº 8.975/94.</a:t>
            </a:r>
          </a:p>
          <a:p>
            <a:pPr marL="457200" marR="0" lvl="1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  <p:extLst>
      <p:ext uri="{BB962C8B-B14F-4D97-AF65-F5344CB8AC3E}">
        <p14:creationId xmlns:p14="http://schemas.microsoft.com/office/powerpoint/2010/main" val="151457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39344"/>
            <a:ext cx="8003232" cy="4021907"/>
          </a:xfrm>
        </p:spPr>
        <p:txBody>
          <a:bodyPr>
            <a:normAutofit/>
          </a:bodyPr>
          <a:lstStyle/>
          <a:p>
            <a:pPr>
              <a:buClrTx/>
              <a:buFont typeface="Wingdings" pitchFamily="2" charset="2"/>
              <a:buChar char="q"/>
            </a:pPr>
            <a:r>
              <a:rPr lang="pt-BR" dirty="0" smtClean="0">
                <a:latin typeface="Calibri" pitchFamily="34" charset="0"/>
              </a:rPr>
              <a:t>Estatutário nosso afastado no IAMSPE ou HC – Avaliado e pago na Autarquia.</a:t>
            </a:r>
          </a:p>
          <a:p>
            <a:pPr>
              <a:buClrTx/>
              <a:buFont typeface="Wingdings" pitchFamily="2" charset="2"/>
              <a:buChar char="q"/>
            </a:pPr>
            <a:endParaRPr lang="pt-BR" dirty="0" smtClean="0">
              <a:latin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r>
              <a:rPr lang="pt-BR" dirty="0" smtClean="0">
                <a:latin typeface="Calibri" pitchFamily="34" charset="0"/>
              </a:rPr>
              <a:t>CLT nosso afastado na Autarquia, avaliado publicação e apostila feita pela autarquia – encaminhada à UA de origem que encaminha para DSD pagar.</a:t>
            </a:r>
          </a:p>
          <a:p>
            <a:pPr>
              <a:buClrTx/>
              <a:buFont typeface="Wingdings" pitchFamily="2" charset="2"/>
              <a:buChar char="q"/>
            </a:pPr>
            <a:endParaRPr lang="pt-BR" dirty="0" smtClean="0">
              <a:latin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r>
              <a:rPr lang="pt-BR" dirty="0" smtClean="0">
                <a:latin typeface="Calibri" pitchFamily="34" charset="0"/>
              </a:rPr>
              <a:t>CLT da Autarquia afastado na SES avaliação, publicação e apostila feita pela SES encaminhada para  Autarquia pagar.</a:t>
            </a:r>
          </a:p>
          <a:p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338328"/>
            <a:ext cx="8640960" cy="1252728"/>
          </a:xfrm>
        </p:spPr>
        <p:txBody>
          <a:bodyPr>
            <a:normAutofit/>
          </a:bodyPr>
          <a:lstStyle/>
          <a:p>
            <a:r>
              <a:rPr lang="pt-BR" sz="2800" b="1" dirty="0" smtClean="0">
                <a:solidFill>
                  <a:schemeClr val="tx2"/>
                </a:solidFill>
              </a:rPr>
              <a:t>SERVIDORES MÉDICOS AFASTADOS</a:t>
            </a:r>
            <a:endParaRPr lang="pt-BR" sz="2800" b="1" dirty="0">
              <a:solidFill>
                <a:schemeClr val="tx2"/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7" y="55911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2132860"/>
            <a:ext cx="7704856" cy="2880319"/>
          </a:xfrm>
        </p:spPr>
        <p:txBody>
          <a:bodyPr/>
          <a:lstStyle/>
          <a:p>
            <a:pPr lvl="1">
              <a:buClrTx/>
              <a:buFont typeface="Wingdings" pitchFamily="2" charset="2"/>
              <a:buChar char="q"/>
            </a:pPr>
            <a:r>
              <a:rPr lang="pt-BR" sz="2800" dirty="0" smtClean="0">
                <a:latin typeface="Calibri" pitchFamily="34" charset="0"/>
              </a:rPr>
              <a:t>Averbação automática;</a:t>
            </a:r>
          </a:p>
          <a:p>
            <a:pPr lvl="1">
              <a:buClrTx/>
              <a:buFont typeface="Wingdings" pitchFamily="2" charset="2"/>
              <a:buChar char="q"/>
            </a:pPr>
            <a:r>
              <a:rPr lang="pt-BR" sz="2800" dirty="0" smtClean="0">
                <a:latin typeface="Calibri" pitchFamily="34" charset="0"/>
              </a:rPr>
              <a:t>Servidores de outros órgãos afastados na SES</a:t>
            </a:r>
          </a:p>
          <a:p>
            <a:pPr lvl="1">
              <a:buClrTx/>
              <a:buFont typeface="Wingdings" pitchFamily="2" charset="2"/>
              <a:buChar char="q"/>
            </a:pPr>
            <a:r>
              <a:rPr lang="pt-BR" sz="2800" dirty="0" smtClean="0">
                <a:latin typeface="Calibri" pitchFamily="34" charset="0"/>
              </a:rPr>
              <a:t>Alteração de situação funcional;</a:t>
            </a:r>
          </a:p>
          <a:p>
            <a:pPr lvl="1">
              <a:buClrTx/>
              <a:buFont typeface="Wingdings" pitchFamily="2" charset="2"/>
              <a:buChar char="q"/>
            </a:pPr>
            <a:r>
              <a:rPr lang="pt-BR" sz="2800" dirty="0" smtClean="0">
                <a:latin typeface="Calibri" pitchFamily="34" charset="0"/>
              </a:rPr>
              <a:t>Ingresso / reassunção;</a:t>
            </a:r>
          </a:p>
          <a:p>
            <a:pPr lvl="1">
              <a:buClrTx/>
              <a:buFont typeface="Wingdings" pitchFamily="2" charset="2"/>
              <a:buChar char="q"/>
            </a:pPr>
            <a:r>
              <a:rPr lang="pt-BR" sz="2800" dirty="0" smtClean="0">
                <a:latin typeface="Calibri" pitchFamily="34" charset="0"/>
              </a:rPr>
              <a:t>Municipalizados.</a:t>
            </a:r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>
                <a:solidFill>
                  <a:srgbClr val="D4D2D0">
                    <a:shade val="50000"/>
                  </a:srgbClr>
                </a:solidFill>
              </a:rPr>
              <a:t>GGP/ CRH/ SES-SP - Módulo 4: PPM</a:t>
            </a:r>
            <a:endParaRPr lang="pt-BR" dirty="0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Espaço Reservado para Rodapé 4"/>
          <p:cNvSpPr txBox="1">
            <a:spLocks/>
          </p:cNvSpPr>
          <p:nvPr/>
        </p:nvSpPr>
        <p:spPr>
          <a:xfrm>
            <a:off x="2123728" y="6165305"/>
            <a:ext cx="5760640" cy="437133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CTSGS/ GGP/ CRH – Módulo III: Formas alternativas de Remuneração (PPM)</a:t>
            </a:r>
            <a:endParaRPr kumimoji="0" lang="pt-BR" sz="1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7" y="55911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tângulo 7"/>
          <p:cNvSpPr/>
          <p:nvPr/>
        </p:nvSpPr>
        <p:spPr>
          <a:xfrm>
            <a:off x="251520" y="548680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pt-BR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                      APOSTILAS</a:t>
            </a:r>
          </a:p>
        </p:txBody>
      </p:sp>
    </p:spTree>
    <p:extLst>
      <p:ext uri="{BB962C8B-B14F-4D97-AF65-F5344CB8AC3E}">
        <p14:creationId xmlns:p14="http://schemas.microsoft.com/office/powerpoint/2010/main" val="351432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5" y="1"/>
            <a:ext cx="508063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>
                <a:solidFill>
                  <a:srgbClr val="D4D2D0">
                    <a:shade val="50000"/>
                  </a:srgbClr>
                </a:solidFill>
              </a:rPr>
              <a:t>GGP/ CRH/ SES-SP - Módulo 4: PPM</a:t>
            </a:r>
            <a:endParaRPr lang="pt-BR" dirty="0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9" name="Espaço Reservado para Rodapé 4"/>
          <p:cNvSpPr txBox="1">
            <a:spLocks/>
          </p:cNvSpPr>
          <p:nvPr/>
        </p:nvSpPr>
        <p:spPr>
          <a:xfrm>
            <a:off x="8676456" y="188641"/>
            <a:ext cx="216024" cy="6336704"/>
          </a:xfrm>
          <a:prstGeom prst="rect">
            <a:avLst/>
          </a:prstGeom>
        </p:spPr>
        <p:txBody>
          <a:bodyPr vert="vert270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CTSGS/ GGP/ CRH – Módulo III: Formas alternativas de Remuneração (PPM)</a:t>
            </a:r>
            <a:endParaRPr kumimoji="0" lang="pt-BR" sz="12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ço Reservado para Rodapé 4"/>
          <p:cNvSpPr txBox="1">
            <a:spLocks/>
          </p:cNvSpPr>
          <p:nvPr/>
        </p:nvSpPr>
        <p:spPr>
          <a:xfrm>
            <a:off x="2123728" y="6165305"/>
            <a:ext cx="5760640" cy="437133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CTSGS/ GGP/ CRH – Módulo III: Formas alternativas de Remuneração (PPM)</a:t>
            </a:r>
            <a:endParaRPr kumimoji="0" lang="pt-BR" sz="1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32792" y="1628803"/>
            <a:ext cx="7467600" cy="3877891"/>
          </a:xfrm>
        </p:spPr>
        <p:txBody>
          <a:bodyPr/>
          <a:lstStyle/>
          <a:p>
            <a:pPr>
              <a:buClrTx/>
              <a:buFont typeface="Wingdings" pitchFamily="2" charset="2"/>
              <a:buChar char="q"/>
            </a:pPr>
            <a:r>
              <a:rPr lang="pt-BR" sz="3200" dirty="0" smtClean="0">
                <a:latin typeface="Calibri" pitchFamily="34" charset="0"/>
              </a:rPr>
              <a:t>Ofício;</a:t>
            </a:r>
          </a:p>
          <a:p>
            <a:pPr>
              <a:buClrTx/>
              <a:buFont typeface="Wingdings" pitchFamily="2" charset="2"/>
              <a:buChar char="q"/>
            </a:pPr>
            <a:r>
              <a:rPr lang="pt-BR" sz="3200" dirty="0" smtClean="0">
                <a:latin typeface="Calibri" pitchFamily="34" charset="0"/>
              </a:rPr>
              <a:t>Planilha; 	</a:t>
            </a:r>
          </a:p>
          <a:p>
            <a:r>
              <a:rPr lang="pt-BR" sz="200" dirty="0" smtClean="0">
                <a:latin typeface="Calibri" pitchFamily="34" charset="0"/>
              </a:rPr>
              <a:t>		         PPM				</a:t>
            </a:r>
          </a:p>
          <a:p>
            <a:pPr>
              <a:buNone/>
            </a:pPr>
            <a:r>
              <a:rPr lang="pt-BR" sz="1200" dirty="0" smtClean="0">
                <a:latin typeface="Calibri" pitchFamily="34" charset="0"/>
              </a:rPr>
              <a:t>						</a:t>
            </a:r>
          </a:p>
          <a:p>
            <a:pPr>
              <a:buNone/>
            </a:pPr>
            <a:r>
              <a:rPr lang="pt-BR" sz="1200" dirty="0" smtClean="0">
                <a:latin typeface="Calibri" pitchFamily="34" charset="0"/>
              </a:rPr>
              <a:t>                         </a:t>
            </a:r>
            <a:r>
              <a:rPr lang="pt-BR" sz="1400" dirty="0" err="1" smtClean="0">
                <a:latin typeface="Calibri" pitchFamily="34" charset="0"/>
              </a:rPr>
              <a:t>U.A.</a:t>
            </a:r>
            <a:r>
              <a:rPr lang="pt-BR" sz="1400" dirty="0" smtClean="0">
                <a:latin typeface="Calibri" pitchFamily="34" charset="0"/>
              </a:rPr>
              <a:t>-__________________						</a:t>
            </a:r>
          </a:p>
          <a:p>
            <a:pPr>
              <a:buNone/>
            </a:pPr>
            <a:r>
              <a:rPr lang="pt-BR" sz="1400" dirty="0" smtClean="0">
                <a:latin typeface="Calibri" pitchFamily="34" charset="0"/>
              </a:rPr>
              <a:t>        						</a:t>
            </a:r>
          </a:p>
          <a:p>
            <a:pPr>
              <a:buNone/>
            </a:pPr>
            <a:r>
              <a:rPr lang="pt-BR" sz="1400" dirty="0" smtClean="0">
                <a:latin typeface="Calibri" pitchFamily="34" charset="0"/>
              </a:rPr>
              <a:t>                         DENOMINAÇÃO: __________						</a:t>
            </a:r>
          </a:p>
          <a:p>
            <a:pPr>
              <a:buNone/>
            </a:pPr>
            <a:r>
              <a:rPr lang="pt-BR" sz="1400" dirty="0" smtClean="0">
                <a:latin typeface="Calibri" pitchFamily="34" charset="0"/>
              </a:rPr>
              <a:t>		</a:t>
            </a:r>
          </a:p>
          <a:p>
            <a:pPr>
              <a:buNone/>
            </a:pPr>
            <a:r>
              <a:rPr lang="pt-BR" sz="1400" dirty="0" smtClean="0">
                <a:latin typeface="Calibri" pitchFamily="34" charset="0"/>
              </a:rPr>
              <a:t>						</a:t>
            </a:r>
          </a:p>
          <a:p>
            <a:pPr>
              <a:buNone/>
            </a:pPr>
            <a:r>
              <a:rPr lang="pt-BR" sz="1400" dirty="0" smtClean="0">
                <a:latin typeface="Calibri" pitchFamily="34" charset="0"/>
              </a:rPr>
              <a:t>						</a:t>
            </a:r>
          </a:p>
          <a:p>
            <a:pPr>
              <a:buNone/>
            </a:pPr>
            <a:r>
              <a:rPr lang="pt-BR" sz="1400" dirty="0" smtClean="0">
                <a:latin typeface="Calibri" pitchFamily="34" charset="0"/>
              </a:rPr>
              <a:t>                         NOME DO SERVIDOR    RS/PV   CARGO	%   A PARTIR    MOTIVO</a:t>
            </a:r>
            <a:endParaRPr lang="pt-BR" sz="1400" dirty="0">
              <a:latin typeface="Calibri" pitchFamily="34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5" y="355178"/>
            <a:ext cx="8640959" cy="1417638"/>
          </a:xfrm>
        </p:spPr>
        <p:txBody>
          <a:bodyPr>
            <a:normAutofit/>
          </a:bodyPr>
          <a:lstStyle/>
          <a:p>
            <a:pPr algn="l"/>
            <a:r>
              <a:rPr lang="pt-BR" sz="2800" b="1" dirty="0" smtClean="0">
                <a:solidFill>
                  <a:schemeClr val="tx2"/>
                </a:solidFill>
              </a:rPr>
              <a:t>Solicitação de PPM quando Ingresso, reassunção e alteração Funcional</a:t>
            </a:r>
            <a:endParaRPr lang="pt-BR" sz="2800" b="1" dirty="0">
              <a:solidFill>
                <a:schemeClr val="tx2"/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827584" y="1484784"/>
            <a:ext cx="7408333" cy="432048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pt-BR" b="1" dirty="0" smtClean="0"/>
              <a:t>Cálculo </a:t>
            </a:r>
            <a:endParaRPr lang="pt-BR" dirty="0" smtClean="0"/>
          </a:p>
          <a:p>
            <a:pPr>
              <a:buNone/>
            </a:pPr>
            <a:r>
              <a:rPr lang="pt-BR" dirty="0" smtClean="0"/>
              <a:t>Verificar os </a:t>
            </a:r>
            <a:r>
              <a:rPr lang="pt-BR" b="1" dirty="0" smtClean="0"/>
              <a:t>percentuais ( % ) </a:t>
            </a:r>
            <a:r>
              <a:rPr lang="pt-BR" dirty="0" smtClean="0"/>
              <a:t>obtido até o mês anterior a solicitação. </a:t>
            </a:r>
          </a:p>
          <a:p>
            <a:pPr fontAlgn="b">
              <a:buNone/>
            </a:pPr>
            <a:r>
              <a:rPr lang="pt-BR" dirty="0" smtClean="0"/>
              <a:t>Preencher apostila para aposentadoria, com as informações de percentuais dos </a:t>
            </a:r>
          </a:p>
          <a:p>
            <a:pPr>
              <a:buNone/>
            </a:pPr>
            <a:r>
              <a:rPr lang="pt-BR" dirty="0" smtClean="0"/>
              <a:t>últimos 5 anos de recebimento da PPM. </a:t>
            </a:r>
          </a:p>
          <a:p>
            <a:pPr fontAlgn="b">
              <a:buNone/>
            </a:pPr>
            <a:r>
              <a:rPr lang="pt-BR" dirty="0" smtClean="0"/>
              <a:t>Utilizar as avaliações do prontuário do servidor, apostilas e publicações.</a:t>
            </a:r>
          </a:p>
          <a:p>
            <a:pPr fontAlgn="b">
              <a:buNone/>
            </a:pPr>
            <a:r>
              <a:rPr lang="pt-BR" dirty="0" smtClean="0"/>
              <a:t> </a:t>
            </a:r>
          </a:p>
          <a:p>
            <a:pPr fontAlgn="b">
              <a:buNone/>
            </a:pPr>
            <a:r>
              <a:rPr lang="pt-BR" b="1" dirty="0" smtClean="0"/>
              <a:t>Observar quando de alteração de percentuais em algum dos processos </a:t>
            </a:r>
            <a:r>
              <a:rPr lang="pt-BR" b="1" dirty="0" err="1" smtClean="0"/>
              <a:t>Avaliatórios</a:t>
            </a:r>
            <a:r>
              <a:rPr lang="pt-BR" b="1" dirty="0" smtClean="0"/>
              <a:t>. </a:t>
            </a:r>
            <a:endParaRPr lang="pt-BR" dirty="0" smtClean="0"/>
          </a:p>
          <a:p>
            <a:pPr>
              <a:buNone/>
            </a:pPr>
            <a:r>
              <a:rPr lang="pt-BR" dirty="0" smtClean="0"/>
              <a:t>Apurar a média dos percentuais apurados. </a:t>
            </a:r>
          </a:p>
          <a:p>
            <a:pPr>
              <a:buNone/>
            </a:pPr>
            <a:r>
              <a:rPr lang="pt-BR" dirty="0" smtClean="0"/>
              <a:t>Verificar conforme a jornada qual o valor da PPM  em 100% </a:t>
            </a:r>
          </a:p>
          <a:p>
            <a:pPr>
              <a:buNone/>
            </a:pPr>
            <a:r>
              <a:rPr lang="pt-BR" dirty="0" smtClean="0"/>
              <a:t>A média obtida será a utilizada para apuração do valor da PPM. </a:t>
            </a:r>
          </a:p>
          <a:p>
            <a:pPr>
              <a:buNone/>
            </a:pPr>
            <a:r>
              <a:rPr lang="pt-BR" dirty="0" smtClean="0"/>
              <a:t>Exemplo: </a:t>
            </a:r>
          </a:p>
          <a:p>
            <a:pPr>
              <a:buNone/>
            </a:pPr>
            <a:r>
              <a:rPr lang="pt-BR" dirty="0" smtClean="0"/>
              <a:t>100% da PPM para um médico  jornada 3 ( 20 horas ). </a:t>
            </a:r>
          </a:p>
          <a:p>
            <a:pPr>
              <a:buNone/>
            </a:pPr>
            <a:r>
              <a:rPr lang="pt-BR" dirty="0" smtClean="0"/>
              <a:t>.= R$ 3.350,00 caso  a  média   apurada  for  75%,  será </a:t>
            </a:r>
          </a:p>
          <a:p>
            <a:pPr>
              <a:buNone/>
            </a:pPr>
            <a:r>
              <a:rPr lang="pt-BR" dirty="0" smtClean="0"/>
              <a:t>utilizado o valor apurado de R$ 2.512,50. </a:t>
            </a:r>
          </a:p>
          <a:p>
            <a:pPr>
              <a:buNone/>
            </a:pPr>
            <a:r>
              <a:rPr lang="pt-BR" dirty="0" smtClean="0"/>
              <a:t>.= R$ 2.512,50 /30 ( avos ) = R$ 83,75 ( 1 avô).</a:t>
            </a:r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pt-BR" sz="2800" b="1" dirty="0" smtClean="0">
                <a:solidFill>
                  <a:schemeClr val="tx2"/>
                </a:solidFill>
              </a:rPr>
              <a:t>Aposentadoria</a:t>
            </a:r>
            <a:endParaRPr lang="pt-BR" sz="2800" b="1" dirty="0">
              <a:solidFill>
                <a:schemeClr val="tx2"/>
              </a:solidFill>
            </a:endParaRPr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</p:nvPr>
        </p:nvGraphicFramePr>
        <p:xfrm>
          <a:off x="933451" y="3403443"/>
          <a:ext cx="6515102" cy="20783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0159"/>
                <a:gridCol w="34943"/>
              </a:tblGrid>
              <a:tr h="2078355">
                <a:tc>
                  <a:txBody>
                    <a:bodyPr/>
                    <a:lstStyle/>
                    <a:p>
                      <a:pPr indent="630555" algn="l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pt-BR" sz="1200">
                        <a:effectLst/>
                      </a:endParaRPr>
                    </a:p>
                    <a:p>
                      <a:pPr indent="630555" algn="l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BR" sz="1000">
                          <a:effectLst/>
                        </a:rPr>
                        <a:t>              SECRETARIA ______________________________________________________________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</a:rPr>
                        <a:t>UO ___________________________________________________________  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</a:rPr>
                        <a:t>UA ___________________________________________________________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600">
                          <a:effectLst/>
                        </a:rPr>
                        <a:t> </a:t>
                      </a:r>
                      <a:endParaRPr lang="pt-BR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395541" y="475868"/>
          <a:ext cx="8424938" cy="51853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27281"/>
                <a:gridCol w="61251"/>
                <a:gridCol w="61251"/>
                <a:gridCol w="61251"/>
                <a:gridCol w="5213904"/>
              </a:tblGrid>
              <a:tr h="261227">
                <a:tc gridSpan="5">
                  <a:txBody>
                    <a:bodyPr/>
                    <a:lstStyle/>
                    <a:p>
                      <a:pPr indent="810260" algn="ctr"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pt-BR" sz="1000" kern="0" dirty="0">
                          <a:effectLst/>
                        </a:rPr>
                        <a:t>I D E N T I F I C A Ç Ã O</a:t>
                      </a:r>
                      <a:endParaRPr lang="pt-BR" sz="1000" b="1" kern="0" dirty="0"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491980">
                <a:tc>
                  <a:txBody>
                    <a:bodyPr/>
                    <a:lstStyle/>
                    <a:p>
                      <a:pPr indent="10795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600">
                          <a:effectLst/>
                        </a:rPr>
                        <a:t>RS / PV</a:t>
                      </a:r>
                      <a:endParaRPr lang="pt-BR" sz="1200">
                        <a:effectLst/>
                      </a:endParaRPr>
                    </a:p>
                    <a:p>
                      <a:pPr marR="135890" indent="10795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</a:rPr>
                        <a:t>      - 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 indent="10795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600">
                          <a:effectLst/>
                        </a:rPr>
                        <a:t>NOME </a:t>
                      </a:r>
                      <a:endParaRPr lang="pt-BR" sz="1200">
                        <a:effectLst/>
                      </a:endParaRPr>
                    </a:p>
                    <a:p>
                      <a:pPr indent="10795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</a:rPr>
                        <a:t>    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940193">
                <a:tc gridSpan="2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600" dirty="0">
                          <a:effectLst/>
                        </a:rPr>
                        <a:t>RG</a:t>
                      </a:r>
                      <a:endParaRPr lang="pt-BR" sz="1200" dirty="0">
                        <a:effectLst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effectLst/>
                        </a:rPr>
                        <a:t>      -  </a:t>
                      </a:r>
                      <a:endParaRPr lang="pt-B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17780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600">
                          <a:effectLst/>
                        </a:rPr>
                        <a:t> CARGO/FUNÇÃO-ATIVIDADE</a:t>
                      </a:r>
                      <a:endParaRPr lang="pt-BR" sz="1200">
                        <a:effectLst/>
                      </a:endParaRPr>
                    </a:p>
                    <a:p>
                      <a:pPr indent="17780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</a:rPr>
                        <a:t>    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7780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600" dirty="0">
                          <a:effectLst/>
                        </a:rPr>
                        <a:t>COEFICIENTE</a:t>
                      </a:r>
                      <a:endParaRPr lang="pt-BR" sz="1200" dirty="0">
                        <a:effectLst/>
                      </a:endParaRPr>
                    </a:p>
                    <a:p>
                      <a:pPr indent="17780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effectLst/>
                        </a:rPr>
                        <a:t>     </a:t>
                      </a:r>
                      <a:endParaRPr lang="pt-B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491980">
                <a:tc gridSpan="3">
                  <a:txBody>
                    <a:bodyPr/>
                    <a:lstStyle/>
                    <a:p>
                      <a:pPr indent="10795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600">
                          <a:effectLst/>
                        </a:rPr>
                        <a:t>UNIDADE</a:t>
                      </a:r>
                      <a:endParaRPr lang="pt-BR" sz="1200">
                        <a:effectLst/>
                      </a:endParaRPr>
                    </a:p>
                    <a:p>
                      <a:pPr indent="10795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</a:rPr>
                        <a:t>    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10795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600" dirty="0">
                          <a:effectLst/>
                        </a:rPr>
                        <a:t>LOCAL</a:t>
                      </a:r>
                      <a:endParaRPr lang="pt-BR" sz="1200" dirty="0">
                        <a:effectLst/>
                      </a:endParaRPr>
                    </a:p>
                    <a:p>
                      <a:pPr indent="10795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effectLst/>
                        </a:rPr>
                        <a:t>     </a:t>
                      </a:r>
                      <a:endParaRPr lang="pt-B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947740" y="3051651"/>
          <a:ext cx="6486525" cy="17119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9313"/>
                <a:gridCol w="2526491"/>
                <a:gridCol w="3240721"/>
              </a:tblGrid>
              <a:tr h="431800">
                <a:tc gridSpan="3">
                  <a:txBody>
                    <a:bodyPr/>
                    <a:lstStyle/>
                    <a:p>
                      <a:pPr indent="810260" algn="ctr"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pt-BR" sz="1000" kern="0" dirty="0">
                          <a:effectLst/>
                        </a:rPr>
                        <a:t>INFORMATIVO – LC Nº 1.193/2013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</a:rPr>
                        <a:t>PRÊMIO DE PRODUTIVIDADE MÉDICA – PPM</a:t>
                      </a:r>
                      <a:endParaRPr lang="pt-B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pPr indent="107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900">
                          <a:effectLst/>
                        </a:rPr>
                        <a:t>MÊS/ANO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107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900">
                          <a:effectLst/>
                        </a:rPr>
                        <a:t>MÊS/ANO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107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900">
                          <a:effectLst/>
                        </a:rPr>
                        <a:t>PERCENTUAL OBTIDO NO PROCESSO DE AVALIAÇÃO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25730"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1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25730"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2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25730"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3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25730"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4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25730"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5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25730"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6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25730"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7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25730"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8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 dirty="0">
                          <a:effectLst/>
                        </a:rPr>
                        <a:t> </a:t>
                      </a:r>
                      <a:endParaRPr lang="pt-B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 dirty="0">
                          <a:effectLst/>
                        </a:rPr>
                        <a:t> </a:t>
                      </a:r>
                      <a:endParaRPr lang="pt-B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8" name="Text Box 2"/>
          <p:cNvSpPr txBox="1">
            <a:spLocks noChangeAspect="1" noChangeArrowheads="1"/>
          </p:cNvSpPr>
          <p:nvPr/>
        </p:nvSpPr>
        <p:spPr bwMode="auto">
          <a:xfrm>
            <a:off x="984249" y="3100389"/>
            <a:ext cx="654051" cy="7556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pt-BR">
              <a:solidFill>
                <a:prstClr val="white"/>
              </a:solidFill>
            </a:endParaRPr>
          </a:p>
        </p:txBody>
      </p:sp>
      <p:pic>
        <p:nvPicPr>
          <p:cNvPr id="2049" name="Picture 1" descr="&amp;M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40" y="3051176"/>
            <a:ext cx="619125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947741" y="3115637"/>
            <a:ext cx="184731" cy="328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25392" rIns="91440" bIns="25392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947741" y="3575396"/>
            <a:ext cx="184731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prstClr val="white"/>
              </a:solidFill>
              <a:cs typeface="Arial" pitchFamily="34" charset="0"/>
            </a:endParaRPr>
          </a:p>
        </p:txBody>
      </p:sp>
      <p:graphicFrame>
        <p:nvGraphicFramePr>
          <p:cNvPr id="12" name="Tabela 11"/>
          <p:cNvGraphicFramePr>
            <a:graphicFrameLocks noGrp="1"/>
          </p:cNvGraphicFramePr>
          <p:nvPr/>
        </p:nvGraphicFramePr>
        <p:xfrm>
          <a:off x="8276897" y="1087821"/>
          <a:ext cx="216747" cy="365760"/>
        </p:xfrm>
        <a:graphic>
          <a:graphicData uri="http://schemas.openxmlformats.org/drawingml/2006/table">
            <a:tbl>
              <a:tblPr/>
              <a:tblGrid>
                <a:gridCol w="216747"/>
              </a:tblGrid>
              <a:tr h="365760">
                <a:tc>
                  <a:txBody>
                    <a:bodyPr/>
                    <a:lstStyle/>
                    <a:p>
                      <a:endParaRPr lang="pt-BR" sz="18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4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CTSGS/ GGP/ CRH – Módulo III: Formas alternativas de Remuneração (PPM)</a:t>
            </a:r>
            <a:endParaRPr kumimoji="0" lang="pt-BR" sz="1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6350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79512" y="1124746"/>
            <a:ext cx="8964488" cy="4608512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7400" dirty="0" smtClean="0"/>
              <a:t>Marli dos Santos – </a:t>
            </a:r>
            <a:r>
              <a:rPr lang="pt-BR" sz="7400" dirty="0" smtClean="0">
                <a:hlinkClick r:id="rId2"/>
              </a:rPr>
              <a:t>masantos@saude.sp.gov.br</a:t>
            </a:r>
            <a:r>
              <a:rPr lang="pt-BR" sz="7400" dirty="0" smtClean="0"/>
              <a:t> (11) 3066 8033</a:t>
            </a:r>
          </a:p>
          <a:p>
            <a:pPr lvl="0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7400" dirty="0" smtClean="0"/>
              <a:t>Adriano </a:t>
            </a:r>
            <a:r>
              <a:rPr lang="pt-BR" sz="7400" dirty="0" err="1" smtClean="0"/>
              <a:t>Hasegawan</a:t>
            </a:r>
            <a:r>
              <a:rPr lang="pt-BR" sz="7400" dirty="0" smtClean="0"/>
              <a:t> – </a:t>
            </a:r>
            <a:r>
              <a:rPr lang="pt-BR" sz="7400" dirty="0" smtClean="0">
                <a:hlinkClick r:id="rId3"/>
              </a:rPr>
              <a:t>ahasegawa@saude.sp.gov.br</a:t>
            </a:r>
            <a:r>
              <a:rPr lang="pt-BR" sz="7400" dirty="0" smtClean="0"/>
              <a:t> (11) 3066 8262</a:t>
            </a:r>
          </a:p>
          <a:p>
            <a:pPr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7400" dirty="0" smtClean="0"/>
              <a:t>Carlos Henrique da Silva – </a:t>
            </a:r>
            <a:r>
              <a:rPr lang="pt-BR" sz="7400" dirty="0" smtClean="0">
                <a:solidFill>
                  <a:schemeClr val="bg1"/>
                </a:solidFill>
                <a:hlinkClick r:id="rId4"/>
              </a:rPr>
              <a:t>chsilva@saude.sp.gov.br</a:t>
            </a:r>
            <a:r>
              <a:rPr lang="pt-BR" sz="7400" dirty="0" smtClean="0">
                <a:solidFill>
                  <a:schemeClr val="bg1"/>
                </a:solidFill>
              </a:rPr>
              <a:t> </a:t>
            </a:r>
            <a:r>
              <a:rPr lang="pt-BR" sz="7400" dirty="0" smtClean="0"/>
              <a:t> (11) 3066 8485</a:t>
            </a:r>
          </a:p>
          <a:p>
            <a:pPr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7400" dirty="0" smtClean="0"/>
              <a:t>Celi Vieira Rodrigues –  </a:t>
            </a:r>
            <a:r>
              <a:rPr lang="pt-BR" sz="7400" dirty="0" smtClean="0">
                <a:hlinkClick r:id="rId5"/>
              </a:rPr>
              <a:t>cvrodrigues@saude.sp.gov.br</a:t>
            </a:r>
            <a:r>
              <a:rPr lang="pt-BR" sz="7400" dirty="0" smtClean="0"/>
              <a:t> (11) 3066 8029</a:t>
            </a:r>
          </a:p>
          <a:p>
            <a:pPr lvl="0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7400" dirty="0" smtClean="0"/>
              <a:t>Marcia Duque Rosa – </a:t>
            </a:r>
            <a:r>
              <a:rPr lang="pt-BR" sz="7400" dirty="0" smtClean="0">
                <a:hlinkClick r:id="rId6"/>
              </a:rPr>
              <a:t>mdrosa@saude.sp.gov.br</a:t>
            </a:r>
            <a:r>
              <a:rPr lang="pt-BR" sz="7400" dirty="0" smtClean="0"/>
              <a:t> (11) 3066 8029</a:t>
            </a:r>
          </a:p>
          <a:p>
            <a:pPr lvl="0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7400" dirty="0" smtClean="0"/>
              <a:t>Maria Imaculada Barbosa Ventura – </a:t>
            </a:r>
            <a:r>
              <a:rPr lang="pt-BR" sz="7400" dirty="0" smtClean="0">
                <a:hlinkClick r:id="rId7"/>
              </a:rPr>
              <a:t>mventura@saude.sp.gov.br</a:t>
            </a:r>
            <a:r>
              <a:rPr lang="pt-BR" sz="7400" dirty="0" smtClean="0"/>
              <a:t> (11) 3066 8029</a:t>
            </a:r>
          </a:p>
          <a:p>
            <a:pPr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7400" dirty="0" smtClean="0"/>
              <a:t>Rubens Barranco Junior –  </a:t>
            </a:r>
            <a:r>
              <a:rPr lang="pt-BR" sz="7400" dirty="0" smtClean="0">
                <a:hlinkClick r:id="rId8"/>
              </a:rPr>
              <a:t>rbjunior@saude.sp.gov.br</a:t>
            </a:r>
            <a:r>
              <a:rPr lang="pt-BR" sz="7400" dirty="0" smtClean="0"/>
              <a:t> (11) 3066 8033</a:t>
            </a:r>
          </a:p>
          <a:p>
            <a:pPr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7400" dirty="0" smtClean="0"/>
              <a:t>Tamini Farah Fadel – </a:t>
            </a:r>
            <a:r>
              <a:rPr lang="pt-BR" sz="7400" dirty="0" smtClean="0">
                <a:hlinkClick r:id="rId9"/>
              </a:rPr>
              <a:t>tfadel@saude.sp.gov.br</a:t>
            </a:r>
            <a:r>
              <a:rPr lang="pt-BR" sz="7400" dirty="0" smtClean="0"/>
              <a:t> (11) 3066 8005</a:t>
            </a:r>
          </a:p>
          <a:p>
            <a:pPr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7400" dirty="0" smtClean="0"/>
              <a:t>Vanda Carvalho dos Santos –  </a:t>
            </a:r>
            <a:r>
              <a:rPr lang="pt-BR" sz="7400" dirty="0" smtClean="0">
                <a:hlinkClick r:id="rId10"/>
              </a:rPr>
              <a:t>vcsantos@saude.sp.gov.br</a:t>
            </a:r>
            <a:r>
              <a:rPr lang="pt-BR" sz="7400" dirty="0" smtClean="0"/>
              <a:t> (11) 3066 8005</a:t>
            </a:r>
            <a:r>
              <a:rPr lang="pt-BR" sz="7400" dirty="0" smtClean="0">
                <a:solidFill>
                  <a:schemeClr val="bg1"/>
                </a:solidFill>
              </a:rPr>
              <a:t>Telefone</a:t>
            </a:r>
            <a:r>
              <a:rPr lang="pt-BR" sz="2400" dirty="0" smtClean="0">
                <a:solidFill>
                  <a:schemeClr val="bg1"/>
                </a:solidFill>
              </a:rPr>
              <a:t>: 11 3066 8485</a:t>
            </a:r>
          </a:p>
          <a:p>
            <a:endParaRPr lang="pt-BR" sz="2400" dirty="0" smtClean="0"/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2400" dirty="0" smtClean="0"/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2400" dirty="0" smtClean="0"/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2400" dirty="0" smtClean="0"/>
          </a:p>
          <a:p>
            <a:pPr lvl="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2400" dirty="0" smtClean="0"/>
          </a:p>
          <a:p>
            <a:pPr lvl="0" algn="ctr">
              <a:lnSpc>
                <a:spcPct val="150000"/>
              </a:lnSpc>
              <a:spcBef>
                <a:spcPts val="600"/>
              </a:spcBef>
              <a:buNone/>
            </a:pP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539552" y="620692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>
                <a:solidFill>
                  <a:schemeClr val="bg1"/>
                </a:solidFill>
              </a:rPr>
              <a:t>Equipe CTSGS</a:t>
            </a:r>
          </a:p>
          <a:p>
            <a:endParaRPr lang="pt-BR" sz="2800" b="1" dirty="0" smtClean="0">
              <a:solidFill>
                <a:prstClr val="black"/>
              </a:solidFill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0" y="5735145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(PIN/PPM)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79512" y="1988840"/>
            <a:ext cx="8712968" cy="3450696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pt-BR" dirty="0" smtClean="0"/>
              <a:t>	</a:t>
            </a:r>
            <a:r>
              <a:rPr lang="pt-BR" sz="3000" dirty="0" smtClean="0"/>
              <a:t>Todos os servidores em exercício nas unidades da Secretaria da Saúde </a:t>
            </a:r>
            <a:r>
              <a:rPr lang="pt-BR" sz="3000" dirty="0" smtClean="0"/>
              <a:t>devem </a:t>
            </a:r>
            <a:r>
              <a:rPr lang="pt-BR" sz="3000" dirty="0" smtClean="0"/>
              <a:t>ser avaliados. A avaliação ocorre a cada três meses e </a:t>
            </a:r>
            <a:r>
              <a:rPr lang="pt-BR" sz="3000" dirty="0" smtClean="0"/>
              <a:t>é realizada </a:t>
            </a:r>
            <a:r>
              <a:rPr lang="pt-BR" sz="3000" dirty="0" smtClean="0"/>
              <a:t>via </a:t>
            </a:r>
            <a:r>
              <a:rPr lang="pt-BR" sz="3000" i="1" dirty="0" smtClean="0"/>
              <a:t>online</a:t>
            </a:r>
            <a:r>
              <a:rPr lang="pt-BR" sz="3000" dirty="0" smtClean="0"/>
              <a:t> por meio do </a:t>
            </a:r>
            <a:r>
              <a:rPr lang="pt-BR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SISTEMA DE AVALIAÇÃO DO PRÊMIO DE INCENTIVO</a:t>
            </a:r>
            <a:r>
              <a:rPr lang="pt-BR" sz="3000" dirty="0" smtClean="0"/>
              <a:t>, </a:t>
            </a:r>
            <a:r>
              <a:rPr lang="pt-BR" sz="3000" dirty="0" smtClean="0"/>
              <a:t>disponível no seguinte link: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pt-BR" sz="3000" dirty="0" smtClean="0"/>
              <a:t>	</a:t>
            </a:r>
            <a:r>
              <a:rPr lang="pt-BR" sz="3000" dirty="0" smtClean="0">
                <a:hlinkClick r:id="rId2"/>
              </a:rPr>
              <a:t>http://200.144.0.121/pin</a:t>
            </a:r>
            <a:r>
              <a:rPr lang="pt-BR" sz="3000" dirty="0" smtClean="0"/>
              <a:t> </a:t>
            </a:r>
          </a:p>
          <a:p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pt-BR" sz="2800" b="1" dirty="0" smtClean="0"/>
              <a:t>1 – DA AVALIAÇÃO</a:t>
            </a:r>
            <a:endParaRPr lang="pt-BR" sz="2800" b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72068" y="1490472"/>
            <a:ext cx="7408333" cy="345069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800" dirty="0" smtClean="0"/>
              <a:t>Responsabilidade;</a:t>
            </a:r>
          </a:p>
          <a:p>
            <a:pPr>
              <a:lnSpc>
                <a:spcPct val="15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800" dirty="0" smtClean="0"/>
              <a:t>Cronograma;</a:t>
            </a:r>
          </a:p>
          <a:p>
            <a:pPr>
              <a:lnSpc>
                <a:spcPct val="15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800" dirty="0" smtClean="0"/>
              <a:t>Recurso (Não cabendo a esta CTSGS qualquer papel de moderador ou órgão de recurso da avaliação recebida).</a:t>
            </a:r>
          </a:p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  <p:sp>
        <p:nvSpPr>
          <p:cNvPr id="2" name="CaixaDeTexto 1"/>
          <p:cNvSpPr txBox="1"/>
          <p:nvPr/>
        </p:nvSpPr>
        <p:spPr>
          <a:xfrm>
            <a:off x="251520" y="548682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 smtClean="0"/>
              <a:t>O QUE PERMEIA ESTE PROCESSO</a:t>
            </a:r>
            <a:endParaRPr lang="pt-B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412779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800" dirty="0" smtClean="0"/>
              <a:t> </a:t>
            </a:r>
            <a:r>
              <a:rPr lang="pt-B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100% (cem por cento)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o servidor deve ter obtido pontuação igual ou superior a 11 (onze) pontos na avaliação  de desempenho trimestral; 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o servidor não pode computar faltas injustificadas;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a unidade de exercício do servidor deve atingir  a pontuação exigida na avaliação institucional.</a:t>
            </a:r>
          </a:p>
          <a:p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pt-BR" sz="2800" b="1" dirty="0" smtClean="0"/>
              <a:t>2 – PERCENTUAIS DE PRÊMIO DE INCENTIVO</a:t>
            </a:r>
            <a:endParaRPr lang="pt-BR" sz="2800" b="1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572150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5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80% (oitenta por cento) </a:t>
            </a:r>
          </a:p>
          <a:p>
            <a:pPr lvl="1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4400" dirty="0" smtClean="0"/>
              <a:t>o servidor deve ter obtido pontuação na avaliação de desempenho trimestral igual ou superior a 11 pontos e ter computado 1(uma) ou mais falta(s) injustificada(s);  </a:t>
            </a:r>
          </a:p>
          <a:p>
            <a:pPr lvl="1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4400" dirty="0" smtClean="0"/>
              <a:t>o servidor em licença para tratamento de saúde  por período superior a 30 (trinta) dias, incluída a falta médica; </a:t>
            </a:r>
          </a:p>
          <a:p>
            <a:pPr lvl="1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4400" dirty="0" smtClean="0"/>
              <a:t>quando o servidor for indiciado em processo administrativo ou sindicância e restar, ao final, comprovada a culpabilidade.</a:t>
            </a:r>
            <a:endParaRPr lang="pt-BR" sz="44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ma de Onda">
  <a:themeElements>
    <a:clrScheme name="Forma de Onda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orma de Onda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orma de Onda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1499</TotalTime>
  <Words>4610</Words>
  <Application>Microsoft Office PowerPoint</Application>
  <PresentationFormat>Apresentação na tela (4:3)</PresentationFormat>
  <Paragraphs>635</Paragraphs>
  <Slides>56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slides</vt:lpstr>
      </vt:variant>
      <vt:variant>
        <vt:i4>56</vt:i4>
      </vt:variant>
    </vt:vector>
  </HeadingPairs>
  <TitlesOfParts>
    <vt:vector size="58" baseType="lpstr">
      <vt:lpstr>Forma de Onda</vt:lpstr>
      <vt:lpstr>Tema do Office</vt:lpstr>
      <vt:lpstr>SECRETARIA DE ESTADO DA SAÚDE COORDENADORIA DE RECURSOS HUMANOS Grupo de Gestão de Pessoas</vt:lpstr>
      <vt:lpstr>Apresentação do PowerPoint</vt:lpstr>
      <vt:lpstr>A Comissão Técnica do Sistema de Gratificações de Saúde/GGP/CRH, atua como Folha de Pagamento do Prêmio de Incentivo PI  e gerenciador do Prêmio de Produtividade Médica – PPM Responsável assim pelo pagamento de aproximadamente 60.000(sessenta mil servidores) – Ativos e Inativos. Atende também as demandas oriundas de ações judiciais.</vt:lpstr>
      <vt:lpstr>ROTINA DA CTSGS</vt:lpstr>
      <vt:lpstr>Apresentação do PowerPoint</vt:lpstr>
      <vt:lpstr>1 – DA AVALIAÇÃO</vt:lpstr>
      <vt:lpstr>Apresentação do PowerPoint</vt:lpstr>
      <vt:lpstr>2 – PERCENTUAIS DE PRÊMIO DE INCENTIVO</vt:lpstr>
      <vt:lpstr>Apresentação do PowerPoint</vt:lpstr>
      <vt:lpstr>Apresentação do PowerPoint</vt:lpstr>
      <vt:lpstr>3 – NÃO FAZEM  JUS AO PRÊMIO DE INCENTIVO </vt:lpstr>
      <vt:lpstr>4 – PAGAMENTOS EFETUADOS AUTOMATICAMENTE PELA CTSGS</vt:lpstr>
      <vt:lpstr>Apresentação do PowerPoint</vt:lpstr>
      <vt:lpstr>5 -  PAGAMENTOS QUE REQUEREM INTERFERÊNCIA DA UNIDADE DE RH</vt:lpstr>
      <vt:lpstr>Apresentação do PowerPoint</vt:lpstr>
      <vt:lpstr>Apresentação do PowerPoint</vt:lpstr>
      <vt:lpstr>Apresentação do PowerPoint</vt:lpstr>
      <vt:lpstr>6 - PRAZOS E DOCUMENTOS</vt:lpstr>
      <vt:lpstr>Apresentação do PowerPoint</vt:lpstr>
      <vt:lpstr>Apresentação do PowerPoint</vt:lpstr>
      <vt:lpstr>7 – CONSIDERAÇÕES FINAIS</vt:lpstr>
      <vt:lpstr>LEGISLAÇÃO  PRÊMIO DE INCENTIVO</vt:lpstr>
      <vt:lpstr>Apresentação do PowerPoint</vt:lpstr>
      <vt:lpstr>LC Nº 1.193/2013, DE 2 DE JANEIRO DE 2013</vt:lpstr>
      <vt:lpstr>PAGAMENTO:</vt:lpstr>
      <vt:lpstr>PARÂMETROS:</vt:lpstr>
      <vt:lpstr>Apresentação do PowerPoint</vt:lpstr>
      <vt:lpstr>PRO LABORE:</vt:lpstr>
      <vt:lpstr>LEIS E RESOLUÇÕES</vt:lpstr>
      <vt:lpstr>CADASTRO DO SERVIDOR:</vt:lpstr>
      <vt:lpstr>LEIS E RESOLUÇÕES</vt:lpstr>
      <vt:lpstr>Apresentação do PowerPoint</vt:lpstr>
      <vt:lpstr>Apresentação do PowerPoint</vt:lpstr>
      <vt:lpstr>TIPOS DE AVALIAÇÃO:</vt:lpstr>
      <vt:lpstr>INDICADORES DE AVALIAÇÃO</vt:lpstr>
      <vt:lpstr>AVALIAÇÃO DOS FATORES DE COMPETÊNCIAS:</vt:lpstr>
      <vt:lpstr>COMPETE AO RESPONSÁVEL PELA ÁREA DE RECURSOS HUMANOS:</vt:lpstr>
      <vt:lpstr>Apresentação do PowerPoint</vt:lpstr>
      <vt:lpstr>Apresentação do PowerPoint</vt:lpstr>
      <vt:lpstr>Apresentação do PowerPoint</vt:lpstr>
      <vt:lpstr>   Cálculo de Produtividade quando Avaliado em formulário de assistência:  </vt:lpstr>
      <vt:lpstr>Apresentação do PowerPoint</vt:lpstr>
      <vt:lpstr>Resultado na Avaliação em Formulário de Assistência a Saúde</vt:lpstr>
      <vt:lpstr>PERÍODO AVALIATÓRIO</vt:lpstr>
      <vt:lpstr>PROCESSO AVALIATÓRIO</vt:lpstr>
      <vt:lpstr>Sistemas</vt:lpstr>
      <vt:lpstr>ATRIBUIÇÕES DO RH</vt:lpstr>
      <vt:lpstr>RECURSO</vt:lpstr>
      <vt:lpstr>SUBSETORIAL OU UNIDADES DE PESSOAL</vt:lpstr>
      <vt:lpstr>SERVIDORES MÉDICOS AFASTADOS</vt:lpstr>
      <vt:lpstr>Apresentação do PowerPoint</vt:lpstr>
      <vt:lpstr>Apresentação do PowerPoint</vt:lpstr>
      <vt:lpstr>Solicitação de PPM quando Ingresso, reassunção e alteração Funcional</vt:lpstr>
      <vt:lpstr>Aposentadoria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Maria Sonia Silva</dc:creator>
  <cp:lastModifiedBy>Maria Sonia Silva</cp:lastModifiedBy>
  <cp:revision>106</cp:revision>
  <dcterms:created xsi:type="dcterms:W3CDTF">2015-06-15T21:59:49Z</dcterms:created>
  <dcterms:modified xsi:type="dcterms:W3CDTF">2015-08-05T17:44:46Z</dcterms:modified>
</cp:coreProperties>
</file>