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85" r:id="rId2"/>
    <p:sldId id="286" r:id="rId3"/>
    <p:sldId id="280" r:id="rId4"/>
    <p:sldId id="264" r:id="rId5"/>
    <p:sldId id="261" r:id="rId6"/>
    <p:sldId id="262" r:id="rId7"/>
    <p:sldId id="263" r:id="rId8"/>
    <p:sldId id="257" r:id="rId9"/>
    <p:sldId id="281" r:id="rId10"/>
    <p:sldId id="282" r:id="rId11"/>
    <p:sldId id="283" r:id="rId12"/>
    <p:sldId id="279" r:id="rId13"/>
    <p:sldId id="258" r:id="rId14"/>
    <p:sldId id="284" r:id="rId15"/>
    <p:sldId id="270" r:id="rId16"/>
    <p:sldId id="271" r:id="rId17"/>
    <p:sldId id="259" r:id="rId18"/>
    <p:sldId id="275" r:id="rId19"/>
    <p:sldId id="260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58269-D0E4-4C36-A68D-8A7FD73641BC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B372A-0536-4563-B54A-380C28921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6914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944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9446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94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9B29D6-8083-4C60-B6D9-892CA1FE2E8D}" type="datetimeFigureOut">
              <a:rPr lang="pt-BR" smtClean="0"/>
              <a:pPr/>
              <a:t>30/07/2015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779912" y="5517232"/>
            <a:ext cx="5248672" cy="122413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dirty="0" smtClean="0">
              <a:solidFill>
                <a:schemeClr val="tx1"/>
              </a:solidFill>
            </a:endParaRPr>
          </a:p>
          <a:p>
            <a:pPr algn="r"/>
            <a:r>
              <a:rPr lang="pt-BR" b="1" dirty="0" smtClean="0">
                <a:solidFill>
                  <a:schemeClr val="tx2"/>
                </a:solidFill>
              </a:rPr>
              <a:t>A retroalimentação do conhecimento como mescla da força de trabalho</a:t>
            </a:r>
          </a:p>
          <a:p>
            <a:pPr algn="r"/>
            <a:r>
              <a:rPr lang="pt-BR" b="1" dirty="0" smtClean="0">
                <a:solidFill>
                  <a:schemeClr val="tx2"/>
                </a:solidFill>
              </a:rPr>
              <a:t>2015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1056861" y="292494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BEM VINDOS</a:t>
            </a:r>
            <a:endParaRPr lang="pt-BR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ítulo 3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420472" cy="1470025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tx2"/>
                </a:solidFill>
              </a:rPr>
              <a:t>SECRETARIA DE ESTADO DA SAÚDE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COORDENADORIA DE RECURSOS HUMANOS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Grupo de Gestão de Pessoas</a:t>
            </a:r>
            <a:endParaRPr lang="pt-B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5715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" y="2257425"/>
            <a:ext cx="9144000" cy="7561263"/>
          </a:xfrm>
        </p:spPr>
        <p:txBody>
          <a:bodyPr>
            <a:noAutofit/>
          </a:bodyPr>
          <a:lstStyle/>
          <a:p>
            <a:endParaRPr lang="pt-BR" sz="1400" dirty="0" smtClean="0"/>
          </a:p>
          <a:p>
            <a:endParaRPr lang="pt-BR" sz="1400" dirty="0" smtClean="0"/>
          </a:p>
          <a:p>
            <a:endParaRPr lang="pt-BR" sz="1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CaixaDeTexto 8"/>
          <p:cNvSpPr txBox="1"/>
          <p:nvPr/>
        </p:nvSpPr>
        <p:spPr>
          <a:xfrm>
            <a:off x="251520" y="866123"/>
            <a:ext cx="4480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tx2"/>
                </a:solidFill>
              </a:rPr>
              <a:t>DESAFIOS:</a:t>
            </a:r>
          </a:p>
          <a:p>
            <a:r>
              <a:rPr lang="pt-BR" sz="3600" dirty="0" smtClean="0"/>
              <a:t>  </a:t>
            </a:r>
            <a:endParaRPr lang="pt-BR" sz="3600" dirty="0"/>
          </a:p>
        </p:txBody>
      </p:sp>
      <p:sp>
        <p:nvSpPr>
          <p:cNvPr id="10" name="Seta para a direita 9"/>
          <p:cNvSpPr/>
          <p:nvPr/>
        </p:nvSpPr>
        <p:spPr>
          <a:xfrm>
            <a:off x="107504" y="3398980"/>
            <a:ext cx="1689790" cy="1152128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Planejar</a:t>
            </a:r>
            <a:endParaRPr lang="pt-BR" sz="1700" dirty="0"/>
          </a:p>
        </p:txBody>
      </p:sp>
      <p:sp>
        <p:nvSpPr>
          <p:cNvPr id="11" name="Seta para a direita 10"/>
          <p:cNvSpPr/>
          <p:nvPr/>
        </p:nvSpPr>
        <p:spPr>
          <a:xfrm>
            <a:off x="1840492" y="3429000"/>
            <a:ext cx="1867412" cy="1152128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Profissionalizar</a:t>
            </a:r>
            <a:endParaRPr lang="pt-BR" sz="1700" dirty="0"/>
          </a:p>
        </p:txBody>
      </p:sp>
      <p:sp>
        <p:nvSpPr>
          <p:cNvPr id="12" name="Seta para a direita 11"/>
          <p:cNvSpPr/>
          <p:nvPr/>
        </p:nvSpPr>
        <p:spPr>
          <a:xfrm>
            <a:off x="3746306" y="3424876"/>
            <a:ext cx="1689790" cy="1152128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Agregar</a:t>
            </a:r>
            <a:endParaRPr lang="pt-BR" sz="1700" dirty="0"/>
          </a:p>
        </p:txBody>
      </p:sp>
      <p:sp>
        <p:nvSpPr>
          <p:cNvPr id="13" name="Seta para a direita 12"/>
          <p:cNvSpPr/>
          <p:nvPr/>
        </p:nvSpPr>
        <p:spPr>
          <a:xfrm>
            <a:off x="5436096" y="3429000"/>
            <a:ext cx="1952637" cy="1152128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Institucionalizar</a:t>
            </a:r>
            <a:endParaRPr lang="pt-BR" sz="1700" dirty="0"/>
          </a:p>
        </p:txBody>
      </p:sp>
      <p:sp>
        <p:nvSpPr>
          <p:cNvPr id="14" name="Seta à esquerda, à direita e acima 13"/>
          <p:cNvSpPr/>
          <p:nvPr/>
        </p:nvSpPr>
        <p:spPr>
          <a:xfrm>
            <a:off x="7418714" y="3068960"/>
            <a:ext cx="1689790" cy="1240837"/>
          </a:xfrm>
          <a:prstGeom prst="leftRightUp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Socializar</a:t>
            </a:r>
            <a:endParaRPr lang="pt-BR" sz="1700" dirty="0"/>
          </a:p>
        </p:txBody>
      </p:sp>
      <p:sp>
        <p:nvSpPr>
          <p:cNvPr id="15" name="Seta para a esquerda e para a direita 14"/>
          <p:cNvSpPr/>
          <p:nvPr/>
        </p:nvSpPr>
        <p:spPr>
          <a:xfrm>
            <a:off x="5940152" y="2564904"/>
            <a:ext cx="2160240" cy="792088"/>
          </a:xfrm>
          <a:prstGeom prst="left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/>
              <a:t>Ciclo constante</a:t>
            </a:r>
            <a:endParaRPr lang="pt-BR" sz="1700" dirty="0"/>
          </a:p>
        </p:txBody>
      </p:sp>
      <p:sp>
        <p:nvSpPr>
          <p:cNvPr id="1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48615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GESTÃO + PESSOAS + RESULTADOS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É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600" b="1" dirty="0" smtClean="0"/>
              <a:t>COMPROMISSO</a:t>
            </a:r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PALAVRA CHAVE QUE VIABILIZA A EQUAÇÃO</a:t>
            </a:r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73903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Tarefas</a:t>
            </a:r>
            <a:endParaRPr lang="pt-BR" sz="40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67544" y="256490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dirty="0" smtClean="0"/>
              <a:t>1. Fazer e cumprir a lista do não;</a:t>
            </a:r>
          </a:p>
          <a:p>
            <a:pPr marL="0" indent="0">
              <a:buNone/>
            </a:pPr>
            <a:r>
              <a:rPr lang="pt-BR" dirty="0" smtClean="0"/>
              <a:t>2. Concentrar esforços na real necessidade;</a:t>
            </a:r>
          </a:p>
          <a:p>
            <a:pPr marL="0" indent="0">
              <a:buNone/>
            </a:pPr>
            <a:r>
              <a:rPr lang="pt-BR" dirty="0" smtClean="0"/>
              <a:t>3. Foco no tema principal;</a:t>
            </a:r>
          </a:p>
          <a:p>
            <a:pPr marL="0" indent="0">
              <a:buNone/>
            </a:pPr>
            <a:r>
              <a:rPr lang="pt-BR" dirty="0" smtClean="0"/>
              <a:t>4. Buscar sempre </a:t>
            </a:r>
            <a:r>
              <a:rPr lang="pt-BR" dirty="0"/>
              <a:t>estimular a participação, dividir o poder e a </a:t>
            </a:r>
            <a:r>
              <a:rPr lang="pt-BR" dirty="0" smtClean="0"/>
              <a:t>informação;</a:t>
            </a:r>
          </a:p>
          <a:p>
            <a:pPr marL="0" indent="0">
              <a:buNone/>
            </a:pPr>
            <a:r>
              <a:rPr lang="pt-BR" dirty="0" smtClean="0"/>
              <a:t>5. Abandonar títulos de </a:t>
            </a:r>
            <a:r>
              <a:rPr lang="pt-BR" dirty="0"/>
              <a:t>chefes de departamento e passem a ser parceiros gestores.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6. Lidar com as angústias?????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1854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7772400" cy="943396"/>
          </a:xfrm>
        </p:spPr>
        <p:txBody>
          <a:bodyPr>
            <a:normAutofit/>
          </a:bodyPr>
          <a:lstStyle/>
          <a:p>
            <a:r>
              <a:rPr lang="pt-BR" dirty="0"/>
              <a:t>Quem é a bola da </a:t>
            </a:r>
            <a:r>
              <a:rPr lang="pt-BR" dirty="0" smtClean="0"/>
              <a:t>vez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6400800" cy="1473200"/>
          </a:xfrm>
        </p:spPr>
        <p:txBody>
          <a:bodyPr/>
          <a:lstStyle/>
          <a:p>
            <a:r>
              <a:rPr lang="pt-BR" dirty="0"/>
              <a:t>Não culpe os outros por seu </a:t>
            </a:r>
            <a:r>
              <a:rPr lang="pt-BR" dirty="0" smtClean="0"/>
              <a:t>fracasso, você é </a:t>
            </a:r>
            <a:r>
              <a:rPr lang="pt-BR" dirty="0"/>
              <a:t>totalmente responsável por sua própria vida. Se os outros são culpados então você deu a eles o controle.- Bob </a:t>
            </a:r>
            <a:r>
              <a:rPr lang="pt-BR" dirty="0" err="1"/>
              <a:t>Perks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2915816" y="3284984"/>
            <a:ext cx="5904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FFFFFF"/>
                </a:solidFill>
              </a:rPr>
              <a:t>Pare de culpar os outros por seus insucessos, por suas frustrações e por tudo aquilo que não é ou não sai exatamente de acordo com as suas expectativas.- </a:t>
            </a:r>
            <a:r>
              <a:rPr lang="pt-BR" sz="2000" dirty="0" err="1">
                <a:solidFill>
                  <a:srgbClr val="FFFFFF"/>
                </a:solidFill>
              </a:rPr>
              <a:t>Dirk</a:t>
            </a:r>
            <a:r>
              <a:rPr lang="pt-BR" sz="2000" dirty="0">
                <a:solidFill>
                  <a:srgbClr val="FFFFFF"/>
                </a:solidFill>
              </a:rPr>
              <a:t> Erik </a:t>
            </a:r>
            <a:r>
              <a:rPr lang="pt-BR" sz="2000" dirty="0" err="1">
                <a:solidFill>
                  <a:srgbClr val="FFFFFF"/>
                </a:solidFill>
              </a:rPr>
              <a:t>Wolter</a:t>
            </a:r>
            <a:endParaRPr lang="pt-BR" sz="2000" dirty="0">
              <a:solidFill>
                <a:srgbClr val="FFFFFF"/>
              </a:solidFill>
            </a:endParaRP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8137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GOSTAR DO QUE FAZ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8" name="Título 5"/>
          <p:cNvSpPr txBox="1">
            <a:spLocks/>
          </p:cNvSpPr>
          <p:nvPr/>
        </p:nvSpPr>
        <p:spPr>
          <a:xfrm>
            <a:off x="467544" y="184482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 smtClean="0">
                <a:solidFill>
                  <a:schemeClr val="tx1"/>
                </a:solidFill>
              </a:rPr>
              <a:t>X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" name="Título 5"/>
          <p:cNvSpPr txBox="1">
            <a:spLocks/>
          </p:cNvSpPr>
          <p:nvPr/>
        </p:nvSpPr>
        <p:spPr>
          <a:xfrm>
            <a:off x="539552" y="309755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 smtClean="0">
                <a:solidFill>
                  <a:schemeClr val="tx1"/>
                </a:solidFill>
              </a:rPr>
              <a:t>FAZER O QUE GOSTA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0" name="Título 5"/>
          <p:cNvSpPr txBox="1">
            <a:spLocks/>
          </p:cNvSpPr>
          <p:nvPr/>
        </p:nvSpPr>
        <p:spPr>
          <a:xfrm>
            <a:off x="557064" y="479715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 smtClean="0">
                <a:solidFill>
                  <a:schemeClr val="tx1"/>
                </a:solidFill>
              </a:rPr>
              <a:t>Trabalhar a dificuldade de adaptação é </a:t>
            </a:r>
          </a:p>
          <a:p>
            <a:r>
              <a:rPr lang="pt-BR" sz="7700" b="1" dirty="0" smtClean="0">
                <a:solidFill>
                  <a:schemeClr val="tx1"/>
                </a:solidFill>
              </a:rPr>
              <a:t>= </a:t>
            </a:r>
          </a:p>
          <a:p>
            <a:r>
              <a:rPr lang="pt-BR" b="1" dirty="0" smtClean="0">
                <a:solidFill>
                  <a:schemeClr val="tx1"/>
                </a:solidFill>
              </a:rPr>
              <a:t>morar sozinho e querer fugir de casa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338570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Imagem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692696"/>
            <a:ext cx="3168352" cy="4452620"/>
          </a:xfrm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275856" y="188640"/>
            <a:ext cx="5698976" cy="3124936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buClr>
                <a:schemeClr val="accent1"/>
              </a:buClr>
              <a:buSzPct val="100000"/>
              <a:buFont typeface="Symbol" pitchFamily="18" charset="2"/>
            </a:pPr>
            <a:r>
              <a:rPr lang="pt-BR" sz="2400" b="1" dirty="0">
                <a:solidFill>
                  <a:schemeClr val="tx2"/>
                </a:solidFill>
              </a:rPr>
              <a:t>Partir do princípio que gestão do conhecimento requer um verdadeiro pensamento estratégico para focar esforços em atividades, métodos e ferramentas que produzem círculos virtuosos de criação, organização, compartilhamento, uso e reuso de </a:t>
            </a:r>
            <a:r>
              <a:rPr lang="pt-BR" sz="2400" b="1" dirty="0" smtClean="0">
                <a:solidFill>
                  <a:schemeClr val="tx2"/>
                </a:solidFill>
              </a:rPr>
              <a:t>conhecimentos.</a:t>
            </a:r>
            <a:endParaRPr lang="pt-BR" sz="2400" b="1" dirty="0">
              <a:solidFill>
                <a:schemeClr val="tx2"/>
              </a:solidFill>
            </a:endParaRP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half" idx="4294967295"/>
          </p:nvPr>
        </p:nvSpPr>
        <p:spPr>
          <a:xfrm>
            <a:off x="2699792" y="4725144"/>
            <a:ext cx="3817937" cy="1846262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b="1" dirty="0">
                <a:latin typeface="+mj-lt"/>
                <a:ea typeface="+mj-ea"/>
                <a:cs typeface="+mj-cs"/>
              </a:rPr>
              <a:t>Temer o “novo” nos condena a recorrer a velha frase “sempre fiz assim”. Mudanças não são apenas importantes, são essenciais para que não nos tornemos obsoletos.</a:t>
            </a: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321813" y="6448251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80501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dirty="0" smtClean="0"/>
              <a:t>PROMOVER INICIATIVAS ANCORADAS NO OBJETIVO FUNDAMENTAL DE DESENVOLVIMENTO DAS COMPETÊNCIAS HUMANAS, QUE JUNTAS FORMAM A COMPETÊNCIA COLETIVA</a:t>
            </a:r>
          </a:p>
          <a:p>
            <a:pPr marL="0" indent="0" algn="ctr">
              <a:buNone/>
            </a:pPr>
            <a:endParaRPr lang="pt-BR" sz="2800" b="1" dirty="0"/>
          </a:p>
          <a:p>
            <a:pPr marL="0" indent="0" algn="ctr">
              <a:buNone/>
            </a:pPr>
            <a:r>
              <a:rPr lang="pt-B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RETROALIMENTAÇÃO</a:t>
            </a:r>
            <a:endParaRPr lang="pt-B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DEVEMOS FAZER</a:t>
            </a:r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0595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780108"/>
          </a:xfrm>
        </p:spPr>
        <p:txBody>
          <a:bodyPr>
            <a:normAutofit/>
          </a:bodyPr>
          <a:lstStyle/>
          <a:p>
            <a:pPr fontAlgn="base"/>
            <a:r>
              <a:rPr lang="pt-BR" dirty="0"/>
              <a:t>Você me conhece</a:t>
            </a:r>
            <a:r>
              <a:rPr lang="pt-BR" dirty="0" smtClean="0"/>
              <a:t>?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23257" y="1484784"/>
            <a:ext cx="6400800" cy="2160240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Construindo uma nova metodologia de trabalho onde todos somos um só, objetivos comuns, parcerias, apropriação, empoderamento e disseminação do conhecimento.</a:t>
            </a:r>
            <a:endParaRPr lang="pt-BR" sz="24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2123728" y="3933056"/>
            <a:ext cx="6768752" cy="19389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algn="ctr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400" b="1">
                <a:solidFill>
                  <a:srgbClr val="FFFFFF"/>
                </a:solidFill>
              </a:defRPr>
            </a:lvl1pPr>
            <a:lvl2pPr indent="0" algn="ctr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>
                <a:solidFill>
                  <a:schemeClr val="tx1"/>
                </a:solidFill>
              </a:rPr>
              <a:t>Queremos escrever uma nova história, onde não despejamos as respostas, construímos juntos com </a:t>
            </a:r>
            <a:r>
              <a:rPr lang="pt-BR" dirty="0" smtClean="0">
                <a:solidFill>
                  <a:schemeClr val="tx1"/>
                </a:solidFill>
              </a:rPr>
              <a:t>responsabilidade afinal, </a:t>
            </a:r>
            <a:r>
              <a:rPr lang="pt-BR" dirty="0">
                <a:solidFill>
                  <a:schemeClr val="tx1"/>
                </a:solidFill>
              </a:rPr>
              <a:t>além de agentes públicos somos cidadãos em busca de serviço de qualidade.</a:t>
            </a: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73138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Coordenadoria de Recursos Humanos</a:t>
            </a:r>
            <a:endParaRPr lang="pt-BR" sz="36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2520280" cy="323126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endParaRPr lang="pt-BR" sz="36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 algn="ctr">
              <a:buNone/>
            </a:pPr>
            <a:r>
              <a:rPr lang="pt-BR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Grupo de Gestão de Pessoas</a:t>
            </a:r>
            <a:endParaRPr lang="pt-BR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4"/>
          </p:nvPr>
        </p:nvSpPr>
        <p:spPr>
          <a:xfrm>
            <a:off x="2555776" y="2132856"/>
            <a:ext cx="6408712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 smtClean="0"/>
              <a:t>Assistência Técnica</a:t>
            </a:r>
          </a:p>
          <a:p>
            <a:pPr marL="0" indent="0">
              <a:buNone/>
            </a:pPr>
            <a:r>
              <a:rPr lang="pt-BR" dirty="0" smtClean="0"/>
              <a:t>Núcleo de Suporte a Gestão de Pessoas - NSGP;</a:t>
            </a:r>
          </a:p>
          <a:p>
            <a:pPr marL="0" indent="0">
              <a:buNone/>
            </a:pPr>
            <a:r>
              <a:rPr lang="pt-BR" dirty="0" smtClean="0"/>
              <a:t>Centro de Legislação de Pessoal - CLP;</a:t>
            </a:r>
          </a:p>
          <a:p>
            <a:pPr marL="0" indent="0">
              <a:buNone/>
            </a:pPr>
            <a:r>
              <a:rPr lang="pt-BR" dirty="0" smtClean="0"/>
              <a:t>Centro de Orientação e Normas - CON;</a:t>
            </a:r>
          </a:p>
          <a:p>
            <a:pPr marL="0" indent="0">
              <a:buNone/>
            </a:pPr>
            <a:r>
              <a:rPr lang="pt-BR" dirty="0" smtClean="0"/>
              <a:t>Centro de Promoção - CP;</a:t>
            </a:r>
          </a:p>
          <a:p>
            <a:pPr marL="0" indent="0">
              <a:buNone/>
            </a:pPr>
            <a:r>
              <a:rPr lang="pt-BR" dirty="0" smtClean="0"/>
              <a:t>Centro de Pessoal da Administração Superior e Sede - CPASS;</a:t>
            </a:r>
          </a:p>
          <a:p>
            <a:pPr marL="0" indent="0">
              <a:buNone/>
            </a:pPr>
            <a:r>
              <a:rPr lang="pt-BR" dirty="0" smtClean="0"/>
              <a:t>Núcleo de Consolidação do Tempo de Serviço - NCTS;</a:t>
            </a:r>
          </a:p>
          <a:p>
            <a:pPr marL="0" indent="0">
              <a:buNone/>
            </a:pPr>
            <a:r>
              <a:rPr lang="pt-BR" dirty="0" smtClean="0"/>
              <a:t>Comissão Técnica de Gratificações;</a:t>
            </a:r>
          </a:p>
          <a:p>
            <a:pPr marL="0" indent="0">
              <a:buNone/>
            </a:pPr>
            <a:r>
              <a:rPr lang="pt-BR" dirty="0" err="1" smtClean="0"/>
              <a:t>Efolha</a:t>
            </a:r>
            <a:r>
              <a:rPr lang="pt-BR" dirty="0" smtClean="0"/>
              <a:t>; e </a:t>
            </a:r>
          </a:p>
          <a:p>
            <a:pPr marL="0" indent="0">
              <a:buNone/>
            </a:pPr>
            <a:r>
              <a:rPr lang="pt-BR" dirty="0" smtClean="0"/>
              <a:t>Equipe de Apoio aos Processos Previdenciários - EAPP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364088" y="6448251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50924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001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7544" y="1340769"/>
            <a:ext cx="8208912" cy="1728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algn="ctr" hangingPunct="0">
              <a:spcBef>
                <a:spcPct val="20000"/>
              </a:spcBef>
              <a:buClr>
                <a:schemeClr val="accent1"/>
              </a:buClr>
              <a:buSzPct val="100000"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MÓDULO </a:t>
            </a:r>
            <a:r>
              <a:rPr lang="pt-BR" sz="2800" b="1" dirty="0" smtClean="0">
                <a:solidFill>
                  <a:srgbClr val="FFFFFF"/>
                </a:solidFill>
                <a:latin typeface="+mj-lt"/>
              </a:rPr>
              <a:t>I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– </a:t>
            </a:r>
            <a:r>
              <a:rPr lang="pt-BR" sz="2400" b="1" dirty="0" smtClean="0">
                <a:solidFill>
                  <a:srgbClr val="FFFFFF"/>
                </a:solidFill>
                <a:latin typeface="+mj-lt"/>
              </a:rPr>
              <a:t>INTRODUTÓRIO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31640" y="3429000"/>
            <a:ext cx="6552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pt-BR" sz="2000" b="1" dirty="0" smtClean="0">
                <a:latin typeface="+mn-lt"/>
              </a:rPr>
              <a:t>Grupo de Gestão </a:t>
            </a:r>
            <a:r>
              <a:rPr lang="pt-BR" sz="2000" b="1" dirty="0" smtClean="0">
                <a:latin typeface="+mn-lt"/>
              </a:rPr>
              <a:t>de Pessoas.</a:t>
            </a:r>
          </a:p>
          <a:p>
            <a:pPr lvl="0" algn="ctr" hangingPunct="0">
              <a:buNone/>
            </a:pPr>
            <a:r>
              <a:rPr lang="pt-BR" sz="32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n-lt"/>
              </a:rPr>
              <a:t>CRH/SES-SP</a:t>
            </a:r>
            <a:endParaRPr lang="pt-BR" sz="32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latin typeface="+mn-lt"/>
            </a:endParaRPr>
          </a:p>
          <a:p>
            <a:pPr lvl="0" algn="ctr" hangingPunct="0">
              <a:buNone/>
            </a:pPr>
            <a:endParaRPr lang="pt-BR" sz="28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42133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99592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Desafios e Oportunidades</a:t>
            </a:r>
            <a:br>
              <a:rPr lang="pt-BR" dirty="0" smtClean="0">
                <a:solidFill>
                  <a:schemeClr val="tx1"/>
                </a:solidFill>
              </a:rPr>
            </a:br>
            <a:r>
              <a:rPr lang="pt-BR" sz="2700" dirty="0" smtClean="0">
                <a:solidFill>
                  <a:schemeClr val="tx1"/>
                </a:solidFill>
              </a:rPr>
              <a:t>Mudanças constantes</a:t>
            </a:r>
            <a:br>
              <a:rPr lang="pt-BR" sz="2700" dirty="0" smtClean="0">
                <a:solidFill>
                  <a:schemeClr val="tx1"/>
                </a:solidFill>
              </a:rPr>
            </a:br>
            <a:endParaRPr lang="pt-BR" sz="2700" dirty="0">
              <a:solidFill>
                <a:schemeClr val="tx1"/>
              </a:solidFill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275856" y="4221088"/>
            <a:ext cx="5248672" cy="2160240"/>
          </a:xfrm>
        </p:spPr>
        <p:txBody>
          <a:bodyPr>
            <a:normAutofit/>
          </a:bodyPr>
          <a:lstStyle/>
          <a:p>
            <a:pPr algn="r"/>
            <a:r>
              <a:rPr lang="pt-BR" dirty="0">
                <a:solidFill>
                  <a:schemeClr val="tx1"/>
                </a:solidFill>
              </a:rPr>
              <a:t>Onde queremos chegar?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/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Onde </a:t>
            </a:r>
            <a:r>
              <a:rPr lang="pt-BR" dirty="0" smtClean="0">
                <a:solidFill>
                  <a:schemeClr val="tx1"/>
                </a:solidFill>
              </a:rPr>
              <a:t>nossa instituição pode nos levar?</a:t>
            </a:r>
          </a:p>
          <a:p>
            <a:pPr algn="r"/>
            <a:endParaRPr lang="pt-BR" dirty="0" smtClean="0">
              <a:solidFill>
                <a:schemeClr val="tx1"/>
              </a:solidFill>
            </a:endParaRPr>
          </a:p>
          <a:p>
            <a:pPr algn="r"/>
            <a:r>
              <a:rPr lang="pt-BR" dirty="0" smtClean="0">
                <a:solidFill>
                  <a:schemeClr val="tx1"/>
                </a:solidFill>
              </a:rPr>
              <a:t>Se tornar obsoleto?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3042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1"/>
          <p:cNvSpPr txBox="1">
            <a:spLocks/>
          </p:cNvSpPr>
          <p:nvPr/>
        </p:nvSpPr>
        <p:spPr>
          <a:xfrm>
            <a:off x="323528" y="260648"/>
            <a:ext cx="8424936" cy="388843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INGRESSANTES 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b="1" dirty="0" smtClean="0"/>
              <a:t> NOSSA FORÇA  DE TRABALHO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dirty="0" smtClean="0"/>
              <a:t>Conhecimento, Habilidades e  Atitudes </a:t>
            </a:r>
            <a:r>
              <a:rPr lang="pt-BR" dirty="0" smtClean="0">
                <a:solidFill>
                  <a:srgbClr val="FF0000"/>
                </a:solidFill>
              </a:rPr>
              <a:t>CHA </a:t>
            </a:r>
            <a:r>
              <a:rPr lang="pt-BR" dirty="0" smtClean="0"/>
              <a:t>competências;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dirty="0" smtClean="0"/>
              <a:t>Conhecer a instituição e sua missão;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t-BR" dirty="0" smtClean="0"/>
              <a:t>Sistema Único de Saúde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pt-BR" dirty="0" smtClean="0"/>
          </a:p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ubtítulo 8"/>
          <p:cNvSpPr>
            <a:spLocks noGrp="1"/>
          </p:cNvSpPr>
          <p:nvPr>
            <p:ph type="subTitle" idx="4294967295"/>
          </p:nvPr>
        </p:nvSpPr>
        <p:spPr>
          <a:xfrm>
            <a:off x="5148064" y="4436467"/>
            <a:ext cx="3779912" cy="21590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pt-BR" sz="1600" dirty="0" smtClean="0">
                <a:solidFill>
                  <a:schemeClr val="tx1"/>
                </a:solidFill>
              </a:rPr>
              <a:t>O que se espera deste servidor?</a:t>
            </a:r>
          </a:p>
          <a:p>
            <a:pPr marL="0" indent="0" algn="r">
              <a:buNone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pt-BR" sz="1600" dirty="0" smtClean="0">
                <a:solidFill>
                  <a:schemeClr val="tx1"/>
                </a:solidFill>
              </a:rPr>
              <a:t>Perda de tempo!</a:t>
            </a:r>
          </a:p>
          <a:p>
            <a:pPr marL="0" indent="0" algn="r">
              <a:buNone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pt-BR" sz="1600" dirty="0" smtClean="0">
                <a:solidFill>
                  <a:schemeClr val="tx1"/>
                </a:solidFill>
              </a:rPr>
              <a:t>Talento Individual</a:t>
            </a:r>
          </a:p>
          <a:p>
            <a:pPr marL="0" indent="0" algn="r">
              <a:buNone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pt-BR" sz="1600" dirty="0" smtClean="0">
                <a:solidFill>
                  <a:schemeClr val="tx1"/>
                </a:solidFill>
              </a:rPr>
              <a:t>O combinado não é caro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2844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476672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CLIENTELA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Era </a:t>
            </a:r>
            <a:r>
              <a:rPr lang="pt-BR" sz="2800" dirty="0"/>
              <a:t>da gestão da qualidade total </a:t>
            </a: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(</a:t>
            </a:r>
            <a:r>
              <a:rPr lang="pt-BR" sz="2800" dirty="0"/>
              <a:t>compromisso de todos os seus membros);</a:t>
            </a:r>
          </a:p>
          <a:p>
            <a:pPr algn="ctr">
              <a:lnSpc>
                <a:spcPct val="120000"/>
              </a:lnSpc>
              <a:defRPr/>
            </a:pP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Encantar </a:t>
            </a:r>
            <a:r>
              <a:rPr lang="pt-BR" sz="2800" dirty="0"/>
              <a:t>o cliente </a:t>
            </a: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superar </a:t>
            </a:r>
            <a:r>
              <a:rPr lang="pt-BR" sz="2800" dirty="0"/>
              <a:t>suas expectativas passa a ser seu grito de guerra;</a:t>
            </a:r>
          </a:p>
          <a:p>
            <a:pPr algn="ctr">
              <a:lnSpc>
                <a:spcPct val="120000"/>
              </a:lnSpc>
              <a:defRPr/>
            </a:pP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Incessante </a:t>
            </a:r>
            <a:r>
              <a:rPr lang="pt-BR" sz="2800" dirty="0"/>
              <a:t>necessidade de mudança e inovação, </a:t>
            </a: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pois </a:t>
            </a:r>
            <a:r>
              <a:rPr lang="pt-BR" sz="2800" dirty="0"/>
              <a:t>as necessidades e expectativas dos clientes estão sempre mudando.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3130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tângulo 3"/>
          <p:cNvSpPr/>
          <p:nvPr/>
        </p:nvSpPr>
        <p:spPr>
          <a:xfrm>
            <a:off x="899592" y="836712"/>
            <a:ext cx="7260367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800" b="1" dirty="0" smtClean="0"/>
              <a:t>GERENTES E DIRIGENTES</a:t>
            </a:r>
          </a:p>
          <a:p>
            <a:pPr algn="ctr">
              <a:lnSpc>
                <a:spcPct val="120000"/>
              </a:lnSpc>
              <a:defRPr/>
            </a:pPr>
            <a:endParaRPr lang="pt-BR" sz="2800" b="1" dirty="0" smtClean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Necessidades </a:t>
            </a:r>
            <a:r>
              <a:rPr lang="pt-BR" sz="2800" dirty="0"/>
              <a:t>de constantes </a:t>
            </a:r>
            <a:r>
              <a:rPr lang="pt-BR" sz="2800" dirty="0" smtClean="0"/>
              <a:t>mudanças;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ajustes pessoais;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ajustes comportamentais; e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/>
              <a:t>a</a:t>
            </a:r>
            <a:r>
              <a:rPr lang="pt-BR" sz="2800" dirty="0" smtClean="0"/>
              <a:t>companhamento das transformações sociais</a:t>
            </a:r>
            <a:endParaRPr lang="pt-BR" sz="2800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4294967295"/>
          </p:nvPr>
        </p:nvSpPr>
        <p:spPr>
          <a:xfrm>
            <a:off x="1763688" y="4868863"/>
            <a:ext cx="7380312" cy="79216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dirty="0" smtClean="0"/>
              <a:t> </a:t>
            </a:r>
            <a:r>
              <a:rPr lang="pt-BR" dirty="0" smtClean="0">
                <a:solidFill>
                  <a:schemeClr val="tx1"/>
                </a:solidFill>
              </a:rPr>
              <a:t>Líder</a:t>
            </a:r>
            <a:r>
              <a:rPr lang="pt-BR" dirty="0">
                <a:solidFill>
                  <a:schemeClr val="tx1"/>
                </a:solidFill>
              </a:rPr>
              <a:t>, coordenador, </a:t>
            </a:r>
            <a:r>
              <a:rPr lang="pt-BR" dirty="0" err="1">
                <a:solidFill>
                  <a:schemeClr val="tx1"/>
                </a:solidFill>
              </a:rPr>
              <a:t>coach</a:t>
            </a:r>
            <a:r>
              <a:rPr lang="pt-BR" dirty="0">
                <a:solidFill>
                  <a:schemeClr val="tx1"/>
                </a:solidFill>
              </a:rPr>
              <a:t>, facilitador ou incentivador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84785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757366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800" b="1" i="1" dirty="0" smtClean="0"/>
              <a:t>Conhecimento Humano </a:t>
            </a:r>
          </a:p>
          <a:p>
            <a:pPr algn="ctr">
              <a:lnSpc>
                <a:spcPct val="120000"/>
              </a:lnSpc>
              <a:defRPr/>
            </a:pPr>
            <a:endParaRPr lang="pt-BR" sz="2800" dirty="0" smtClean="0"/>
          </a:p>
          <a:p>
            <a:pPr algn="ctr">
              <a:lnSpc>
                <a:spcPct val="120000"/>
              </a:lnSpc>
              <a:defRPr/>
            </a:pPr>
            <a:endParaRPr lang="pt-BR" sz="2800" dirty="0"/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Na </a:t>
            </a:r>
            <a:r>
              <a:rPr lang="pt-BR" sz="2800" dirty="0"/>
              <a:t>era da informação </a:t>
            </a:r>
            <a:r>
              <a:rPr lang="pt-BR" sz="2800" dirty="0" smtClean="0"/>
              <a:t>se depende </a:t>
            </a:r>
            <a:r>
              <a:rPr lang="pt-BR" sz="2800" dirty="0"/>
              <a:t>cada vez mais </a:t>
            </a:r>
            <a:r>
              <a:rPr lang="pt-BR" sz="2800" dirty="0" smtClean="0"/>
              <a:t>de ideias </a:t>
            </a:r>
            <a:r>
              <a:rPr lang="pt-BR" sz="2800" dirty="0"/>
              <a:t>e de </a:t>
            </a:r>
            <a:r>
              <a:rPr lang="pt-BR" sz="2800" dirty="0" smtClean="0"/>
              <a:t>conceitos.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São </a:t>
            </a:r>
            <a:r>
              <a:rPr lang="pt-BR" sz="2800" dirty="0"/>
              <a:t>bens </a:t>
            </a:r>
            <a:r>
              <a:rPr lang="pt-BR" sz="2800" dirty="0" smtClean="0"/>
              <a:t>essenciais.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O conhecimento e as ideias são retroalimentadas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800" dirty="0" smtClean="0"/>
              <a:t>O uso do saber não </a:t>
            </a:r>
            <a:r>
              <a:rPr lang="pt-BR" sz="2800" dirty="0"/>
              <a:t>o destrói e sua transferência não representa perda para quem o detém.</a:t>
            </a:r>
          </a:p>
          <a:p>
            <a:pPr marL="365760" indent="-283464" algn="ctr">
              <a:lnSpc>
                <a:spcPct val="120000"/>
              </a:lnSpc>
              <a:defRPr/>
            </a:pPr>
            <a:endParaRPr lang="pt-BR" sz="28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82455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204044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O </a:t>
            </a:r>
            <a:r>
              <a:rPr lang="pt-BR" dirty="0" smtClean="0">
                <a:solidFill>
                  <a:schemeClr val="tx1"/>
                </a:solidFill>
              </a:rPr>
              <a:t>Papel </a:t>
            </a:r>
            <a:r>
              <a:rPr lang="pt-BR" dirty="0">
                <a:solidFill>
                  <a:schemeClr val="tx1"/>
                </a:solidFill>
              </a:rPr>
              <a:t>do </a:t>
            </a:r>
            <a:r>
              <a:rPr lang="pt-BR" dirty="0" smtClean="0">
                <a:solidFill>
                  <a:schemeClr val="tx1"/>
                </a:solidFill>
              </a:rPr>
              <a:t>Gerente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CaixaDeTexto 8"/>
          <p:cNvSpPr txBox="1"/>
          <p:nvPr/>
        </p:nvSpPr>
        <p:spPr>
          <a:xfrm>
            <a:off x="473359" y="2492896"/>
            <a:ext cx="82089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Promover a gestão do conhecimento e a transformação da área de Recursos Humanos a partir das ferramentas/força de trabalho disponíveis.</a:t>
            </a:r>
            <a:endParaRPr lang="pt-BR" sz="32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250164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37940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067944" y="260648"/>
            <a:ext cx="4762872" cy="635745"/>
          </a:xfrm>
        </p:spPr>
        <p:txBody>
          <a:bodyPr/>
          <a:lstStyle/>
          <a:p>
            <a:r>
              <a:rPr lang="pt-BR" b="1" dirty="0" smtClean="0"/>
              <a:t>Onde está o conhecimento?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ítulo 2"/>
          <p:cNvSpPr txBox="1">
            <a:spLocks/>
          </p:cNvSpPr>
          <p:nvPr/>
        </p:nvSpPr>
        <p:spPr>
          <a:xfrm>
            <a:off x="251520" y="2538129"/>
            <a:ext cx="8496944" cy="122413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AutoNum type="arabicPeriod"/>
            </a:pPr>
            <a:r>
              <a:rPr lang="pt-BR" sz="2400" dirty="0" smtClean="0">
                <a:solidFill>
                  <a:schemeClr val="tx1"/>
                </a:solidFill>
              </a:rPr>
              <a:t>O conhecimento, de fato, só existe na cabeça das pessoas. </a:t>
            </a:r>
          </a:p>
          <a:p>
            <a:pPr marL="457200" indent="-457200" algn="just">
              <a:buAutoNum type="arabicPeriod"/>
            </a:pPr>
            <a:r>
              <a:rPr lang="pt-BR" sz="2400" dirty="0" smtClean="0">
                <a:solidFill>
                  <a:schemeClr val="tx1"/>
                </a:solidFill>
              </a:rPr>
              <a:t>A Capacidade para inovar, decidir e agir são prerrogativas humanas. </a:t>
            </a:r>
          </a:p>
          <a:p>
            <a:pPr algn="just"/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8" name="Espaço Reservado para Imagem 7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88" r="10688"/>
          <a:stretch>
            <a:fillRect/>
          </a:stretch>
        </p:blipFill>
        <p:spPr>
          <a:xfrm>
            <a:off x="323528" y="404664"/>
            <a:ext cx="2592288" cy="2127006"/>
          </a:xfrm>
        </p:spPr>
      </p:pic>
      <p:sp>
        <p:nvSpPr>
          <p:cNvPr id="16" name="CaixaDeTexto 15"/>
          <p:cNvSpPr txBox="1"/>
          <p:nvPr/>
        </p:nvSpPr>
        <p:spPr>
          <a:xfrm>
            <a:off x="2987824" y="3751468"/>
            <a:ext cx="57606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A Gestão </a:t>
            </a:r>
            <a:r>
              <a:rPr lang="pt-BR" sz="2800" dirty="0"/>
              <a:t>do conhecimento tem como objetivo permanente a melhoria do desempenho </a:t>
            </a:r>
            <a:r>
              <a:rPr lang="pt-BR" sz="2800" dirty="0" smtClean="0"/>
              <a:t>humano e, é desta forma que a área </a:t>
            </a:r>
            <a:r>
              <a:rPr lang="pt-BR" sz="2800" dirty="0"/>
              <a:t>de Recursos Humanos e a gestão do conhecimento se encontram. </a:t>
            </a:r>
          </a:p>
        </p:txBody>
      </p:sp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85509" y="6448251"/>
            <a:ext cx="3786691" cy="365125"/>
          </a:xfrm>
        </p:spPr>
        <p:txBody>
          <a:bodyPr/>
          <a:lstStyle/>
          <a:p>
            <a:pPr algn="ctr"/>
            <a:r>
              <a:rPr lang="pt-BR" b="1" dirty="0" smtClean="0"/>
              <a:t>GGP/CRH </a:t>
            </a:r>
            <a:r>
              <a:rPr lang="pt-BR" b="1" dirty="0" smtClean="0"/>
              <a:t>– </a:t>
            </a:r>
            <a:r>
              <a:rPr lang="pt-BR" b="1" dirty="0" smtClean="0"/>
              <a:t>Módulo I -  Introdutório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5917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910</TotalTime>
  <Words>803</Words>
  <Application>Microsoft Office PowerPoint</Application>
  <PresentationFormat>Apresentação na tela (4:3)</PresentationFormat>
  <Paragraphs>130</Paragraphs>
  <Slides>19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Forma de Onda</vt:lpstr>
      <vt:lpstr>SECRETARIA DE ESTADO DA SAÚDE COORDENADORIA DE RECURSOS HUMANOS Grupo de Gestão de Pessoas</vt:lpstr>
      <vt:lpstr>Slide 2</vt:lpstr>
      <vt:lpstr>Desafios e Oportunidades Mudanças constantes </vt:lpstr>
      <vt:lpstr>Slide 4</vt:lpstr>
      <vt:lpstr>Slide 5</vt:lpstr>
      <vt:lpstr>Slide 6</vt:lpstr>
      <vt:lpstr>Slide 7</vt:lpstr>
      <vt:lpstr>O Papel do Gerente</vt:lpstr>
      <vt:lpstr>Onde está o conhecimento?</vt:lpstr>
      <vt:lpstr>Slide 10</vt:lpstr>
      <vt:lpstr>A PALAVRA CHAVE QUE VIABILIZA A EQUAÇÃO</vt:lpstr>
      <vt:lpstr>Tarefas</vt:lpstr>
      <vt:lpstr>Quem é a bola da vez</vt:lpstr>
      <vt:lpstr>GOSTAR DO QUE FAZ</vt:lpstr>
      <vt:lpstr>Partir do princípio que gestão do conhecimento requer um verdadeiro pensamento estratégico para focar esforços em atividades, métodos e ferramentas que produzem círculos virtuosos de criação, organização, compartilhamento, uso e reuso de conhecimentos.</vt:lpstr>
      <vt:lpstr>O QUE DEVEMOS FAZER</vt:lpstr>
      <vt:lpstr>Você me conhece? </vt:lpstr>
      <vt:lpstr>Coordenadoria de Recursos Humanos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Sonia Silva</dc:creator>
  <cp:lastModifiedBy>Fernanda dos Anjos Casagrande</cp:lastModifiedBy>
  <cp:revision>36</cp:revision>
  <dcterms:created xsi:type="dcterms:W3CDTF">2015-06-15T21:59:49Z</dcterms:created>
  <dcterms:modified xsi:type="dcterms:W3CDTF">2015-07-30T18:26:16Z</dcterms:modified>
</cp:coreProperties>
</file>