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441" r:id="rId3"/>
    <p:sldId id="356" r:id="rId4"/>
    <p:sldId id="442" r:id="rId5"/>
    <p:sldId id="385" r:id="rId6"/>
    <p:sldId id="443" r:id="rId7"/>
    <p:sldId id="444" r:id="rId8"/>
    <p:sldId id="383" r:id="rId9"/>
    <p:sldId id="446" r:id="rId10"/>
    <p:sldId id="458" r:id="rId11"/>
    <p:sldId id="459" r:id="rId12"/>
    <p:sldId id="445" r:id="rId13"/>
    <p:sldId id="460" r:id="rId14"/>
    <p:sldId id="447" r:id="rId15"/>
    <p:sldId id="451" r:id="rId16"/>
    <p:sldId id="448" r:id="rId17"/>
    <p:sldId id="453" r:id="rId18"/>
    <p:sldId id="450" r:id="rId19"/>
    <p:sldId id="454" r:id="rId20"/>
    <p:sldId id="452" r:id="rId21"/>
    <p:sldId id="455" r:id="rId22"/>
    <p:sldId id="456" r:id="rId23"/>
    <p:sldId id="457" r:id="rId24"/>
  </p:sldIdLst>
  <p:sldSz cx="9144000" cy="6858000" type="screen4x3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E2110"/>
    <a:srgbClr val="D30101"/>
    <a:srgbClr val="FFD937"/>
    <a:srgbClr val="006600"/>
    <a:srgbClr val="FFFFFF"/>
    <a:srgbClr val="C5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89876" autoAdjust="0"/>
  </p:normalViewPr>
  <p:slideViewPr>
    <p:cSldViewPr>
      <p:cViewPr>
        <p:scale>
          <a:sx n="60" d="100"/>
          <a:sy n="60" d="100"/>
        </p:scale>
        <p:origin x="-1662" y="-5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76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29738"/>
            <a:ext cx="28876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6F4F6B-ADBC-4436-8464-3E8F6A75E1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7270B6-B641-4B8F-AFBC-DB9B001C8E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270B6-B641-4B8F-AFBC-DB9B001C8EC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0E73-49A8-4DCC-B7D1-D7385EFE1663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62000"/>
            <a:ext cx="4878387" cy="36591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/>
            </a:gs>
            <a:gs pos="50000">
              <a:srgbClr val="000000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5010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5010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156176" y="5733256"/>
            <a:ext cx="2590800" cy="76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491880" y="558924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Fev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/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2014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5536" y="5733256"/>
            <a:ext cx="2590800" cy="76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683568" y="1556792"/>
            <a:ext cx="7560840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Arial" charset="0"/>
              </a:rPr>
              <a:t>Mortalidade Infantil no Estado de São Paulo</a:t>
            </a:r>
            <a:endParaRPr lang="pt-BR" sz="3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ES arquivos e pastas\Trabalhos\Indicadores\Mortalidade Infantil\2012\CMIDR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50858" cy="6405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ES arquivos e pastas\Trabalhos\Indicadores\Mortalidade Infantil\2012\CMIR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65" y="193637"/>
            <a:ext cx="9047735" cy="6403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SES arquivos e pastas\Trabalhos\Indicadores\Mortalidade Infantil\2012\Redução TMI-  Estado por Municipio-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866"/>
            <a:ext cx="9144000" cy="6458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1908439"/>
          <a:ext cx="7776865" cy="27902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40362"/>
                <a:gridCol w="1343895"/>
                <a:gridCol w="1391649"/>
                <a:gridCol w="1800959"/>
              </a:tblGrid>
              <a:tr h="756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/>
                        <a:t>Município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/>
                        <a:t>Óbitos </a:t>
                      </a:r>
                    </a:p>
                    <a:p>
                      <a:pPr algn="ctr" fontAlgn="b"/>
                      <a:r>
                        <a:rPr lang="pt-BR" sz="2800" u="none" strike="noStrike" dirty="0" smtClean="0"/>
                        <a:t>&lt; 1 ano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/>
                        <a:t>NV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/>
                        <a:t>TMI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58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 smtClean="0"/>
                        <a:t>Cândido </a:t>
                      </a:r>
                      <a:r>
                        <a:rPr lang="pt-BR" sz="2800" u="none" strike="noStrike" dirty="0"/>
                        <a:t>Rodrigues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1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16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62,50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1191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 err="1" smtClean="0"/>
                        <a:t>Rubinéia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1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17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58,82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317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 err="1" smtClean="0"/>
                        <a:t>Paulistânia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/>
                        <a:t>1</a:t>
                      </a:r>
                      <a:endParaRPr lang="pt-BR" sz="2800" b="0" i="0" u="none" strike="noStrike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21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47,62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7851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 err="1" smtClean="0"/>
                        <a:t>Cruzália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1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23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43,48</a:t>
                      </a:r>
                      <a:endParaRPr lang="pt-BR" sz="2800" b="0" i="0" u="none" strike="noStrike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246641" y="764704"/>
            <a:ext cx="6587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TMI em municípios pequenos é muito variável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8" y="1397000"/>
          <a:ext cx="8496947" cy="448026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88234"/>
                <a:gridCol w="1440160"/>
                <a:gridCol w="1872208"/>
                <a:gridCol w="1872208"/>
                <a:gridCol w="1224137"/>
              </a:tblGrid>
              <a:tr h="100091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Critérios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Municípios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Óbitos &lt; 1 ano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Nascidos Vivos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TMI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893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TMI &lt; 10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</a:tr>
              <a:tr h="579893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TMI &gt; 10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79893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§"/>
                      </a:pPr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&lt; 100   NV      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9525" marR="9525" marT="9525" marB="0" anchor="b"/>
                </a:tc>
              </a:tr>
              <a:tr h="579893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§"/>
                      </a:pPr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100-499 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9525" marR="9525" marT="9525" marB="0" anchor="b"/>
                </a:tc>
              </a:tr>
              <a:tr h="579893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§"/>
                      </a:pPr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500-999 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9525" marR="9525" marT="9525" marB="0" anchor="b"/>
                </a:tc>
              </a:tr>
              <a:tr h="579893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§"/>
                      </a:pPr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&gt; 1000  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400.651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distribuição municipal da TMI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SES arquivos e pastas\Trabalhos\Indicadores\Mortalidade Infantil\2012\Redução - Estado Municipios Selecionados -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866"/>
            <a:ext cx="9144000" cy="6458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SES arquivos e pastas\Trabalhos\Indicadores\Mortalidade Infantil\2012\Redução_Ca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87" y="0"/>
            <a:ext cx="4843278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64088" y="620688"/>
            <a:ext cx="3384376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Capital: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2.022 óbitos &lt; 1 ano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175.954 NV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TMI - 11,49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t-BR" b="1" kern="0" dirty="0" smtClean="0">
              <a:solidFill>
                <a:srgbClr val="FFFFFF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96 distritos –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31 tem TMI &gt; 12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1.018 óbitos &lt; 1 ano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+mj-lt"/>
              </a:rPr>
              <a:t>69,7 mil NV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Grande São Paulo (DRS 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052736"/>
            <a:ext cx="8530208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38 municípios – sem a Capital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12 municípios tem TMI &lt; 10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06 municípios tem &lt; 1000 NV</a:t>
            </a:r>
          </a:p>
          <a:p>
            <a:pPr>
              <a:defRPr/>
            </a:pPr>
            <a:r>
              <a:rPr lang="pt-BR" dirty="0" smtClean="0">
                <a:solidFill>
                  <a:srgbClr val="FF6600"/>
                </a:solidFill>
                <a:latin typeface="+mj-lt"/>
              </a:rPr>
              <a:t>20 municípios tem &gt; 1000 NV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Todos com TMI &gt; 10</a:t>
            </a:r>
          </a:p>
          <a:p>
            <a:pPr lvl="2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14 municípios tem TMI &gt; 12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1.321 óbitos para 103,2 mil nascidos vivos</a:t>
            </a:r>
            <a:endParaRPr lang="pt-BR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defRPr/>
            </a:pPr>
            <a:endParaRPr lang="pt-BR" sz="1200" dirty="0" smtClean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pt-BR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SES arquivos e pastas\Trabalhos\Indicadores\Mortalidade Infantil\2012\Redução Gde São Pa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866"/>
            <a:ext cx="9144000" cy="6458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Taubaté  e </a:t>
            </a:r>
            <a:r>
              <a:rPr lang="pt-BR" sz="4000" b="1" dirty="0" err="1" smtClean="0">
                <a:solidFill>
                  <a:schemeClr val="bg1"/>
                </a:solidFill>
              </a:rPr>
              <a:t>Bx</a:t>
            </a:r>
            <a:r>
              <a:rPr lang="pt-BR" sz="4000" b="1" dirty="0" smtClean="0">
                <a:solidFill>
                  <a:schemeClr val="bg1"/>
                </a:solidFill>
              </a:rPr>
              <a:t> Santista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052736"/>
            <a:ext cx="8530208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6600"/>
                </a:solidFill>
                <a:latin typeface="+mj-lt"/>
              </a:rPr>
              <a:t>Taubaté</a:t>
            </a:r>
            <a:r>
              <a:rPr lang="pt-BR" dirty="0" smtClean="0">
                <a:solidFill>
                  <a:srgbClr val="FFFFFF"/>
                </a:solidFill>
                <a:latin typeface="+mj-lt"/>
              </a:rPr>
              <a:t> - 30 municípios com registro de óbitos &lt; 1 ano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04 municípios tem TMI &lt; 10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15 municípios tem &lt; 1000 NV</a:t>
            </a:r>
          </a:p>
          <a:p>
            <a:pPr>
              <a:defRPr/>
            </a:pPr>
            <a:r>
              <a:rPr lang="pt-BR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11 municípios tem &gt; 1000 NV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Todos com TMI &gt; 10</a:t>
            </a:r>
          </a:p>
          <a:p>
            <a:pPr lvl="2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07 municípios tem TMI &gt; 12</a:t>
            </a:r>
          </a:p>
          <a:p>
            <a:pPr lvl="2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340 </a:t>
            </a:r>
            <a:r>
              <a:rPr lang="pt-BR" dirty="0" smtClean="0">
                <a:solidFill>
                  <a:srgbClr val="FFFFFF"/>
                </a:solidFill>
                <a:latin typeface="+mj-lt"/>
              </a:rPr>
              <a:t>óbitos para </a:t>
            </a:r>
            <a:r>
              <a:rPr lang="pt-BR" dirty="0" smtClean="0">
                <a:solidFill>
                  <a:srgbClr val="FFFFFF"/>
                </a:solidFill>
                <a:latin typeface="+mj-lt"/>
              </a:rPr>
              <a:t>28,1 </a:t>
            </a:r>
            <a:r>
              <a:rPr lang="pt-BR" dirty="0" smtClean="0">
                <a:solidFill>
                  <a:srgbClr val="FFFFFF"/>
                </a:solidFill>
                <a:latin typeface="+mj-lt"/>
              </a:rPr>
              <a:t>mil nascidos vivos</a:t>
            </a:r>
          </a:p>
          <a:p>
            <a:pPr>
              <a:defRPr/>
            </a:pPr>
            <a:r>
              <a:rPr lang="pt-BR" dirty="0" smtClean="0">
                <a:solidFill>
                  <a:srgbClr val="FF6600"/>
                </a:solidFill>
                <a:latin typeface="+mj-lt"/>
              </a:rPr>
              <a:t>Baixada</a:t>
            </a:r>
            <a:r>
              <a:rPr lang="pt-BR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– 09 municípios 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03 tem menos de 1000 NV (Peruíbe, Mongaguá e Bertioga)</a:t>
            </a:r>
          </a:p>
          <a:p>
            <a:pPr lvl="1">
              <a:defRPr/>
            </a:pPr>
            <a:r>
              <a:rPr lang="pt-BR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Todos os 06 restantes tem TMI &gt; 12</a:t>
            </a:r>
          </a:p>
          <a:p>
            <a:pPr lvl="2">
              <a:defRPr/>
            </a:pPr>
            <a:r>
              <a:rPr lang="pt-BR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367 óbitos para 23,1 mil nascidos vivos</a:t>
            </a:r>
          </a:p>
          <a:p>
            <a:pPr>
              <a:defRPr/>
            </a:pPr>
            <a:endParaRPr lang="pt-BR" sz="1200" dirty="0" smtClean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pt-BR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4009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SES arquivos e pastas\Trabalhos\Indicadores\Mortalidade Infantil\2012\Redução Baixada e Tauba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190"/>
            <a:ext cx="9144000" cy="6471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Sorocaba (DRS)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052736"/>
            <a:ext cx="8530208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41 municípios – com registro de óbito &lt; 1 ano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06 municípios tem TMI &lt; 10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27 municípios tem &lt; 1000 NV</a:t>
            </a:r>
          </a:p>
          <a:p>
            <a:pPr>
              <a:defRPr/>
            </a:pPr>
            <a:r>
              <a:rPr lang="pt-BR" dirty="0" smtClean="0">
                <a:solidFill>
                  <a:srgbClr val="FF6600"/>
                </a:solidFill>
                <a:latin typeface="+mj-lt"/>
              </a:rPr>
              <a:t>08 municípios tem &gt; 1000 NV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Todos com TMI &gt; 10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266 óbitos para 21,1 mil nascidos vivos</a:t>
            </a:r>
            <a:endParaRPr lang="pt-BR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  <a:p>
            <a:pPr>
              <a:defRPr/>
            </a:pPr>
            <a:endParaRPr lang="pt-BR" sz="1200" dirty="0" smtClean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pt-BR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SES arquivos e pastas\Trabalhos\Indicadores\Mortalidade Infantil\2012\Redução_Soroc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190"/>
            <a:ext cx="9144000" cy="6471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Síntese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48729" cy="432048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32656"/>
            <a:ext cx="8153400" cy="7200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TMI por componente – Estado de São Paulo  2000 e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488832" cy="534087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90" y="980728"/>
            <a:ext cx="8990610" cy="560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8439472" cy="11521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TMI por Tipo de Causa (CID 10) – Estado de São Paulo  2012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260648"/>
            <a:ext cx="8153400" cy="172819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5 Principais causas de óbitos de &lt; 1 ano no Estado de São Paulo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2000 e 2012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71737"/>
            <a:ext cx="8461476" cy="28924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452747" cy="187220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908720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 formações congênitas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47" y="1124744"/>
            <a:ext cx="8590733" cy="489654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Causas Perinatais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4000" b="1" dirty="0" smtClean="0">
                <a:solidFill>
                  <a:schemeClr val="bg1"/>
                </a:solidFill>
              </a:rPr>
              <a:t>TMI Estado de São Paulo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052736"/>
            <a:ext cx="8530208" cy="54726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 A meta do Plano Estadual é a redução da TMI para um dígito                9,9 até 2015</a:t>
            </a:r>
          </a:p>
          <a:p>
            <a:pPr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Média nos últimos 12 anos de redução da TMI  foi de 2,7% ao ano que corresponde a 0,3/ano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Para a TMI passar de 11,5 (2012) para 9,9                   5 anos ou seja somente em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2017</a:t>
            </a:r>
          </a:p>
          <a:p>
            <a:pPr>
              <a:defRPr/>
            </a:pPr>
            <a:endParaRPr lang="pt-BR" sz="1200" dirty="0" smtClean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 Hipótese: para atingir a meta mantido o nº nascidos vivos</a:t>
            </a:r>
          </a:p>
          <a:p>
            <a:pPr lvl="1">
              <a:defRPr/>
            </a:pPr>
            <a:r>
              <a:rPr lang="pt-BR" dirty="0" smtClean="0">
                <a:solidFill>
                  <a:srgbClr val="FFFFFF"/>
                </a:solidFill>
                <a:latin typeface="+mj-lt"/>
              </a:rPr>
              <a:t>O número de óbitos &lt; 1 ano tem que cair de 7.103 para 6.110 ou uma redução de aproximadamente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1000 óbitos</a:t>
            </a:r>
          </a:p>
        </p:txBody>
      </p:sp>
      <p:sp>
        <p:nvSpPr>
          <p:cNvPr id="4" name="Seta para a direita 3"/>
          <p:cNvSpPr/>
          <p:nvPr/>
        </p:nvSpPr>
        <p:spPr bwMode="auto">
          <a:xfrm>
            <a:off x="2411760" y="1628800"/>
            <a:ext cx="86409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eta para a direita 4"/>
          <p:cNvSpPr/>
          <p:nvPr/>
        </p:nvSpPr>
        <p:spPr bwMode="auto">
          <a:xfrm>
            <a:off x="6876256" y="3068960"/>
            <a:ext cx="86409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8153400" cy="7437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TMI por DRS - </a:t>
            </a:r>
            <a:r>
              <a:rPr lang="pt-BR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Estado de São Paulo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2000 e 2012 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14" y="1124744"/>
            <a:ext cx="8838486" cy="52121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EB95"/>
      </a:lt1>
      <a:dk2>
        <a:srgbClr val="003399"/>
      </a:dk2>
      <a:lt2>
        <a:srgbClr val="808080"/>
      </a:lt2>
      <a:accent1>
        <a:srgbClr val="00CC99"/>
      </a:accent1>
      <a:accent2>
        <a:srgbClr val="3333CC"/>
      </a:accent2>
      <a:accent3>
        <a:srgbClr val="FFF3C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459</Words>
  <Application>Microsoft Office PowerPoint</Application>
  <PresentationFormat>Apresentação na tela (4:3)</PresentationFormat>
  <Paragraphs>114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Estrutura padrão</vt:lpstr>
      <vt:lpstr>Slide 1</vt:lpstr>
      <vt:lpstr>Slide 2</vt:lpstr>
      <vt:lpstr>TMI por componente – Estado de São Paulo  2000 e 2012</vt:lpstr>
      <vt:lpstr>Slide 4</vt:lpstr>
      <vt:lpstr>5 Principais causas de óbitos de &lt; 1 ano no Estado de São Paulo 2000 e 2012</vt:lpstr>
      <vt:lpstr>Slide 6</vt:lpstr>
      <vt:lpstr>Slide 7</vt:lpstr>
      <vt:lpstr>TMI Estado de São Paulo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Grande São Paulo (DRS 1)</vt:lpstr>
      <vt:lpstr>Slide 18</vt:lpstr>
      <vt:lpstr>Taubaté  e Bx Santista</vt:lpstr>
      <vt:lpstr>Slide 20</vt:lpstr>
      <vt:lpstr>Sorocaba (DRS)</vt:lpstr>
      <vt:lpstr>Slide 22</vt:lpstr>
      <vt:lpstr>Slide 23</vt:lpstr>
    </vt:vector>
  </TitlesOfParts>
  <Company>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do Idoso</dc:title>
  <dc:creator>José Dínio Vaz Mendes</dc:creator>
  <cp:lastModifiedBy>jdinio</cp:lastModifiedBy>
  <cp:revision>743</cp:revision>
  <cp:lastPrinted>2003-06-11T15:23:19Z</cp:lastPrinted>
  <dcterms:created xsi:type="dcterms:W3CDTF">2003-05-16T18:03:13Z</dcterms:created>
  <dcterms:modified xsi:type="dcterms:W3CDTF">2014-02-26T18:56:38Z</dcterms:modified>
</cp:coreProperties>
</file>