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34" r:id="rId3"/>
    <p:sldId id="462" r:id="rId4"/>
    <p:sldId id="461" r:id="rId5"/>
    <p:sldId id="409" r:id="rId6"/>
    <p:sldId id="435" r:id="rId7"/>
    <p:sldId id="448" r:id="rId8"/>
    <p:sldId id="458" r:id="rId9"/>
    <p:sldId id="460" r:id="rId10"/>
    <p:sldId id="441" r:id="rId11"/>
    <p:sldId id="442" r:id="rId12"/>
    <p:sldId id="439" r:id="rId13"/>
    <p:sldId id="455" r:id="rId14"/>
    <p:sldId id="419" r:id="rId15"/>
    <p:sldId id="412" r:id="rId16"/>
    <p:sldId id="459" r:id="rId17"/>
    <p:sldId id="333" r:id="rId18"/>
    <p:sldId id="427" r:id="rId19"/>
    <p:sldId id="466" r:id="rId20"/>
    <p:sldId id="463" r:id="rId21"/>
    <p:sldId id="464" r:id="rId22"/>
    <p:sldId id="465" r:id="rId23"/>
    <p:sldId id="467" r:id="rId24"/>
  </p:sldIdLst>
  <p:sldSz cx="10287000" cy="6858000" type="35mm"/>
  <p:notesSz cx="6854825" cy="97139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8EBB3"/>
    <a:srgbClr val="000066"/>
    <a:srgbClr val="000099"/>
    <a:srgbClr val="0033CC"/>
    <a:srgbClr val="CCFFFF"/>
    <a:srgbClr val="FFFF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128" autoAdjust="0"/>
    <p:restoredTop sz="94404" autoAdjust="0"/>
  </p:normalViewPr>
  <p:slideViewPr>
    <p:cSldViewPr>
      <p:cViewPr varScale="1">
        <p:scale>
          <a:sx n="109" d="100"/>
          <a:sy n="109" d="100"/>
        </p:scale>
        <p:origin x="-90" y="-78"/>
      </p:cViewPr>
      <p:guideLst>
        <p:guide orient="horz" pos="2931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098032A-8BD8-4616-B6B4-53841AF3226D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28663"/>
            <a:ext cx="5464175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B59AFC0-CD50-41C2-9CE5-9A710988613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A8BD2-05E6-44C7-A624-CEE5230649D9}" type="slidenum">
              <a:rPr lang="pt-BR"/>
              <a:pPr/>
              <a:t>1</a:t>
            </a:fld>
            <a:endParaRPr lang="pt-BR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2134E9-F8A5-454F-AD29-B726177EBDA0}" type="slidenum">
              <a:rPr lang="pt-BR"/>
              <a:pPr/>
              <a:t>5</a:t>
            </a:fld>
            <a:endParaRPr lang="pt-BR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8D3BE-2780-4EB4-BB1D-AFFB25997C24}" type="slidenum">
              <a:rPr lang="pt-BR"/>
              <a:pPr/>
              <a:t>14</a:t>
            </a:fld>
            <a:endParaRPr lang="pt-BR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B2C2C-59DE-423E-A2D4-A6A294D79267}" type="slidenum">
              <a:rPr lang="pt-BR"/>
              <a:pPr/>
              <a:t>15</a:t>
            </a:fld>
            <a:endParaRPr lang="pt-BR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8A27E-938E-4238-B7C8-86B92E51E4E0}" type="slidenum">
              <a:rPr lang="pt-BR"/>
              <a:pPr/>
              <a:t>17</a:t>
            </a:fld>
            <a:endParaRPr lang="pt-BR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20B62-AEBB-40CB-BC98-75D5F431743A}" type="slidenum">
              <a:rPr lang="pt-BR"/>
              <a:pPr/>
              <a:t>18</a:t>
            </a:fld>
            <a:endParaRPr lang="pt-BR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290" name="Group 2"/>
          <p:cNvGrpSpPr>
            <a:grpSpLocks/>
          </p:cNvGrpSpPr>
          <p:nvPr/>
        </p:nvGrpSpPr>
        <p:grpSpPr bwMode="auto">
          <a:xfrm>
            <a:off x="0" y="0"/>
            <a:ext cx="6600825" cy="6858000"/>
            <a:chOff x="0" y="0"/>
            <a:chExt cx="3696" cy="4320"/>
          </a:xfrm>
        </p:grpSpPr>
        <p:sp>
          <p:nvSpPr>
            <p:cNvPr id="2682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t-BR" sz="2400">
                <a:latin typeface="Times New Roman" pitchFamily="18" charset="0"/>
              </a:endParaRPr>
            </a:p>
          </p:txBody>
        </p:sp>
        <p:sp>
          <p:nvSpPr>
            <p:cNvPr id="26829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t-BR" sz="2400">
                <a:latin typeface="Times New Roman" pitchFamily="18" charset="0"/>
              </a:endParaRPr>
            </a:p>
          </p:txBody>
        </p:sp>
      </p:grpSp>
      <p:grpSp>
        <p:nvGrpSpPr>
          <p:cNvPr id="268293" name="Group 5"/>
          <p:cNvGrpSpPr>
            <a:grpSpLocks/>
          </p:cNvGrpSpPr>
          <p:nvPr/>
        </p:nvGrpSpPr>
        <p:grpSpPr bwMode="auto">
          <a:xfrm>
            <a:off x="4086225" y="4889500"/>
            <a:ext cx="5486400" cy="319088"/>
            <a:chOff x="2288" y="3080"/>
            <a:chExt cx="3072" cy="201"/>
          </a:xfrm>
        </p:grpSpPr>
        <p:sp>
          <p:nvSpPr>
            <p:cNvPr id="26829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829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682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257800" y="2927350"/>
            <a:ext cx="451485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6829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2682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26829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725" y="6248400"/>
            <a:ext cx="660400" cy="488950"/>
          </a:xfrm>
        </p:spPr>
        <p:txBody>
          <a:bodyPr anchorCtr="0"/>
          <a:lstStyle>
            <a:lvl1pPr>
              <a:defRPr/>
            </a:lvl1pPr>
          </a:lstStyle>
          <a:p>
            <a:fld id="{F045557F-4906-433C-8D1D-1A0F116E18C9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2683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771525" y="990600"/>
            <a:ext cx="92583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7A2C8-8AC5-4EA4-A611-096AA4591E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543800" y="762000"/>
            <a:ext cx="2228850" cy="53244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6534150" cy="53244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D279A-87B9-4ED2-93EC-EEF686215A2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857250" y="762000"/>
            <a:ext cx="8915400" cy="53244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2743200" y="6248400"/>
            <a:ext cx="2397125" cy="474663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6515100" y="6248400"/>
            <a:ext cx="3259138" cy="474663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5250" y="6242050"/>
            <a:ext cx="660400" cy="488950"/>
          </a:xfrm>
        </p:spPr>
        <p:txBody>
          <a:bodyPr/>
          <a:lstStyle>
            <a:lvl1pPr>
              <a:defRPr/>
            </a:lvl1pPr>
          </a:lstStyle>
          <a:p>
            <a:fld id="{655AACBC-28FD-4BE5-A071-13ED76FECB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B8995-BEA6-4499-AB28-EFB6398ECCF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D4834-8C5D-4E74-B0BE-BA6BE98F4E4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2975" y="2362200"/>
            <a:ext cx="4251325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0" y="2362200"/>
            <a:ext cx="4251325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4A040-71E2-4FC7-9576-F6D6A27E484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0F831-93C7-4083-ABA7-4B17882B84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59664-D115-4DEA-B9EE-9DDDEBF5BC9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68BBA-4E3B-4334-B8FC-77AB674C676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136DA-39E0-4618-A47C-4E2F8CE2E89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05448-D75C-4143-A686-88CF70DF8A9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267" name="Group 3"/>
          <p:cNvGrpSpPr>
            <a:grpSpLocks/>
          </p:cNvGrpSpPr>
          <p:nvPr userDrawn="1"/>
        </p:nvGrpSpPr>
        <p:grpSpPr bwMode="auto">
          <a:xfrm>
            <a:off x="0" y="0"/>
            <a:ext cx="3600450" cy="6858000"/>
            <a:chOff x="0" y="0"/>
            <a:chExt cx="2016" cy="4320"/>
          </a:xfrm>
        </p:grpSpPr>
        <p:sp>
          <p:nvSpPr>
            <p:cNvPr id="267268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7269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26727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762000"/>
            <a:ext cx="89154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67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2362200"/>
            <a:ext cx="86550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67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6248400"/>
            <a:ext cx="23971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pt-BR"/>
          </a:p>
        </p:txBody>
      </p:sp>
      <p:sp>
        <p:nvSpPr>
          <p:cNvPr id="267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5100" y="6248400"/>
            <a:ext cx="32591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267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250" y="6242050"/>
            <a:ext cx="660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DF956B8-2663-44EF-9573-EEBE69D2D180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111250" y="1700213"/>
            <a:ext cx="8909050" cy="936625"/>
          </a:xfrm>
          <a:prstGeom prst="rect">
            <a:avLst/>
          </a:prstGeom>
          <a:noFill/>
          <a:ln/>
        </p:spPr>
        <p:txBody>
          <a:bodyPr anchor="b"/>
          <a:lstStyle/>
          <a:p>
            <a:r>
              <a:rPr lang="pt-BR" sz="4800" b="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Causas Obstétricas e Mortalidade Neonatal</a:t>
            </a:r>
            <a:endParaRPr lang="pt-BR" sz="4800" b="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852988" y="4171950"/>
            <a:ext cx="518636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Batang" pitchFamily="18" charset="-127"/>
              </a:rPr>
              <a:t>Isabel C E </a:t>
            </a:r>
            <a:r>
              <a:rPr lang="pt-BR" sz="28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Batang" pitchFamily="18" charset="-127"/>
              </a:rPr>
              <a:t>Sorpreso</a:t>
            </a:r>
            <a:endParaRPr lang="pt-BR" sz="2800" i="1" dirty="0">
              <a:effectLst>
                <a:outerShdw blurRad="38100" dist="38100" dir="2700000" algn="tl">
                  <a:srgbClr val="000000"/>
                </a:outerShdw>
              </a:effectLst>
              <a:ea typeface="Batang" pitchFamily="18" charset="-127"/>
            </a:endParaRPr>
          </a:p>
          <a:p>
            <a:pPr algn="ctr"/>
            <a:endParaRPr lang="pt-BR" sz="1600" i="1" dirty="0">
              <a:ea typeface="Batang" pitchFamily="18" charset="-127"/>
            </a:endParaRPr>
          </a:p>
          <a:p>
            <a:pPr algn="ctr"/>
            <a:endParaRPr lang="pt-BR" dirty="0">
              <a:solidFill>
                <a:srgbClr val="000066"/>
              </a:solidFill>
              <a:ea typeface="Batang" pitchFamily="18" charset="-127"/>
            </a:endParaRPr>
          </a:p>
          <a:p>
            <a:pPr algn="ctr"/>
            <a:endParaRPr lang="pt-BR" dirty="0">
              <a:solidFill>
                <a:srgbClr val="000066"/>
              </a:solidFill>
              <a:ea typeface="Batang" pitchFamily="18" charset="-127"/>
            </a:endParaRPr>
          </a:p>
          <a:p>
            <a:pPr algn="ctr"/>
            <a:endParaRPr lang="pt-BR" b="1" dirty="0">
              <a:solidFill>
                <a:srgbClr val="000066"/>
              </a:solidFill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ext Box 2"/>
          <p:cNvSpPr txBox="1">
            <a:spLocks noChangeArrowheads="1"/>
          </p:cNvSpPr>
          <p:nvPr/>
        </p:nvSpPr>
        <p:spPr bwMode="auto">
          <a:xfrm>
            <a:off x="4349750" y="115888"/>
            <a:ext cx="2374900" cy="349250"/>
          </a:xfrm>
          <a:prstGeom prst="rect">
            <a:avLst/>
          </a:prstGeom>
          <a:solidFill>
            <a:srgbClr val="CFCFFF"/>
          </a:solidFill>
          <a:ln w="127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1600">
                <a:solidFill>
                  <a:srgbClr val="250D9F"/>
                </a:solidFill>
              </a:rPr>
              <a:t>Nivel socio-economico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4351338" y="465138"/>
            <a:ext cx="5616575" cy="504825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Baixo nivel socio-economico esta associado ao parto pretermo</a:t>
            </a:r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5286375" y="895350"/>
            <a:ext cx="4391025" cy="79375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Papiernik &amp; Kaminski. J Perinat Med 1974; 2:30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Berkowitz &amp; Papiernik. Epidemiol Rev 1993;15:414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Goldenberg et al. Am J Public Health 1998; 88:233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auto">
          <a:xfrm>
            <a:off x="4352925" y="3011488"/>
            <a:ext cx="5616575" cy="504825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Analises multivariadas nao confirma BP materno com importante fator de risco em brancas</a:t>
            </a:r>
          </a:p>
        </p:txBody>
      </p:sp>
      <p:sp>
        <p:nvSpPr>
          <p:cNvPr id="339974" name="Rectangle 6"/>
          <p:cNvSpPr>
            <a:spLocks noChangeArrowheads="1"/>
          </p:cNvSpPr>
          <p:nvPr/>
        </p:nvSpPr>
        <p:spPr bwMode="auto">
          <a:xfrm>
            <a:off x="5937250" y="3652838"/>
            <a:ext cx="4175125" cy="257175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Goldenberg et al. Am J Public Health 1998; 88:233</a:t>
            </a:r>
          </a:p>
        </p:txBody>
      </p:sp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4351338" y="1844675"/>
            <a:ext cx="2089150" cy="349250"/>
          </a:xfrm>
          <a:prstGeom prst="rect">
            <a:avLst/>
          </a:prstGeom>
          <a:solidFill>
            <a:srgbClr val="CFCFFF"/>
          </a:solidFill>
          <a:ln w="127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1600">
                <a:solidFill>
                  <a:srgbClr val="250D9F"/>
                </a:solidFill>
              </a:rPr>
              <a:t>Baixo peso materno</a:t>
            </a:r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4352925" y="2193925"/>
            <a:ext cx="5616575" cy="504825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Estudos demonstram clara associacao entre BP e parto pretermo</a:t>
            </a:r>
          </a:p>
        </p:txBody>
      </p:sp>
      <p:sp>
        <p:nvSpPr>
          <p:cNvPr id="339977" name="Rectangle 9"/>
          <p:cNvSpPr>
            <a:spLocks noChangeArrowheads="1"/>
          </p:cNvSpPr>
          <p:nvPr/>
        </p:nvSpPr>
        <p:spPr bwMode="auto">
          <a:xfrm>
            <a:off x="5864225" y="2482850"/>
            <a:ext cx="4391025" cy="525463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Papiernik &amp; Kaminski. J Perinat Med 1974; 2:30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Berkowitz &amp; Papiernik. Epidemiol Rev 1993;15:414</a:t>
            </a:r>
          </a:p>
        </p:txBody>
      </p:sp>
      <p:sp>
        <p:nvSpPr>
          <p:cNvPr id="339978" name="Text Box 10"/>
          <p:cNvSpPr txBox="1">
            <a:spLocks noChangeArrowheads="1"/>
          </p:cNvSpPr>
          <p:nvPr/>
        </p:nvSpPr>
        <p:spPr bwMode="auto">
          <a:xfrm>
            <a:off x="4351338" y="4005263"/>
            <a:ext cx="2089150" cy="349250"/>
          </a:xfrm>
          <a:prstGeom prst="rect">
            <a:avLst/>
          </a:prstGeom>
          <a:solidFill>
            <a:srgbClr val="CFCFFF"/>
          </a:solidFill>
          <a:ln w="127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1600">
                <a:solidFill>
                  <a:srgbClr val="250D9F"/>
                </a:solidFill>
              </a:rPr>
              <a:t>Grupo Etnico</a:t>
            </a:r>
          </a:p>
        </p:txBody>
      </p:sp>
      <p:sp>
        <p:nvSpPr>
          <p:cNvPr id="339979" name="Rectangle 11"/>
          <p:cNvSpPr>
            <a:spLocks noChangeArrowheads="1"/>
          </p:cNvSpPr>
          <p:nvPr/>
        </p:nvSpPr>
        <p:spPr bwMode="auto">
          <a:xfrm>
            <a:off x="4352925" y="4354513"/>
            <a:ext cx="5616575" cy="504825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Pacientes </a:t>
            </a:r>
            <a:r>
              <a:rPr lang="en-GB" sz="1600" b="1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negras</a:t>
            </a: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tem risco de parto pretermo 2 vezes maior que as brancas</a:t>
            </a: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5865813" y="4856163"/>
            <a:ext cx="4391025" cy="79375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Goldenberg et al. Am J Public Health 1998; 88:233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Berkowitz &amp; Papiernik. Epidemiol Rev 1993;15:414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Papiernik et al. Med Hypotheses 1990;33:181</a:t>
            </a:r>
          </a:p>
        </p:txBody>
      </p:sp>
      <p:sp>
        <p:nvSpPr>
          <p:cNvPr id="339981" name="Rectangle 13"/>
          <p:cNvSpPr>
            <a:spLocks noChangeArrowheads="1"/>
          </p:cNvSpPr>
          <p:nvPr/>
        </p:nvSpPr>
        <p:spPr bwMode="auto">
          <a:xfrm>
            <a:off x="4349750" y="5732463"/>
            <a:ext cx="5616575" cy="712787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Na Franca, as taxas de parto prematuros sao maiores entre as francesas nascidas nas ex-colonias do Caribe, India e Africa</a:t>
            </a:r>
          </a:p>
        </p:txBody>
      </p:sp>
      <p:sp>
        <p:nvSpPr>
          <p:cNvPr id="339982" name="Rectangle 14"/>
          <p:cNvSpPr>
            <a:spLocks noChangeArrowheads="1"/>
          </p:cNvSpPr>
          <p:nvPr/>
        </p:nvSpPr>
        <p:spPr bwMode="auto">
          <a:xfrm>
            <a:off x="5934075" y="6413500"/>
            <a:ext cx="4175125" cy="257175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Zeitlin et al. BJOG 2004; 111:849</a:t>
            </a:r>
          </a:p>
        </p:txBody>
      </p:sp>
      <p:sp>
        <p:nvSpPr>
          <p:cNvPr id="339983" name="Text Box 15"/>
          <p:cNvSpPr txBox="1">
            <a:spLocks noChangeArrowheads="1"/>
          </p:cNvSpPr>
          <p:nvPr/>
        </p:nvSpPr>
        <p:spPr bwMode="auto">
          <a:xfrm>
            <a:off x="317500" y="722313"/>
            <a:ext cx="2881313" cy="409575"/>
          </a:xfrm>
          <a:prstGeom prst="rect">
            <a:avLst/>
          </a:prstGeom>
          <a:solidFill>
            <a:srgbClr val="CFCFFF"/>
          </a:solidFill>
          <a:ln w="127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2000" i="1">
                <a:solidFill>
                  <a:srgbClr val="250D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Fatores de risco</a:t>
            </a:r>
          </a:p>
        </p:txBody>
      </p:sp>
      <p:sp>
        <p:nvSpPr>
          <p:cNvPr id="339984" name="Rectangle 16"/>
          <p:cNvSpPr>
            <a:spLocks noChangeArrowheads="1"/>
          </p:cNvSpPr>
          <p:nvPr/>
        </p:nvSpPr>
        <p:spPr bwMode="auto">
          <a:xfrm>
            <a:off x="319088" y="188913"/>
            <a:ext cx="2879725" cy="482600"/>
          </a:xfrm>
          <a:prstGeom prst="rect">
            <a:avLst/>
          </a:prstGeom>
          <a:solidFill>
            <a:srgbClr val="250D9F"/>
          </a:solidFill>
          <a:ln w="28575">
            <a:solidFill>
              <a:srgbClr val="160AFC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GB" sz="2400" i="1">
                <a:solidFill>
                  <a:srgbClr val="FFFFFF"/>
                </a:solidFill>
              </a:rPr>
              <a:t> Predição primaria:</a:t>
            </a:r>
          </a:p>
        </p:txBody>
      </p:sp>
      <p:sp>
        <p:nvSpPr>
          <p:cNvPr id="339985" name="Rectangle 17"/>
          <p:cNvSpPr>
            <a:spLocks noChangeArrowheads="1"/>
          </p:cNvSpPr>
          <p:nvPr/>
        </p:nvSpPr>
        <p:spPr bwMode="auto">
          <a:xfrm>
            <a:off x="319088" y="1225550"/>
            <a:ext cx="2879725" cy="334963"/>
          </a:xfrm>
          <a:prstGeom prst="rect">
            <a:avLst/>
          </a:prstGeom>
          <a:solidFill>
            <a:srgbClr val="FFFFFF"/>
          </a:solidFill>
          <a:ln w="381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Socio-economicos</a:t>
            </a:r>
          </a:p>
        </p:txBody>
      </p:sp>
      <p:sp>
        <p:nvSpPr>
          <p:cNvPr id="339986" name="Line 18"/>
          <p:cNvSpPr>
            <a:spLocks noChangeShapeType="1"/>
          </p:cNvSpPr>
          <p:nvPr/>
        </p:nvSpPr>
        <p:spPr bwMode="auto">
          <a:xfrm>
            <a:off x="3198813" y="1412875"/>
            <a:ext cx="936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39987" name="Rectangle 19"/>
          <p:cNvSpPr>
            <a:spLocks noChangeArrowheads="1"/>
          </p:cNvSpPr>
          <p:nvPr/>
        </p:nvSpPr>
        <p:spPr bwMode="auto">
          <a:xfrm>
            <a:off x="4137025" y="44450"/>
            <a:ext cx="5975350" cy="66960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9988" name="Rectangle 20"/>
          <p:cNvSpPr>
            <a:spLocks noChangeArrowheads="1"/>
          </p:cNvSpPr>
          <p:nvPr/>
        </p:nvSpPr>
        <p:spPr bwMode="auto">
          <a:xfrm>
            <a:off x="104775" y="2163763"/>
            <a:ext cx="3743325" cy="1325562"/>
          </a:xfrm>
          <a:prstGeom prst="rect">
            <a:avLst/>
          </a:prstGeom>
          <a:solidFill>
            <a:srgbClr val="A9A9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Nivel socio-economico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Idade materna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Etnia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Baixo peso materno e baixa estatura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317500" y="722313"/>
            <a:ext cx="2881313" cy="409575"/>
          </a:xfrm>
          <a:prstGeom prst="rect">
            <a:avLst/>
          </a:prstGeom>
          <a:solidFill>
            <a:srgbClr val="CFCFFF"/>
          </a:solidFill>
          <a:ln w="127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2000" i="1">
                <a:solidFill>
                  <a:srgbClr val="250D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Fatores de risco</a:t>
            </a:r>
          </a:p>
        </p:txBody>
      </p:sp>
      <p:sp>
        <p:nvSpPr>
          <p:cNvPr id="340995" name="Rectangle 3"/>
          <p:cNvSpPr>
            <a:spLocks noChangeArrowheads="1"/>
          </p:cNvSpPr>
          <p:nvPr/>
        </p:nvSpPr>
        <p:spPr bwMode="auto">
          <a:xfrm>
            <a:off x="319088" y="188913"/>
            <a:ext cx="2879725" cy="482600"/>
          </a:xfrm>
          <a:prstGeom prst="rect">
            <a:avLst/>
          </a:prstGeom>
          <a:solidFill>
            <a:srgbClr val="250D9F"/>
          </a:solidFill>
          <a:ln w="28575">
            <a:solidFill>
              <a:srgbClr val="160AFC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GB" sz="2400" i="1">
                <a:solidFill>
                  <a:srgbClr val="FFFFFF"/>
                </a:solidFill>
              </a:rPr>
              <a:t> Predição primaria:</a:t>
            </a:r>
          </a:p>
        </p:txBody>
      </p:sp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319088" y="1225550"/>
            <a:ext cx="2879725" cy="334963"/>
          </a:xfrm>
          <a:prstGeom prst="rect">
            <a:avLst/>
          </a:prstGeom>
          <a:solidFill>
            <a:srgbClr val="FFFFFF"/>
          </a:solidFill>
          <a:ln w="381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Historico</a:t>
            </a:r>
          </a:p>
        </p:txBody>
      </p:sp>
      <p:sp>
        <p:nvSpPr>
          <p:cNvPr id="340997" name="Line 5"/>
          <p:cNvSpPr>
            <a:spLocks noChangeShapeType="1"/>
          </p:cNvSpPr>
          <p:nvPr/>
        </p:nvSpPr>
        <p:spPr bwMode="auto">
          <a:xfrm>
            <a:off x="3198813" y="1412875"/>
            <a:ext cx="936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40998" name="Rectangle 6"/>
          <p:cNvSpPr>
            <a:spLocks noChangeArrowheads="1"/>
          </p:cNvSpPr>
          <p:nvPr/>
        </p:nvSpPr>
        <p:spPr bwMode="auto">
          <a:xfrm>
            <a:off x="4137025" y="44450"/>
            <a:ext cx="5975350" cy="66960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4422775" y="187325"/>
            <a:ext cx="2374900" cy="349250"/>
          </a:xfrm>
          <a:prstGeom prst="rect">
            <a:avLst/>
          </a:prstGeom>
          <a:solidFill>
            <a:srgbClr val="CFCFFF"/>
          </a:solidFill>
          <a:ln w="127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1600">
                <a:solidFill>
                  <a:srgbClr val="250D9F"/>
                </a:solidFill>
              </a:rPr>
              <a:t>Parto pretermo previo</a:t>
            </a:r>
          </a:p>
        </p:txBody>
      </p:sp>
      <p:sp>
        <p:nvSpPr>
          <p:cNvPr id="341000" name="Rectangle 8"/>
          <p:cNvSpPr>
            <a:spLocks noChangeArrowheads="1"/>
          </p:cNvSpPr>
          <p:nvPr/>
        </p:nvSpPr>
        <p:spPr bwMode="auto">
          <a:xfrm>
            <a:off x="4424363" y="609600"/>
            <a:ext cx="5543550" cy="1287463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Mais importante fator de risco de prematuridade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Aumenta c/o numero de eventos previos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idade gestacional tende a se repetir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 ultimo evento e o preditor</a:t>
            </a:r>
          </a:p>
        </p:txBody>
      </p:sp>
      <p:sp>
        <p:nvSpPr>
          <p:cNvPr id="341001" name="Rectangle 9"/>
          <p:cNvSpPr>
            <a:spLocks noChangeArrowheads="1"/>
          </p:cNvSpPr>
          <p:nvPr/>
        </p:nvSpPr>
        <p:spPr bwMode="auto">
          <a:xfrm>
            <a:off x="5937250" y="1916113"/>
            <a:ext cx="3959225" cy="79375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Papiernik &amp; Kaminski. J Perinat Med 1974; 2:30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Berkowitz &amp; Papiernik. Epidemiol Rev 1993;15:414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Goldenberg et al. Am J Public Health 1998; 88:233</a:t>
            </a:r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4422775" y="2781300"/>
            <a:ext cx="3384550" cy="349250"/>
          </a:xfrm>
          <a:prstGeom prst="rect">
            <a:avLst/>
          </a:prstGeom>
          <a:solidFill>
            <a:srgbClr val="CFCFFF"/>
          </a:solidFill>
          <a:ln w="127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1600">
                <a:solidFill>
                  <a:srgbClr val="250D9F"/>
                </a:solidFill>
              </a:rPr>
              <a:t>Paridade e intervalo inter-parto</a:t>
            </a:r>
          </a:p>
        </p:txBody>
      </p:sp>
      <p:sp>
        <p:nvSpPr>
          <p:cNvPr id="341003" name="Rectangle 11"/>
          <p:cNvSpPr>
            <a:spLocks noChangeArrowheads="1"/>
          </p:cNvSpPr>
          <p:nvPr/>
        </p:nvSpPr>
        <p:spPr bwMode="auto">
          <a:xfrm>
            <a:off x="4424363" y="3203575"/>
            <a:ext cx="5543550" cy="835025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Resulatdos sao contraditorios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Subgrupos de nuliparas e grandes multiparas tenham maior risco.</a:t>
            </a:r>
          </a:p>
        </p:txBody>
      </p:sp>
      <p:sp>
        <p:nvSpPr>
          <p:cNvPr id="341004" name="Rectangle 12"/>
          <p:cNvSpPr>
            <a:spLocks noChangeArrowheads="1"/>
          </p:cNvSpPr>
          <p:nvPr/>
        </p:nvSpPr>
        <p:spPr bwMode="auto">
          <a:xfrm>
            <a:off x="5937250" y="4035425"/>
            <a:ext cx="4030663" cy="257175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Goldenberg et al. Am J Public Health 1998; 88:233</a:t>
            </a:r>
          </a:p>
        </p:txBody>
      </p:sp>
      <p:sp>
        <p:nvSpPr>
          <p:cNvPr id="341005" name="Text Box 13"/>
          <p:cNvSpPr txBox="1">
            <a:spLocks noChangeArrowheads="1"/>
          </p:cNvSpPr>
          <p:nvPr/>
        </p:nvSpPr>
        <p:spPr bwMode="auto">
          <a:xfrm>
            <a:off x="4422775" y="4448175"/>
            <a:ext cx="3384550" cy="349250"/>
          </a:xfrm>
          <a:prstGeom prst="rect">
            <a:avLst/>
          </a:prstGeom>
          <a:solidFill>
            <a:srgbClr val="CFCFFF"/>
          </a:solidFill>
          <a:ln w="12700">
            <a:solidFill>
              <a:srgbClr val="250D9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1600">
                <a:solidFill>
                  <a:srgbClr val="250D9F"/>
                </a:solidFill>
              </a:rPr>
              <a:t>Abortos anteriores</a:t>
            </a:r>
          </a:p>
        </p:txBody>
      </p:sp>
      <p:sp>
        <p:nvSpPr>
          <p:cNvPr id="341006" name="Rectangle 14"/>
          <p:cNvSpPr>
            <a:spLocks noChangeArrowheads="1"/>
          </p:cNvSpPr>
          <p:nvPr/>
        </p:nvSpPr>
        <p:spPr bwMode="auto">
          <a:xfrm>
            <a:off x="4422775" y="4970463"/>
            <a:ext cx="5543550" cy="835025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Estudos nao revelaram abortos anteriores, espontaneos e/ou eletivos, aumentam o risco de parto pretermo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Tres ou mais abortos aumentam o risco.</a:t>
            </a:r>
          </a:p>
        </p:txBody>
      </p:sp>
      <p:sp>
        <p:nvSpPr>
          <p:cNvPr id="341007" name="Rectangle 15"/>
          <p:cNvSpPr>
            <a:spLocks noChangeArrowheads="1"/>
          </p:cNvSpPr>
          <p:nvPr/>
        </p:nvSpPr>
        <p:spPr bwMode="auto">
          <a:xfrm>
            <a:off x="5935663" y="5999163"/>
            <a:ext cx="3959225" cy="525462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Berkowitz &amp; Papiernik. Epidemiol Rev 1993;15:414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GB" sz="13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Goldenberg et al. Am J Public Health 1998; 88:233</a:t>
            </a:r>
          </a:p>
        </p:txBody>
      </p:sp>
      <p:sp>
        <p:nvSpPr>
          <p:cNvPr id="341008" name="Rectangle 16"/>
          <p:cNvSpPr>
            <a:spLocks noChangeArrowheads="1"/>
          </p:cNvSpPr>
          <p:nvPr/>
        </p:nvSpPr>
        <p:spPr bwMode="auto">
          <a:xfrm>
            <a:off x="104775" y="2163763"/>
            <a:ext cx="3743325" cy="2316162"/>
          </a:xfrm>
          <a:prstGeom prst="rect">
            <a:avLst/>
          </a:prstGeom>
          <a:solidFill>
            <a:srgbClr val="A9A9FF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Partos pretermos anteriores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Perdas fetais anteriores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Paridade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Intervalo intra-parto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Historia familiar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Conizacao e anomalias Mulleriana</a:t>
            </a:r>
          </a:p>
          <a:p>
            <a:pPr algn="just" eaLnBrk="0" hangingPunct="0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GB" sz="1600">
                <a:solidFill>
                  <a:srgbClr val="250D9F"/>
                </a:solidFill>
              </a:rPr>
              <a:t> Fertilizacao “in vitro”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ChangeArrowheads="1"/>
          </p:cNvSpPr>
          <p:nvPr/>
        </p:nvSpPr>
        <p:spPr bwMode="auto">
          <a:xfrm>
            <a:off x="0" y="1004888"/>
            <a:ext cx="10287000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"/>
              </a:spcBef>
            </a:pPr>
            <a:r>
              <a:rPr lang="en-GB" sz="32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PREVENÇÃO DA PREMATURIDADE</a:t>
            </a:r>
          </a:p>
        </p:txBody>
      </p:sp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723900" y="1752600"/>
            <a:ext cx="8915400" cy="88423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pt-BR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PLANEJAMENTO PRÉ-CONCEPCIONAL</a:t>
            </a:r>
          </a:p>
          <a:p>
            <a:pPr algn="ctr" eaLnBrk="0" hangingPunct="0"/>
            <a:r>
              <a:rPr lang="pt-B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SITUAÇÕES DE RISCO</a:t>
            </a:r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990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Tahoma" pitchFamily="34" charset="0"/>
            </a:endParaRPr>
          </a:p>
        </p:txBody>
      </p:sp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966788" y="2708275"/>
            <a:ext cx="9091612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Idade materna:  extremos etários</a:t>
            </a:r>
            <a:endParaRPr lang="pt-BR" sz="20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Estado nutricional inadequado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Uso de tabaco, álcool ou drogas ilícitas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Desequilíbrio emocional por </a:t>
            </a:r>
            <a:r>
              <a:rPr lang="pt-BR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stress</a:t>
            </a: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/ fatores ambientais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Infecções geniturinárias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Doenças maternas (Diabetes, HA, etc...)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endParaRPr lang="pt-BR" sz="24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AutoShape 2"/>
          <p:cNvSpPr>
            <a:spLocks noChangeArrowheads="1"/>
          </p:cNvSpPr>
          <p:nvPr/>
        </p:nvSpPr>
        <p:spPr bwMode="auto">
          <a:xfrm>
            <a:off x="3848100" y="2781300"/>
            <a:ext cx="7150100" cy="16764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140000"/>
              </a:lnSpc>
            </a:pPr>
            <a:r>
              <a:rPr lang="pt-BR" sz="9600" b="1">
                <a:solidFill>
                  <a:srgbClr val="FFCC00"/>
                </a:solidFill>
              </a:rPr>
              <a:t>Diabetes</a:t>
            </a:r>
            <a:endParaRPr lang="pt-BR" sz="9600">
              <a:solidFill>
                <a:srgbClr val="FFCC00"/>
              </a:solidFill>
            </a:endParaRPr>
          </a:p>
        </p:txBody>
      </p:sp>
      <p:grpSp>
        <p:nvGrpSpPr>
          <p:cNvPr id="355331" name="Group 3"/>
          <p:cNvGrpSpPr>
            <a:grpSpLocks/>
          </p:cNvGrpSpPr>
          <p:nvPr/>
        </p:nvGrpSpPr>
        <p:grpSpPr bwMode="auto">
          <a:xfrm>
            <a:off x="822325" y="1844675"/>
            <a:ext cx="3384550" cy="5013325"/>
            <a:chOff x="518" y="1888"/>
            <a:chExt cx="1588" cy="2432"/>
          </a:xfrm>
        </p:grpSpPr>
        <p:pic>
          <p:nvPicPr>
            <p:cNvPr id="355332" name="Picture 4" descr="gestan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" y="1905"/>
              <a:ext cx="1550" cy="2387"/>
            </a:xfrm>
            <a:prstGeom prst="rect">
              <a:avLst/>
            </a:prstGeom>
            <a:noFill/>
          </p:spPr>
        </p:pic>
        <p:sp>
          <p:nvSpPr>
            <p:cNvPr id="355333" name="Rectangle 5"/>
            <p:cNvSpPr>
              <a:spLocks noChangeArrowheads="1"/>
            </p:cNvSpPr>
            <p:nvPr/>
          </p:nvSpPr>
          <p:spPr bwMode="auto">
            <a:xfrm>
              <a:off x="518" y="1888"/>
              <a:ext cx="1588" cy="243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4100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48000"/>
                  </a:scheme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AutoShape 2"/>
          <p:cNvSpPr>
            <a:spLocks noGrp="1" noChangeArrowheads="1"/>
          </p:cNvSpPr>
          <p:nvPr>
            <p:ph type="title"/>
          </p:nvPr>
        </p:nvSpPr>
        <p:spPr>
          <a:xfrm>
            <a:off x="771525" y="333375"/>
            <a:ext cx="8743950" cy="1143000"/>
          </a:xfrm>
        </p:spPr>
        <p:txBody>
          <a:bodyPr/>
          <a:lstStyle/>
          <a:p>
            <a:r>
              <a:rPr lang="pt-BR" b="0">
                <a:effectLst>
                  <a:outerShdw blurRad="38100" dist="38100" dir="2700000" algn="tl">
                    <a:srgbClr val="000000"/>
                  </a:outerShdw>
                </a:effectLst>
              </a:rPr>
              <a:t>Histórico – Diabetes pré-gestacional</a:t>
            </a:r>
          </a:p>
        </p:txBody>
      </p:sp>
      <p:sp>
        <p:nvSpPr>
          <p:cNvPr id="297987" name="Line 3"/>
          <p:cNvSpPr>
            <a:spLocks noChangeShapeType="1"/>
          </p:cNvSpPr>
          <p:nvPr/>
        </p:nvSpPr>
        <p:spPr bwMode="auto">
          <a:xfrm>
            <a:off x="428625" y="3429000"/>
            <a:ext cx="94297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988" name="Line 4"/>
          <p:cNvSpPr>
            <a:spLocks noChangeShapeType="1"/>
          </p:cNvSpPr>
          <p:nvPr/>
        </p:nvSpPr>
        <p:spPr bwMode="auto">
          <a:xfrm>
            <a:off x="1954213" y="2481263"/>
            <a:ext cx="0" cy="2819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319088" y="2403475"/>
            <a:ext cx="1390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pt-BR" sz="2000" b="1">
                <a:latin typeface="Tahoma" pitchFamily="34" charset="0"/>
              </a:rPr>
              <a:t>Fase pré-</a:t>
            </a:r>
          </a:p>
          <a:p>
            <a:r>
              <a:rPr lang="pt-BR" sz="2000" b="1">
                <a:latin typeface="Tahoma" pitchFamily="34" charset="0"/>
              </a:rPr>
              <a:t>insulínica</a:t>
            </a:r>
          </a:p>
        </p:txBody>
      </p:sp>
      <p:sp>
        <p:nvSpPr>
          <p:cNvPr id="297990" name="Text Box 6"/>
          <p:cNvSpPr txBox="1">
            <a:spLocks noChangeArrowheads="1"/>
          </p:cNvSpPr>
          <p:nvPr/>
        </p:nvSpPr>
        <p:spPr bwMode="auto">
          <a:xfrm>
            <a:off x="1616075" y="1752600"/>
            <a:ext cx="79375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solidFill>
                  <a:srgbClr val="FFFF00"/>
                </a:solidFill>
                <a:latin typeface="Times New Roman" pitchFamily="18" charset="0"/>
              </a:rPr>
              <a:t>1922</a:t>
            </a:r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174625" y="3844925"/>
            <a:ext cx="1584325" cy="51752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pt-BR" sz="1400" b="1">
                <a:latin typeface="Tahoma" pitchFamily="34" charset="0"/>
              </a:rPr>
              <a:t>Evitar a gravidez</a:t>
            </a:r>
          </a:p>
        </p:txBody>
      </p:sp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1098550" y="5589588"/>
            <a:ext cx="1741488" cy="67151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pt-BR" b="1" i="1">
                <a:solidFill>
                  <a:srgbClr val="000099"/>
                </a:solidFill>
              </a:rPr>
              <a:t>INSULINA</a:t>
            </a:r>
          </a:p>
          <a:p>
            <a:pPr algn="ctr"/>
            <a:r>
              <a:rPr lang="pt-BR" sz="2000" b="1" i="1">
                <a:solidFill>
                  <a:srgbClr val="000099"/>
                </a:solidFill>
                <a:latin typeface="Times New Roman" pitchFamily="18" charset="0"/>
              </a:rPr>
              <a:t>Banting e cols.</a:t>
            </a:r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4711700" y="1892300"/>
            <a:ext cx="150495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</a:rPr>
              <a:t>1930-1970</a:t>
            </a:r>
          </a:p>
        </p:txBody>
      </p:sp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4422775" y="4652963"/>
            <a:ext cx="2400300" cy="10842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Menos complicações maternas</a:t>
            </a:r>
          </a:p>
          <a:p>
            <a:r>
              <a:rPr lang="pt-BR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Óbitos fetais tardios</a:t>
            </a:r>
          </a:p>
          <a:p>
            <a:r>
              <a:rPr lang="pt-BR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Complicações neonatais</a:t>
            </a:r>
          </a:p>
          <a:p>
            <a:endParaRPr lang="pt-BR" sz="13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97996" name="Line 12"/>
          <p:cNvSpPr>
            <a:spLocks noChangeShapeType="1"/>
          </p:cNvSpPr>
          <p:nvPr/>
        </p:nvSpPr>
        <p:spPr bwMode="auto">
          <a:xfrm>
            <a:off x="5214938" y="2492375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999" name="Line 15"/>
          <p:cNvSpPr>
            <a:spLocks noChangeShapeType="1"/>
          </p:cNvSpPr>
          <p:nvPr/>
        </p:nvSpPr>
        <p:spPr bwMode="auto">
          <a:xfrm>
            <a:off x="7375525" y="23495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8000" name="Text Box 16"/>
          <p:cNvSpPr txBox="1">
            <a:spLocks noChangeArrowheads="1"/>
          </p:cNvSpPr>
          <p:nvPr/>
        </p:nvSpPr>
        <p:spPr bwMode="auto">
          <a:xfrm>
            <a:off x="6799263" y="1628775"/>
            <a:ext cx="150495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</a:rPr>
              <a:t>1970-1990</a:t>
            </a:r>
          </a:p>
        </p:txBody>
      </p:sp>
      <p:sp>
        <p:nvSpPr>
          <p:cNvPr id="298001" name="Text Box 17"/>
          <p:cNvSpPr txBox="1">
            <a:spLocks noChangeArrowheads="1"/>
          </p:cNvSpPr>
          <p:nvPr/>
        </p:nvSpPr>
        <p:spPr bwMode="auto">
          <a:xfrm>
            <a:off x="6799263" y="3789363"/>
            <a:ext cx="1873250" cy="730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pt-B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Prevenir MF e macrossomia</a:t>
            </a:r>
          </a:p>
          <a:p>
            <a:r>
              <a:rPr lang="pt-B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Cuidado neonatal</a:t>
            </a:r>
          </a:p>
        </p:txBody>
      </p:sp>
      <p:sp>
        <p:nvSpPr>
          <p:cNvPr id="298002" name="Text Box 18"/>
          <p:cNvSpPr txBox="1">
            <a:spLocks noChangeArrowheads="1"/>
          </p:cNvSpPr>
          <p:nvPr/>
        </p:nvSpPr>
        <p:spPr bwMode="auto">
          <a:xfrm>
            <a:off x="8743950" y="1828800"/>
            <a:ext cx="1198563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</a:rPr>
              <a:t>presente</a:t>
            </a:r>
          </a:p>
        </p:txBody>
      </p:sp>
      <p:sp>
        <p:nvSpPr>
          <p:cNvPr id="298003" name="Line 19"/>
          <p:cNvSpPr>
            <a:spLocks noChangeShapeType="1"/>
          </p:cNvSpPr>
          <p:nvPr/>
        </p:nvSpPr>
        <p:spPr bwMode="auto">
          <a:xfrm flipH="1">
            <a:off x="9258300" y="27432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8004" name="Text Box 20"/>
          <p:cNvSpPr txBox="1">
            <a:spLocks noChangeArrowheads="1"/>
          </p:cNvSpPr>
          <p:nvPr/>
        </p:nvSpPr>
        <p:spPr bwMode="auto">
          <a:xfrm>
            <a:off x="8208963" y="5643563"/>
            <a:ext cx="1974850" cy="8858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13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Preocupação com as complicações a longo prazo para mãe e feto</a:t>
            </a:r>
          </a:p>
        </p:txBody>
      </p:sp>
      <p:sp>
        <p:nvSpPr>
          <p:cNvPr id="298005" name="Text Box 21"/>
          <p:cNvSpPr txBox="1">
            <a:spLocks noChangeArrowheads="1"/>
          </p:cNvSpPr>
          <p:nvPr/>
        </p:nvSpPr>
        <p:spPr bwMode="auto">
          <a:xfrm>
            <a:off x="390525" y="4652963"/>
            <a:ext cx="1366838" cy="6873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pt-BR" sz="1300" b="1">
                <a:latin typeface="Tahoma" pitchFamily="34" charset="0"/>
              </a:rPr>
              <a:t>Mortalidades</a:t>
            </a:r>
          </a:p>
          <a:p>
            <a:r>
              <a:rPr lang="pt-BR" sz="1300" b="1">
                <a:latin typeface="Tahoma" pitchFamily="34" charset="0"/>
              </a:rPr>
              <a:t>50% neonatal</a:t>
            </a:r>
          </a:p>
          <a:p>
            <a:r>
              <a:rPr lang="pt-BR" sz="1300" b="1">
                <a:latin typeface="Tahoma" pitchFamily="34" charset="0"/>
              </a:rPr>
              <a:t>30% materna</a:t>
            </a:r>
          </a:p>
        </p:txBody>
      </p:sp>
      <p:sp>
        <p:nvSpPr>
          <p:cNvPr id="298006" name="Line 22"/>
          <p:cNvSpPr>
            <a:spLocks noChangeShapeType="1"/>
          </p:cNvSpPr>
          <p:nvPr/>
        </p:nvSpPr>
        <p:spPr bwMode="auto">
          <a:xfrm flipH="1">
            <a:off x="3343275" y="2462213"/>
            <a:ext cx="9525" cy="1111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8007" name="Text Box 23"/>
          <p:cNvSpPr txBox="1">
            <a:spLocks noChangeArrowheads="1"/>
          </p:cNvSpPr>
          <p:nvPr/>
        </p:nvSpPr>
        <p:spPr bwMode="auto">
          <a:xfrm>
            <a:off x="2767013" y="1892300"/>
            <a:ext cx="165735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latin typeface="Times New Roman" pitchFamily="18" charset="0"/>
              </a:rPr>
              <a:t>1922 - 1930</a:t>
            </a:r>
          </a:p>
        </p:txBody>
      </p:sp>
      <p:sp>
        <p:nvSpPr>
          <p:cNvPr id="298008" name="Text Box 24"/>
          <p:cNvSpPr txBox="1">
            <a:spLocks noChangeArrowheads="1"/>
          </p:cNvSpPr>
          <p:nvPr/>
        </p:nvSpPr>
        <p:spPr bwMode="auto">
          <a:xfrm>
            <a:off x="2838450" y="3781425"/>
            <a:ext cx="1141413" cy="730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FFFF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pt-B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Insulina R</a:t>
            </a:r>
          </a:p>
          <a:p>
            <a:r>
              <a:rPr lang="pt-B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Dieta</a:t>
            </a:r>
          </a:p>
          <a:p>
            <a:r>
              <a:rPr lang="pt-B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internação</a:t>
            </a:r>
          </a:p>
        </p:txBody>
      </p:sp>
      <p:sp>
        <p:nvSpPr>
          <p:cNvPr id="298009" name="Text Box 25"/>
          <p:cNvSpPr txBox="1">
            <a:spLocks noChangeArrowheads="1"/>
          </p:cNvSpPr>
          <p:nvPr/>
        </p:nvSpPr>
        <p:spPr bwMode="auto">
          <a:xfrm>
            <a:off x="2408238" y="4708525"/>
            <a:ext cx="1857375" cy="687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Infecções maternas</a:t>
            </a:r>
          </a:p>
          <a:p>
            <a:r>
              <a:rPr lang="pt-BR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Cetoacidose</a:t>
            </a:r>
          </a:p>
          <a:p>
            <a:r>
              <a:rPr lang="pt-BR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Obitos fetais tardios</a:t>
            </a:r>
          </a:p>
        </p:txBody>
      </p:sp>
      <p:sp>
        <p:nvSpPr>
          <p:cNvPr id="298010" name="Text Box 26"/>
          <p:cNvSpPr txBox="1">
            <a:spLocks noChangeArrowheads="1"/>
          </p:cNvSpPr>
          <p:nvPr/>
        </p:nvSpPr>
        <p:spPr bwMode="auto">
          <a:xfrm>
            <a:off x="4567238" y="3781425"/>
            <a:ext cx="1741487" cy="730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FFFF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pt-B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Insulina N</a:t>
            </a:r>
          </a:p>
          <a:p>
            <a:r>
              <a:rPr lang="pt-B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Cesareas eletivas</a:t>
            </a:r>
          </a:p>
          <a:p>
            <a:r>
              <a:rPr lang="pt-BR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corticoterapia</a:t>
            </a:r>
          </a:p>
        </p:txBody>
      </p:sp>
      <p:sp>
        <p:nvSpPr>
          <p:cNvPr id="298011" name="Text Box 27"/>
          <p:cNvSpPr txBox="1">
            <a:spLocks noChangeArrowheads="1"/>
          </p:cNvSpPr>
          <p:nvPr/>
        </p:nvSpPr>
        <p:spPr bwMode="auto">
          <a:xfrm>
            <a:off x="6799263" y="4735513"/>
            <a:ext cx="2089150" cy="8858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Internações</a:t>
            </a:r>
          </a:p>
          <a:p>
            <a:r>
              <a:rPr lang="pt-BR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Controle glicemico rigoroso</a:t>
            </a:r>
          </a:p>
          <a:p>
            <a:r>
              <a:rPr lang="pt-BR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Monitorização fetal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AutoShape 2"/>
          <p:cNvSpPr>
            <a:spLocks noGrp="1" noChangeArrowheads="1"/>
          </p:cNvSpPr>
          <p:nvPr>
            <p:ph type="title"/>
          </p:nvPr>
        </p:nvSpPr>
        <p:spPr>
          <a:xfrm>
            <a:off x="857250" y="990600"/>
            <a:ext cx="8915400" cy="1143000"/>
          </a:xfrm>
        </p:spPr>
        <p:txBody>
          <a:bodyPr/>
          <a:lstStyle/>
          <a:p>
            <a:r>
              <a:rPr lang="pt-BR" sz="3200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Diabetes Melito Pré-Gestacional</a:t>
            </a:r>
            <a:br>
              <a:rPr lang="pt-BR" sz="3200" b="0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3200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Consulta pré-concepcional</a:t>
            </a:r>
            <a:r>
              <a:rPr lang="pt-BR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BR" b="0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000" b="0"/>
              <a:t>						</a:t>
            </a: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4638675" y="6165850"/>
            <a:ext cx="509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ADA - American Diabetes Association, 2007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1039813" y="3429000"/>
            <a:ext cx="8207375" cy="2533650"/>
          </a:xfrm>
          <a:prstGeom prst="rect">
            <a:avLst/>
          </a:prstGeom>
          <a:solidFill>
            <a:schemeClr val="tx1"/>
          </a:solidFill>
          <a:ln w="3175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t-BR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Progressão/piora da doença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</a:pPr>
            <a:r>
              <a:rPr lang="pt-BR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Nefropatia (microalbuminúria, proteinúria)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</a:pPr>
            <a:r>
              <a:rPr lang="pt-BR" sz="24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Retinopatia (fundo de olho)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t-BR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Malformações fetais (Eco fetal, morfológico)</a:t>
            </a: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1039813" y="2636838"/>
            <a:ext cx="8207375" cy="550862"/>
          </a:xfrm>
          <a:prstGeom prst="rect">
            <a:avLst/>
          </a:prstGeom>
          <a:solidFill>
            <a:schemeClr val="tx1"/>
          </a:solidFill>
          <a:ln w="3175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t-BR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AVALIAÇÃO DE RISCOS MATERNOS E FETAIS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AutoShape 2"/>
          <p:cNvSpPr>
            <a:spLocks noChangeArrowheads="1"/>
          </p:cNvSpPr>
          <p:nvPr/>
        </p:nvSpPr>
        <p:spPr bwMode="auto">
          <a:xfrm>
            <a:off x="3703638" y="2781300"/>
            <a:ext cx="7150100" cy="16764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140000"/>
              </a:lnSpc>
            </a:pPr>
            <a:r>
              <a:rPr lang="pt-BR" sz="6600" b="1">
                <a:solidFill>
                  <a:srgbClr val="FFCC00"/>
                </a:solidFill>
              </a:rPr>
              <a:t>Diabetes Gestacional</a:t>
            </a:r>
            <a:endParaRPr lang="pt-BR" sz="6600">
              <a:solidFill>
                <a:srgbClr val="FFCC00"/>
              </a:solidFill>
            </a:endParaRPr>
          </a:p>
        </p:txBody>
      </p:sp>
      <p:grpSp>
        <p:nvGrpSpPr>
          <p:cNvPr id="359427" name="Group 3"/>
          <p:cNvGrpSpPr>
            <a:grpSpLocks/>
          </p:cNvGrpSpPr>
          <p:nvPr/>
        </p:nvGrpSpPr>
        <p:grpSpPr bwMode="auto">
          <a:xfrm>
            <a:off x="822325" y="1844675"/>
            <a:ext cx="3384550" cy="5013325"/>
            <a:chOff x="518" y="1888"/>
            <a:chExt cx="1588" cy="2432"/>
          </a:xfrm>
        </p:grpSpPr>
        <p:pic>
          <p:nvPicPr>
            <p:cNvPr id="359428" name="Picture 4" descr="gestan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" y="1905"/>
              <a:ext cx="1550" cy="2387"/>
            </a:xfrm>
            <a:prstGeom prst="rect">
              <a:avLst/>
            </a:prstGeom>
            <a:noFill/>
          </p:spPr>
        </p:pic>
        <p:sp>
          <p:nvSpPr>
            <p:cNvPr id="359429" name="Rectangle 5"/>
            <p:cNvSpPr>
              <a:spLocks noChangeArrowheads="1"/>
            </p:cNvSpPr>
            <p:nvPr/>
          </p:nvSpPr>
          <p:spPr bwMode="auto">
            <a:xfrm>
              <a:off x="518" y="1888"/>
              <a:ext cx="1588" cy="243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4100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48000"/>
                  </a:scheme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Grp="1" noChangeArrowheads="1"/>
          </p:cNvSpPr>
          <p:nvPr>
            <p:ph type="title"/>
          </p:nvPr>
        </p:nvSpPr>
        <p:spPr>
          <a:xfrm>
            <a:off x="1012825" y="333375"/>
            <a:ext cx="8486775" cy="1431925"/>
          </a:xfrm>
        </p:spPr>
        <p:txBody>
          <a:bodyPr/>
          <a:lstStyle/>
          <a:p>
            <a:r>
              <a:rPr lang="pt-BR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Incidência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3" y="2565400"/>
            <a:ext cx="6642100" cy="1658938"/>
          </a:xfrm>
          <a:solidFill>
            <a:schemeClr val="tx1"/>
          </a:solidFill>
          <a:ln w="31750">
            <a:solidFill>
              <a:schemeClr val="folHlink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pt-B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Diabetes Melito tipo 1: 0,5%</a:t>
            </a:r>
          </a:p>
          <a:p>
            <a:pPr algn="ctr">
              <a:buFont typeface="Wingdings" pitchFamily="2" charset="2"/>
              <a:buNone/>
            </a:pPr>
            <a:r>
              <a:rPr lang="pt-B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Diabetes Melito tipo 2: 0,4%</a:t>
            </a:r>
          </a:p>
          <a:p>
            <a:pPr algn="ctr">
              <a:buFont typeface="Wingdings" pitchFamily="2" charset="2"/>
              <a:buNone/>
            </a:pPr>
            <a:r>
              <a:rPr lang="pt-B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Diabetes Melito Gestacional: 10%</a:t>
            </a:r>
          </a:p>
          <a:p>
            <a:pPr algn="ctr">
              <a:buFont typeface="Wingdings" pitchFamily="2" charset="2"/>
              <a:buNone/>
            </a:pPr>
            <a:endParaRPr lang="pt-BR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4575175" y="4292600"/>
            <a:ext cx="3605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i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Clínica Obstétrica HCFMUSP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584450" y="5737225"/>
            <a:ext cx="4878388" cy="611188"/>
          </a:xfrm>
          <a:prstGeom prst="rect">
            <a:avLst/>
          </a:prstGeom>
          <a:solidFill>
            <a:schemeClr val="tx1"/>
          </a:solidFill>
          <a:ln w="317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Ministério da Saúde: 7%</a:t>
            </a:r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rot="-582589">
            <a:off x="554038" y="3916363"/>
            <a:ext cx="2065337" cy="2936875"/>
          </a:xfrm>
          <a:prstGeom prst="curvedRightArrow">
            <a:avLst>
              <a:gd name="adj1" fmla="val 10527"/>
              <a:gd name="adj2" fmla="val 64312"/>
              <a:gd name="adj3" fmla="val 54921"/>
            </a:avLst>
          </a:prstGeom>
          <a:solidFill>
            <a:srgbClr val="CCFFFF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COMPLICAÇÕES NEONATAIS</a:t>
            </a:r>
            <a:endParaRPr lang="pt-BR" b="0" i="1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</p:txBody>
      </p:sp>
      <p:graphicFrame>
        <p:nvGraphicFramePr>
          <p:cNvPr id="318515" name="Group 51"/>
          <p:cNvGraphicFramePr>
            <a:graphicFrameLocks noGrp="1"/>
          </p:cNvGraphicFramePr>
          <p:nvPr/>
        </p:nvGraphicFramePr>
        <p:xfrm>
          <a:off x="1012825" y="2420938"/>
          <a:ext cx="7453313" cy="3744914"/>
        </p:xfrm>
        <a:graphic>
          <a:graphicData uri="http://schemas.openxmlformats.org/drawingml/2006/table">
            <a:tbl>
              <a:tblPr/>
              <a:tblGrid>
                <a:gridCol w="2371725"/>
                <a:gridCol w="1577975"/>
                <a:gridCol w="1639888"/>
                <a:gridCol w="1863725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Morbidade</a:t>
                      </a: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DMG não tratada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DMG tratada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RR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Hiperbiirrubinemia</a:t>
                      </a: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12,5 %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2,0 – 2,5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Hipoglicemia</a:t>
                      </a: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15 – 25 %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Desconforto respiratório</a:t>
                      </a: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31 %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Dependente da IG no parto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Hipocalcemia</a:t>
                      </a: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50 %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10,0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Macrossomia</a:t>
                      </a: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15 – 45 %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 – 15 %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3,0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Distocia de ombro</a:t>
                      </a: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0,6 – 2,0 %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0,3 – 0,5 %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2,0 – 4,0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18510" name="Rectangle 46"/>
          <p:cNvSpPr>
            <a:spLocks noChangeArrowheads="1"/>
          </p:cNvSpPr>
          <p:nvPr/>
        </p:nvSpPr>
        <p:spPr bwMode="auto">
          <a:xfrm>
            <a:off x="8709025" y="6284913"/>
            <a:ext cx="1619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pt-BR" sz="1200" b="1" i="1"/>
              <a:t>Moore TR, 2007</a:t>
            </a:r>
          </a:p>
          <a:p>
            <a:r>
              <a:rPr lang="pt-BR" sz="1200" b="1" i="1"/>
              <a:t>Hunter DJ, 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6000" b="1" dirty="0" smtClean="0">
                <a:solidFill>
                  <a:srgbClr val="C00000"/>
                </a:solidFill>
              </a:rPr>
              <a:t>TAXAS DE MORTALIDADE COMO REDUZIR?</a:t>
            </a:r>
            <a:endParaRPr lang="pt-BR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4" name="WordArt 4"/>
          <p:cNvSpPr>
            <a:spLocks noChangeArrowheads="1" noChangeShapeType="1" noTextEdit="1"/>
          </p:cNvSpPr>
          <p:nvPr/>
        </p:nvSpPr>
        <p:spPr bwMode="auto">
          <a:xfrm>
            <a:off x="6580188" y="260350"/>
            <a:ext cx="3706812" cy="6335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9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3366FF"/>
                    </a:gs>
                    <a:gs pos="100000">
                      <a:srgbClr val="0000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Symbol"/>
              </a:rPr>
              <a:t>?</a:t>
            </a:r>
          </a:p>
        </p:txBody>
      </p:sp>
      <p:sp>
        <p:nvSpPr>
          <p:cNvPr id="332805" name="AutoShape 5"/>
          <p:cNvSpPr>
            <a:spLocks noChangeArrowheads="1"/>
          </p:cNvSpPr>
          <p:nvPr/>
        </p:nvSpPr>
        <p:spPr bwMode="auto">
          <a:xfrm>
            <a:off x="657225" y="1752600"/>
            <a:ext cx="10895013" cy="16764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140000"/>
              </a:lnSpc>
            </a:pPr>
            <a:r>
              <a:rPr lang="pt-BR" sz="9600" b="1" dirty="0">
                <a:solidFill>
                  <a:srgbClr val="FFCC00"/>
                </a:solidFill>
              </a:rPr>
              <a:t>Que risco</a:t>
            </a:r>
            <a:endParaRPr lang="pt-BR" sz="9600" dirty="0">
              <a:solidFill>
                <a:srgbClr val="FFCC00"/>
              </a:solidFill>
            </a:endParaRPr>
          </a:p>
        </p:txBody>
      </p:sp>
      <p:grpSp>
        <p:nvGrpSpPr>
          <p:cNvPr id="332811" name="Group 11"/>
          <p:cNvGrpSpPr>
            <a:grpSpLocks/>
          </p:cNvGrpSpPr>
          <p:nvPr/>
        </p:nvGrpSpPr>
        <p:grpSpPr bwMode="auto">
          <a:xfrm>
            <a:off x="822325" y="2997200"/>
            <a:ext cx="2520950" cy="3860800"/>
            <a:chOff x="518" y="1888"/>
            <a:chExt cx="1588" cy="2432"/>
          </a:xfrm>
        </p:grpSpPr>
        <p:pic>
          <p:nvPicPr>
            <p:cNvPr id="332809" name="Picture 9" descr="gestan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" y="1905"/>
              <a:ext cx="1550" cy="2387"/>
            </a:xfrm>
            <a:prstGeom prst="rect">
              <a:avLst/>
            </a:prstGeom>
            <a:noFill/>
          </p:spPr>
        </p:pic>
        <p:sp>
          <p:nvSpPr>
            <p:cNvPr id="332810" name="Rectangle 10"/>
            <p:cNvSpPr>
              <a:spLocks noChangeArrowheads="1"/>
            </p:cNvSpPr>
            <p:nvPr/>
          </p:nvSpPr>
          <p:spPr bwMode="auto">
            <a:xfrm>
              <a:off x="518" y="1888"/>
              <a:ext cx="1588" cy="243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4100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48000"/>
                  </a:scheme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401116" y="3789040"/>
            <a:ext cx="10895013" cy="3096344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lIns="90488" tIns="44450" rIns="90488" bIns="44450" numCol="1" anchor="ctr"/>
          <a:lstStyle/>
          <a:p>
            <a:pPr algn="r">
              <a:lnSpc>
                <a:spcPct val="140000"/>
              </a:lnSpc>
            </a:pPr>
            <a:r>
              <a:rPr lang="pt-BR" sz="4000" b="1" dirty="0" smtClean="0">
                <a:solidFill>
                  <a:srgbClr val="FFCC00"/>
                </a:solidFill>
              </a:rPr>
              <a:t>Gestação de Alto Risco</a:t>
            </a:r>
            <a:endParaRPr lang="pt-BR" sz="4000" dirty="0">
              <a:solidFill>
                <a:srgbClr val="FFCC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063380" y="3995772"/>
            <a:ext cx="42033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rgbClr val="FFCC00"/>
                </a:solidFill>
              </a:rPr>
              <a:t>Identificação de 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7036" y="1052736"/>
            <a:ext cx="8655050" cy="5040560"/>
          </a:xfrm>
        </p:spPr>
        <p:txBody>
          <a:bodyPr/>
          <a:lstStyle/>
          <a:p>
            <a:pPr lvl="0"/>
            <a:r>
              <a:rPr lang="pt-BR" i="1" dirty="0" smtClean="0"/>
              <a:t>São cinco princípios que caracterizam a implementação bem sucedida na REDUÇÃO da Mortalidade e MELHORAR índices saúde (PAHO): </a:t>
            </a:r>
          </a:p>
          <a:p>
            <a:pPr lvl="0">
              <a:buNone/>
            </a:pPr>
            <a:endParaRPr lang="pt-BR" sz="2400" dirty="0" smtClean="0"/>
          </a:p>
          <a:p>
            <a:pPr lvl="1"/>
            <a:r>
              <a:rPr lang="pt-BR" i="1" dirty="0" smtClean="0"/>
              <a:t>Incorporação da SAÚDE MATERNO como prioridade (</a:t>
            </a:r>
            <a:r>
              <a:rPr lang="pt-BR" b="1" i="1" dirty="0" smtClean="0"/>
              <a:t>LINHA DE CUIDADO GESTANTE PUERPERA</a:t>
            </a:r>
            <a:r>
              <a:rPr lang="pt-BR" i="1" dirty="0" smtClean="0"/>
              <a:t>);</a:t>
            </a:r>
            <a:endParaRPr lang="pt-BR" sz="2000" dirty="0" smtClean="0"/>
          </a:p>
          <a:p>
            <a:pPr lvl="1"/>
            <a:r>
              <a:rPr lang="pt-BR" b="1" i="1" dirty="0" smtClean="0"/>
              <a:t>Foco em iniciativas eficazes (QUICK WIN)</a:t>
            </a:r>
            <a:r>
              <a:rPr lang="pt-BR" i="1" dirty="0" smtClean="0"/>
              <a:t>; </a:t>
            </a:r>
            <a:endParaRPr lang="pt-BR" sz="2000" dirty="0" smtClean="0"/>
          </a:p>
          <a:p>
            <a:pPr lvl="1"/>
            <a:r>
              <a:rPr lang="pt-BR" i="1" dirty="0" smtClean="0"/>
              <a:t>Promoção local; </a:t>
            </a:r>
            <a:endParaRPr lang="pt-BR" sz="2000" dirty="0" smtClean="0"/>
          </a:p>
          <a:p>
            <a:pPr lvl="1"/>
            <a:r>
              <a:rPr lang="pt-BR" b="1" i="1" dirty="0" smtClean="0"/>
              <a:t>Maximizando a eficiência e utilização dos recursos disponíveis ( PROTOCOLOS CLINICOS e ASSIST)</a:t>
            </a:r>
            <a:r>
              <a:rPr lang="pt-BR" i="1" dirty="0" smtClean="0"/>
              <a:t>;</a:t>
            </a:r>
            <a:endParaRPr lang="pt-BR" sz="2000" dirty="0" smtClean="0"/>
          </a:p>
          <a:p>
            <a:pPr lvl="1"/>
            <a:r>
              <a:rPr lang="pt-BR" b="1" i="1" dirty="0" smtClean="0"/>
              <a:t>criar um sistema de responsabilidade nacional (REDE CEGONHA) </a:t>
            </a:r>
            <a:endParaRPr lang="pt-BR" sz="2000" b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? </a:t>
            </a:r>
            <a:r>
              <a:rPr lang="pt-BR" dirty="0" smtClean="0"/>
              <a:t>  Estratégias com melhores índices: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i="1" dirty="0" smtClean="0"/>
              <a:t>expande o acesso a vários métodos contraceptivos, </a:t>
            </a:r>
            <a:endParaRPr lang="pt-BR" sz="1600" dirty="0" smtClean="0"/>
          </a:p>
          <a:p>
            <a:pPr lvl="1"/>
            <a:r>
              <a:rPr lang="pt-BR" i="1" dirty="0" smtClean="0"/>
              <a:t>cuidados pós-aborto, </a:t>
            </a:r>
            <a:endParaRPr lang="pt-BR" sz="2000" dirty="0" smtClean="0"/>
          </a:p>
          <a:p>
            <a:pPr lvl="1"/>
            <a:r>
              <a:rPr lang="pt-BR" sz="3600" b="1" i="1" dirty="0" smtClean="0"/>
              <a:t>SERVIÇOS OBSTÉTRICOS DE EMERGÊNCIA </a:t>
            </a:r>
            <a:endParaRPr lang="pt-BR" sz="3600" b="1" dirty="0" smtClean="0"/>
          </a:p>
          <a:p>
            <a:pPr lvl="1"/>
            <a:r>
              <a:rPr lang="pt-BR" sz="3600" b="1" i="1" dirty="0" smtClean="0"/>
              <a:t>CUIDADOS ESPECIALIZADOS NO PARTO E PUERPÉRIO</a:t>
            </a:r>
            <a:endParaRPr lang="pt-BR" sz="3600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LINHA DE CUIDADO GESTANTE PUERPERA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2975" y="1916832"/>
            <a:ext cx="8655050" cy="4752528"/>
          </a:xfrm>
        </p:spPr>
        <p:txBody>
          <a:bodyPr/>
          <a:lstStyle/>
          <a:p>
            <a:r>
              <a:rPr lang="pt-BR" dirty="0" smtClean="0"/>
              <a:t>Levantamento das Instituições que registraram óbitos no Estado de São Paulo (PROMOÇÃO LOCAL)</a:t>
            </a:r>
          </a:p>
          <a:p>
            <a:r>
              <a:rPr lang="pt-BR" dirty="0" smtClean="0"/>
              <a:t>Elaboração e entrega </a:t>
            </a:r>
            <a:r>
              <a:rPr lang="pt-BR" b="1" dirty="0" smtClean="0"/>
              <a:t>Protocolo de Identificação de Gestação de Alto Risco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pt-BR" dirty="0" smtClean="0"/>
              <a:t>Revisão do Curso 2011 com foco </a:t>
            </a:r>
            <a:r>
              <a:rPr lang="pt-BR" b="1" dirty="0" smtClean="0"/>
              <a:t>NO PARTO E</a:t>
            </a:r>
            <a:r>
              <a:rPr lang="pt-BR" b="1" i="1" dirty="0" smtClean="0"/>
              <a:t> URGÊNCIAS </a:t>
            </a:r>
            <a:r>
              <a:rPr lang="pt-BR" sz="2000" b="1" i="1" dirty="0" smtClean="0"/>
              <a:t>OBSTÉTRICAS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pt-BR" sz="2000" b="1" i="1" dirty="0" smtClean="0"/>
              <a:t>Participação na REVISÃO MATERIAL NOTA TÉCNICA SÍFILIS CONGÊNITA (CRT_AIDS)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pt-BR" sz="2000" b="1" i="1" dirty="0" smtClean="0"/>
              <a:t>Desenvolver estratégias do PARTO SEGURO (INCENTIVO PRÊMIO)</a:t>
            </a:r>
            <a:endParaRPr lang="pt-BR" sz="2000" b="1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 </a:t>
            </a:r>
            <a:endParaRPr lang="pt-BR" dirty="0"/>
          </a:p>
        </p:txBody>
      </p:sp>
      <p:pic>
        <p:nvPicPr>
          <p:cNvPr id="368642" name="Picture 2" descr="C:\Users\Isabel\Pictures\Estela\DSC010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956" y="2348880"/>
            <a:ext cx="5596210" cy="4235152"/>
          </a:xfrm>
          <a:prstGeom prst="rect">
            <a:avLst/>
          </a:prstGeom>
          <a:noFill/>
        </p:spPr>
      </p:pic>
      <p:pic>
        <p:nvPicPr>
          <p:cNvPr id="370690" name="Picture 2" descr="C:\Users\Isabel\Pictures\img00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4124" y="-171400"/>
            <a:ext cx="6096000" cy="3816424"/>
          </a:xfrm>
          <a:prstGeom prst="rect">
            <a:avLst/>
          </a:prstGeom>
          <a:noFill/>
        </p:spPr>
      </p:pic>
      <p:pic>
        <p:nvPicPr>
          <p:cNvPr id="370691" name="Picture 3" descr="C:\Users\Isabel\Pictures\proteção de tela\6 meses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2060" y="3645024"/>
            <a:ext cx="4788024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28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75" y="4437112"/>
            <a:ext cx="865505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32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7076" y="3429000"/>
            <a:ext cx="7029450" cy="96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328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5068" y="1666875"/>
            <a:ext cx="74390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AutoShape 3"/>
          <p:cNvSpPr>
            <a:spLocks noChangeArrowheads="1"/>
          </p:cNvSpPr>
          <p:nvPr/>
        </p:nvSpPr>
        <p:spPr bwMode="auto">
          <a:xfrm>
            <a:off x="1111250" y="2708275"/>
            <a:ext cx="8280400" cy="16764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140000"/>
              </a:lnSpc>
            </a:pPr>
            <a:r>
              <a:rPr lang="pt-BR" sz="8800" b="1"/>
              <a:t>Identificação da gestação de alto risco...</a:t>
            </a:r>
            <a:endParaRPr lang="pt-BR" sz="8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31" name="AutoShape 15"/>
          <p:cNvSpPr>
            <a:spLocks noChangeArrowheads="1"/>
          </p:cNvSpPr>
          <p:nvPr/>
        </p:nvSpPr>
        <p:spPr bwMode="auto">
          <a:xfrm>
            <a:off x="0" y="2492375"/>
            <a:ext cx="10895013" cy="16764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140000"/>
              </a:lnSpc>
            </a:pPr>
            <a:r>
              <a:rPr lang="pt-BR" sz="12900" b="1" dirty="0" err="1" smtClean="0"/>
              <a:t>Anamnese</a:t>
            </a:r>
            <a:r>
              <a:rPr lang="pt-BR" sz="12900" b="1" dirty="0" smtClean="0"/>
              <a:t>/</a:t>
            </a:r>
          </a:p>
          <a:p>
            <a:pPr algn="ctr">
              <a:lnSpc>
                <a:spcPct val="140000"/>
              </a:lnSpc>
            </a:pPr>
            <a:r>
              <a:rPr lang="pt-BR" sz="12900" b="1" dirty="0" smtClean="0"/>
              <a:t>Pré Natal</a:t>
            </a:r>
            <a:endParaRPr lang="pt-BR" sz="1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WordArt 2"/>
          <p:cNvSpPr>
            <a:spLocks noChangeArrowheads="1" noChangeShapeType="1" noTextEdit="1"/>
          </p:cNvSpPr>
          <p:nvPr/>
        </p:nvSpPr>
        <p:spPr bwMode="auto">
          <a:xfrm>
            <a:off x="8167688" y="2205038"/>
            <a:ext cx="1831975" cy="3630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9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3366FF"/>
                    </a:gs>
                    <a:gs pos="100000">
                      <a:srgbClr val="0000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Symbol"/>
              </a:rPr>
              <a:t>?</a:t>
            </a:r>
          </a:p>
        </p:txBody>
      </p:sp>
      <p:sp>
        <p:nvSpPr>
          <p:cNvPr id="333827" name="AutoShape 3"/>
          <p:cNvSpPr>
            <a:spLocks noChangeArrowheads="1"/>
          </p:cNvSpPr>
          <p:nvPr/>
        </p:nvSpPr>
        <p:spPr bwMode="auto">
          <a:xfrm>
            <a:off x="462980" y="3840832"/>
            <a:ext cx="9258300" cy="16764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150000"/>
              </a:lnSpc>
            </a:pPr>
            <a:r>
              <a:rPr lang="pt-BR" sz="4000" b="1" dirty="0"/>
              <a:t> Doenças maternas pré-existentes</a:t>
            </a:r>
            <a:br>
              <a:rPr lang="pt-BR" sz="4000" b="1" dirty="0"/>
            </a:br>
            <a:r>
              <a:rPr lang="pt-BR" sz="4000" b="1" dirty="0"/>
              <a:t>	</a:t>
            </a:r>
            <a:r>
              <a:rPr lang="pt-BR" sz="2800" b="1" dirty="0"/>
              <a:t>- </a:t>
            </a:r>
            <a:r>
              <a:rPr lang="pt-BR" sz="2800" b="1" dirty="0" smtClean="0"/>
              <a:t>HAS</a:t>
            </a:r>
            <a:r>
              <a:rPr lang="pt-BR" sz="2800" b="1" dirty="0"/>
              <a:t> </a:t>
            </a:r>
            <a:r>
              <a:rPr lang="pt-BR" sz="2800" b="1" dirty="0" smtClean="0"/>
              <a:t>  - </a:t>
            </a:r>
            <a:r>
              <a:rPr lang="pt-BR" sz="2800" b="1" dirty="0"/>
              <a:t>Diabetes</a:t>
            </a:r>
            <a:br>
              <a:rPr lang="pt-BR" sz="2800" b="1" dirty="0"/>
            </a:br>
            <a:r>
              <a:rPr lang="pt-BR" sz="2800" b="1" dirty="0" smtClean="0"/>
              <a:t>INTERCORRÊNCIAS DA GESTAÇÃO</a:t>
            </a: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2800" b="1" dirty="0"/>
              <a:t>	- </a:t>
            </a:r>
            <a:r>
              <a:rPr lang="pt-BR" sz="2800" b="1" dirty="0" err="1" smtClean="0"/>
              <a:t>Pré-eclâmpsia</a:t>
            </a:r>
            <a:r>
              <a:rPr lang="pt-BR" sz="2800" b="1" dirty="0" smtClean="0"/>
              <a:t>         - SFA (DPP, PP)</a:t>
            </a: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/>
              <a:t>	- </a:t>
            </a:r>
            <a:r>
              <a:rPr lang="pt-BR" sz="2800" b="1" dirty="0" smtClean="0"/>
              <a:t>Prematuridade        - SFC (RCU)</a:t>
            </a: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/>
              <a:t>	- Diabetes </a:t>
            </a:r>
            <a:r>
              <a:rPr lang="pt-BR" sz="2800" b="1" dirty="0" smtClean="0"/>
              <a:t>gestacional  -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4" charset="0"/>
              </a:rPr>
              <a:t>RPM GEMELARIDADE - INFECÇÕES 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FFFFFF"/>
                </a:solidFill>
                <a:latin typeface="Tahoma" pitchFamily="34" charset="0"/>
              </a:rPr>
              <a:t>INC. CERVICAL</a:t>
            </a:r>
          </a:p>
          <a:p>
            <a:pPr>
              <a:lnSpc>
                <a:spcPct val="140000"/>
              </a:lnSpc>
            </a:pPr>
            <a:r>
              <a:rPr lang="pt-BR" sz="2800" b="1" dirty="0"/>
              <a:t/>
            </a:r>
            <a:br>
              <a:rPr lang="pt-BR" sz="2800" b="1" dirty="0"/>
            </a:br>
            <a:endParaRPr lang="pt-BR" sz="4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055268" y="764704"/>
            <a:ext cx="3308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CAUSAS MATERNAS </a:t>
            </a:r>
            <a:endParaRPr lang="pt-BR" sz="2400" dirty="0"/>
          </a:p>
        </p:txBody>
      </p:sp>
      <p:sp>
        <p:nvSpPr>
          <p:cNvPr id="6" name="Seta para a direita 5"/>
          <p:cNvSpPr/>
          <p:nvPr/>
        </p:nvSpPr>
        <p:spPr bwMode="auto">
          <a:xfrm>
            <a:off x="6367636" y="620688"/>
            <a:ext cx="1122424" cy="648072"/>
          </a:xfrm>
          <a:prstGeom prst="rightArrow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519764" y="764704"/>
            <a:ext cx="2189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RISCO NEONATAL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7138" name="Rectangle 2"/>
          <p:cNvSpPr>
            <a:spLocks noChangeArrowheads="1"/>
          </p:cNvSpPr>
          <p:nvPr/>
        </p:nvSpPr>
        <p:spPr bwMode="auto">
          <a:xfrm>
            <a:off x="1708150" y="1349375"/>
            <a:ext cx="876300" cy="808038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347139" name="Object 3"/>
          <p:cNvGraphicFramePr>
            <a:graphicFrameLocks noChangeAspect="1"/>
          </p:cNvGraphicFramePr>
          <p:nvPr/>
        </p:nvGraphicFramePr>
        <p:xfrm>
          <a:off x="549275" y="1773238"/>
          <a:ext cx="9737725" cy="4706937"/>
        </p:xfrm>
        <a:graphic>
          <a:graphicData uri="http://schemas.openxmlformats.org/presentationml/2006/ole">
            <p:oleObj spid="_x0000_s347139" name="Gráfico" r:id="rId3" imgW="9734702" imgH="4705502" progId="MSGraph.Chart.8">
              <p:embed followColorScheme="full"/>
            </p:oleObj>
          </a:graphicData>
        </a:graphic>
      </p:graphicFrame>
      <p:sp useBgFill="1"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10972800" y="6430963"/>
            <a:ext cx="184150" cy="427037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endParaRPr lang="en-US" sz="2200" i="1">
              <a:solidFill>
                <a:srgbClr val="FFFF99"/>
              </a:solidFill>
            </a:endParaRP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1880300" y="1052513"/>
            <a:ext cx="67890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4400" dirty="0" err="1">
                <a:solidFill>
                  <a:srgbClr val="FFFF00"/>
                </a:solidFill>
                <a:latin typeface="Tahoma" pitchFamily="34" charset="0"/>
              </a:rPr>
              <a:t>Causas</a:t>
            </a:r>
            <a:r>
              <a:rPr lang="en-US" sz="4400" dirty="0">
                <a:solidFill>
                  <a:srgbClr val="FFFF00"/>
                </a:solidFill>
                <a:latin typeface="Tahoma" pitchFamily="34" charset="0"/>
              </a:rPr>
              <a:t> de </a:t>
            </a:r>
            <a:r>
              <a:rPr lang="en-US" sz="4400" dirty="0" err="1">
                <a:solidFill>
                  <a:srgbClr val="FFFF00"/>
                </a:solidFill>
                <a:latin typeface="Tahoma" pitchFamily="34" charset="0"/>
              </a:rPr>
              <a:t>morte</a:t>
            </a:r>
            <a:r>
              <a:rPr lang="en-US" sz="4400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ahoma" pitchFamily="34" charset="0"/>
              </a:rPr>
              <a:t>materna</a:t>
            </a:r>
            <a:r>
              <a:rPr lang="en-US" sz="44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endParaRPr lang="en-US" sz="4400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AutoShape 2"/>
          <p:cNvSpPr>
            <a:spLocks noChangeArrowheads="1"/>
          </p:cNvSpPr>
          <p:nvPr/>
        </p:nvSpPr>
        <p:spPr bwMode="auto">
          <a:xfrm>
            <a:off x="3703638" y="2781300"/>
            <a:ext cx="7150100" cy="1676400"/>
          </a:xfrm>
          <a:prstGeom prst="roundRect">
            <a:avLst>
              <a:gd name="adj" fmla="val 5000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140000"/>
              </a:lnSpc>
            </a:pPr>
            <a:r>
              <a:rPr lang="pt-BR" sz="6600" b="1">
                <a:solidFill>
                  <a:srgbClr val="FFCC00"/>
                </a:solidFill>
              </a:rPr>
              <a:t>Prematuridade</a:t>
            </a:r>
            <a:endParaRPr lang="pt-BR" sz="6600">
              <a:solidFill>
                <a:srgbClr val="FFCC00"/>
              </a:solidFill>
            </a:endParaRPr>
          </a:p>
        </p:txBody>
      </p:sp>
      <p:grpSp>
        <p:nvGrpSpPr>
          <p:cNvPr id="358403" name="Group 3"/>
          <p:cNvGrpSpPr>
            <a:grpSpLocks/>
          </p:cNvGrpSpPr>
          <p:nvPr/>
        </p:nvGrpSpPr>
        <p:grpSpPr bwMode="auto">
          <a:xfrm>
            <a:off x="822325" y="1844675"/>
            <a:ext cx="3384550" cy="5013325"/>
            <a:chOff x="518" y="1888"/>
            <a:chExt cx="1588" cy="2432"/>
          </a:xfrm>
        </p:grpSpPr>
        <p:pic>
          <p:nvPicPr>
            <p:cNvPr id="358404" name="Picture 4" descr="gestan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" y="1905"/>
              <a:ext cx="1550" cy="2387"/>
            </a:xfrm>
            <a:prstGeom prst="rect">
              <a:avLst/>
            </a:prstGeom>
            <a:noFill/>
          </p:spPr>
        </p:pic>
        <p:sp>
          <p:nvSpPr>
            <p:cNvPr id="358405" name="Rectangle 5"/>
            <p:cNvSpPr>
              <a:spLocks noChangeArrowheads="1"/>
            </p:cNvSpPr>
            <p:nvPr/>
          </p:nvSpPr>
          <p:spPr bwMode="auto">
            <a:xfrm>
              <a:off x="518" y="1888"/>
              <a:ext cx="1588" cy="2432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4100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48000"/>
                  </a:scheme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3779838" y="260350"/>
            <a:ext cx="4373562" cy="371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Obstétricos</a:t>
            </a:r>
            <a:endParaRPr lang="pt-BR" sz="2400" b="1" dirty="0">
              <a:latin typeface="Tahoma" pitchFamily="34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latin typeface="Tahoma" pitchFamily="34" charset="0"/>
              </a:rPr>
              <a:t>Sangramentos de 2</a:t>
            </a:r>
            <a:r>
              <a:rPr lang="pt-BR" sz="2400" b="1" baseline="30000" dirty="0">
                <a:latin typeface="Tahoma" pitchFamily="34" charset="0"/>
              </a:rPr>
              <a:t>o</a:t>
            </a:r>
            <a:r>
              <a:rPr lang="pt-BR" sz="2400" b="1" dirty="0">
                <a:latin typeface="Tahoma" pitchFamily="34" charset="0"/>
              </a:rPr>
              <a:t> e 3</a:t>
            </a:r>
            <a:r>
              <a:rPr lang="pt-BR" sz="2400" b="1" baseline="30000" dirty="0">
                <a:latin typeface="Tahoma" pitchFamily="34" charset="0"/>
              </a:rPr>
              <a:t>º </a:t>
            </a:r>
            <a:r>
              <a:rPr lang="pt-BR" sz="2400" b="1" dirty="0">
                <a:latin typeface="Tahoma" pitchFamily="34" charset="0"/>
              </a:rPr>
              <a:t>T</a:t>
            </a:r>
            <a:endParaRPr lang="pt-BR" sz="2400" b="1" baseline="30000" dirty="0">
              <a:latin typeface="Tahoma" pitchFamily="34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latin typeface="Tahoma" pitchFamily="34" charset="0"/>
              </a:rPr>
              <a:t>Incompetência cervical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latin typeface="Tahoma" pitchFamily="34" charset="0"/>
              </a:rPr>
              <a:t>Gestação </a:t>
            </a:r>
            <a:r>
              <a:rPr lang="pt-BR" sz="2400" b="1" dirty="0" err="1">
                <a:latin typeface="Tahoma" pitchFamily="34" charset="0"/>
              </a:rPr>
              <a:t>gemelar</a:t>
            </a:r>
            <a:endParaRPr lang="pt-BR" sz="2400" b="1" dirty="0">
              <a:latin typeface="Tahoma" pitchFamily="34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latin typeface="Tahoma" pitchFamily="34" charset="0"/>
              </a:rPr>
              <a:t>Prematuridade anterior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latin typeface="Tahoma" pitchFamily="34" charset="0"/>
              </a:rPr>
              <a:t>RPM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lnSpc>
                <a:spcPct val="110000"/>
              </a:lnSpc>
              <a:buClr>
                <a:srgbClr val="FF0000"/>
              </a:buClr>
            </a:pP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60453" name="Text Box 5"/>
          <p:cNvSpPr txBox="1">
            <a:spLocks noChangeArrowheads="1"/>
          </p:cNvSpPr>
          <p:nvPr/>
        </p:nvSpPr>
        <p:spPr bwMode="auto">
          <a:xfrm>
            <a:off x="1255713" y="3308350"/>
            <a:ext cx="3944937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Epidemiológicos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Sócio-econômico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Infecções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Desnutrição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Estresse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Tabagismo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Drogas</a:t>
            </a:r>
            <a:endParaRPr lang="pt-BR" sz="2400" b="1">
              <a:latin typeface="Tahoma" pitchFamily="34" charset="0"/>
            </a:endParaRPr>
          </a:p>
        </p:txBody>
      </p:sp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5430838" y="4159250"/>
            <a:ext cx="460851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Ginecológicos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Amputação cervical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Colo curto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Malformações uterinas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Miomas</a:t>
            </a:r>
            <a:endParaRPr lang="pt-BR" sz="2400" b="1" dirty="0">
              <a:latin typeface="Tahoma" pitchFamily="34" charset="0"/>
            </a:endParaRPr>
          </a:p>
        </p:txBody>
      </p:sp>
      <p:sp>
        <p:nvSpPr>
          <p:cNvPr id="360455" name="Text Box 7"/>
          <p:cNvSpPr txBox="1">
            <a:spLocks noChangeArrowheads="1"/>
          </p:cNvSpPr>
          <p:nvPr/>
        </p:nvSpPr>
        <p:spPr bwMode="auto">
          <a:xfrm>
            <a:off x="6921500" y="2927350"/>
            <a:ext cx="41735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rgbClr val="FF0000"/>
              </a:buClr>
            </a:pPr>
            <a:r>
              <a:rPr 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PARTO</a:t>
            </a:r>
          </a:p>
          <a:p>
            <a:pPr algn="ctr">
              <a:lnSpc>
                <a:spcPct val="110000"/>
              </a:lnSpc>
              <a:buClr>
                <a:srgbClr val="FF0000"/>
              </a:buClr>
            </a:pPr>
            <a:r>
              <a:rPr 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PREMATURO</a:t>
            </a:r>
          </a:p>
          <a:p>
            <a:pPr algn="ctr">
              <a:lnSpc>
                <a:spcPct val="110000"/>
              </a:lnSpc>
              <a:buClr>
                <a:srgbClr val="FF0000"/>
              </a:buClr>
            </a:pPr>
            <a:endParaRPr lang="pt-BR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60456" name="Line 8"/>
          <p:cNvSpPr>
            <a:spLocks noChangeShapeType="1"/>
          </p:cNvSpPr>
          <p:nvPr/>
        </p:nvSpPr>
        <p:spPr bwMode="auto">
          <a:xfrm flipV="1">
            <a:off x="4206875" y="3613150"/>
            <a:ext cx="3230563" cy="3175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360458" name="Group 10"/>
          <p:cNvGrpSpPr>
            <a:grpSpLocks/>
          </p:cNvGrpSpPr>
          <p:nvPr/>
        </p:nvGrpSpPr>
        <p:grpSpPr bwMode="auto">
          <a:xfrm>
            <a:off x="8199438" y="4375150"/>
            <a:ext cx="800100" cy="971550"/>
            <a:chOff x="4176" y="2976"/>
            <a:chExt cx="504" cy="612"/>
          </a:xfrm>
        </p:grpSpPr>
        <p:sp>
          <p:nvSpPr>
            <p:cNvPr id="360459" name="Line 11"/>
            <p:cNvSpPr>
              <a:spLocks noChangeShapeType="1"/>
            </p:cNvSpPr>
            <p:nvPr/>
          </p:nvSpPr>
          <p:spPr bwMode="auto">
            <a:xfrm flipH="1">
              <a:off x="4176" y="3552"/>
              <a:ext cx="480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60460" name="Line 12"/>
            <p:cNvSpPr>
              <a:spLocks noChangeShapeType="1"/>
            </p:cNvSpPr>
            <p:nvPr/>
          </p:nvSpPr>
          <p:spPr bwMode="auto">
            <a:xfrm>
              <a:off x="4656" y="2976"/>
              <a:ext cx="0" cy="576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60461" name="Rectangle 13"/>
            <p:cNvSpPr>
              <a:spLocks noChangeArrowheads="1"/>
            </p:cNvSpPr>
            <p:nvPr/>
          </p:nvSpPr>
          <p:spPr bwMode="auto">
            <a:xfrm>
              <a:off x="4632" y="3516"/>
              <a:ext cx="48" cy="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60462" name="Group 14"/>
          <p:cNvGrpSpPr>
            <a:grpSpLocks/>
          </p:cNvGrpSpPr>
          <p:nvPr/>
        </p:nvGrpSpPr>
        <p:grpSpPr bwMode="auto">
          <a:xfrm>
            <a:off x="8199438" y="1441450"/>
            <a:ext cx="819150" cy="1028700"/>
            <a:chOff x="4176" y="1128"/>
            <a:chExt cx="516" cy="648"/>
          </a:xfrm>
        </p:grpSpPr>
        <p:sp>
          <p:nvSpPr>
            <p:cNvPr id="360463" name="Line 15"/>
            <p:cNvSpPr>
              <a:spLocks noChangeShapeType="1"/>
            </p:cNvSpPr>
            <p:nvPr/>
          </p:nvSpPr>
          <p:spPr bwMode="auto">
            <a:xfrm flipH="1">
              <a:off x="4176" y="1152"/>
              <a:ext cx="480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60464" name="Line 16"/>
            <p:cNvSpPr>
              <a:spLocks noChangeShapeType="1"/>
            </p:cNvSpPr>
            <p:nvPr/>
          </p:nvSpPr>
          <p:spPr bwMode="auto">
            <a:xfrm>
              <a:off x="4656" y="1152"/>
              <a:ext cx="0" cy="62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60465" name="Rectangle 17"/>
            <p:cNvSpPr>
              <a:spLocks noChangeArrowheads="1"/>
            </p:cNvSpPr>
            <p:nvPr/>
          </p:nvSpPr>
          <p:spPr bwMode="auto">
            <a:xfrm>
              <a:off x="4620" y="1128"/>
              <a:ext cx="72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ápsulas">
  <a:themeElements>
    <a:clrScheme name="Cápsulas 5">
      <a:dk1>
        <a:srgbClr val="000066"/>
      </a:dk1>
      <a:lt1>
        <a:srgbClr val="FFFFFF"/>
      </a:lt1>
      <a:dk2>
        <a:srgbClr val="336699"/>
      </a:dk2>
      <a:lt2>
        <a:srgbClr val="FFFFEB"/>
      </a:lt2>
      <a:accent1>
        <a:srgbClr val="99CCFF"/>
      </a:accent1>
      <a:accent2>
        <a:srgbClr val="9999FF"/>
      </a:accent2>
      <a:accent3>
        <a:srgbClr val="ADB8CA"/>
      </a:accent3>
      <a:accent4>
        <a:srgbClr val="DADADA"/>
      </a:accent4>
      <a:accent5>
        <a:srgbClr val="CAE2FF"/>
      </a:accent5>
      <a:accent6>
        <a:srgbClr val="8A8AE7"/>
      </a:accent6>
      <a:hlink>
        <a:srgbClr val="CCCCFF"/>
      </a:hlink>
      <a:folHlink>
        <a:srgbClr val="C68DFF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2310</TotalTime>
  <Words>876</Words>
  <Application>Microsoft Office PowerPoint</Application>
  <PresentationFormat>Slides de 35 mm</PresentationFormat>
  <Paragraphs>205</Paragraphs>
  <Slides>23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5" baseType="lpstr">
      <vt:lpstr>Cápsulas</vt:lpstr>
      <vt:lpstr>Gráfico</vt:lpstr>
      <vt:lpstr>Causas Obstétricas e Mortalidade Neonatal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Histórico – Diabetes pré-gestacional</vt:lpstr>
      <vt:lpstr>Diabetes Melito Pré-Gestacional Consulta pré-concepcional       </vt:lpstr>
      <vt:lpstr>Slide 16</vt:lpstr>
      <vt:lpstr>Incidência</vt:lpstr>
      <vt:lpstr>COMPLICAÇÕES NEONATAIS</vt:lpstr>
      <vt:lpstr>Slide 19</vt:lpstr>
      <vt:lpstr>Slide 20</vt:lpstr>
      <vt:lpstr>?   Estratégias com melhores índices:</vt:lpstr>
      <vt:lpstr>LINHA DE CUIDADO GESTANTE PUERPERA</vt:lpstr>
      <vt:lpstr>OBRIGADA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Melito e Gravidez</dc:title>
  <dc:creator>carlos maganha</dc:creator>
  <cp:lastModifiedBy>mflima</cp:lastModifiedBy>
  <cp:revision>117</cp:revision>
  <dcterms:created xsi:type="dcterms:W3CDTF">2002-10-10T18:04:26Z</dcterms:created>
  <dcterms:modified xsi:type="dcterms:W3CDTF">2014-02-27T11:08:47Z</dcterms:modified>
</cp:coreProperties>
</file>