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1" r:id="rId3"/>
    <p:sldId id="262" r:id="rId4"/>
    <p:sldId id="263" r:id="rId5"/>
    <p:sldId id="285" r:id="rId6"/>
    <p:sldId id="286" r:id="rId7"/>
    <p:sldId id="264" r:id="rId8"/>
    <p:sldId id="288" r:id="rId9"/>
    <p:sldId id="281" r:id="rId10"/>
    <p:sldId id="282" r:id="rId11"/>
    <p:sldId id="283" r:id="rId12"/>
    <p:sldId id="284" r:id="rId13"/>
    <p:sldId id="268" r:id="rId14"/>
    <p:sldId id="289" r:id="rId15"/>
    <p:sldId id="290" r:id="rId16"/>
    <p:sldId id="273" r:id="rId17"/>
    <p:sldId id="292" r:id="rId18"/>
    <p:sldId id="293" r:id="rId19"/>
    <p:sldId id="294" r:id="rId20"/>
    <p:sldId id="276" r:id="rId21"/>
    <p:sldId id="291" r:id="rId22"/>
    <p:sldId id="277" r:id="rId23"/>
    <p:sldId id="278" r:id="rId24"/>
    <p:sldId id="25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ross.org.br\public\DEPARTAMENTAL\Informa&#231;&#227;o\Documentos\6%20-%20APRESENTA&#199;&#213;ES\LINHA%20DO%20TEMPO%20CRO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4562612980628E-2"/>
          <c:y val="0"/>
          <c:w val="0.8882455717029506"/>
          <c:h val="0.8659112386756102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ONCOLOGIA!$N$4</c:f>
              <c:strCache>
                <c:ptCount val="1"/>
                <c:pt idx="0">
                  <c:v>Regulações Realizadas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6C-4B08-A68F-890E7747E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ONCOLOGIA!$M$6:$M$9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ONCOLOGIA!$P$6:$P$9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ED6C-4B08-A68F-890E7747EABB}"/>
            </c:ext>
          </c:extLst>
        </c:ser>
        <c:ser>
          <c:idx val="3"/>
          <c:order val="3"/>
          <c:tx>
            <c:strRef>
              <c:f>ONCOLOGIA!$N$12</c:f>
              <c:strCache>
                <c:ptCount val="1"/>
                <c:pt idx="0">
                  <c:v>Agendamento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6C-4B08-A68F-890E7747E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ONCOLOGIA!$M$6:$M$9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ONCOLOGIA!$P$13:$P$16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ED6C-4B08-A68F-890E7747E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9"/>
        <c:axId val="111863296"/>
        <c:axId val="49666816"/>
      </c:barChart>
      <c:barChart>
        <c:barDir val="col"/>
        <c:grouping val="clustered"/>
        <c:varyColors val="0"/>
        <c:ser>
          <c:idx val="0"/>
          <c:order val="0"/>
          <c:tx>
            <c:strRef>
              <c:f>ONCOLOGIA!$N$4</c:f>
              <c:strCache>
                <c:ptCount val="1"/>
                <c:pt idx="0">
                  <c:v>Regulações Realizadas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523215310797001E-3"/>
                  <c:y val="6.95828095559047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971702761778876E-2"/>
                      <c:h val="5.6307015044559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0D8-4CB0-8BCB-DD62604A4A6F}"/>
                </c:ext>
              </c:extLst>
            </c:dLbl>
            <c:dLbl>
              <c:idx val="3"/>
              <c:layout>
                <c:manualLayout>
                  <c:x val="-2.0788199180075849E-3"/>
                  <c:y val="8.0106947038455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469888144008772E-2"/>
                      <c:h val="5.3972074909420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D6C-4B08-A68F-890E7747E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ONCOLOGIA!$M$13:$M$16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ONCOLOGIA!$N$6:$N$9</c:f>
              <c:numCache>
                <c:formatCode>#,##0</c:formatCode>
                <c:ptCount val="4"/>
                <c:pt idx="0">
                  <c:v>2891</c:v>
                </c:pt>
                <c:pt idx="1">
                  <c:v>18428</c:v>
                </c:pt>
                <c:pt idx="2">
                  <c:v>34864</c:v>
                </c:pt>
                <c:pt idx="3">
                  <c:v>22919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6C-4B08-A68F-890E7747EABB}"/>
            </c:ext>
          </c:extLst>
        </c:ser>
        <c:ser>
          <c:idx val="1"/>
          <c:order val="1"/>
          <c:tx>
            <c:strRef>
              <c:f>ONCOLOGIA!$N$12</c:f>
              <c:strCache>
                <c:ptCount val="1"/>
                <c:pt idx="0">
                  <c:v>Agendamento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042414189078837E-3"/>
                  <c:y val="5.7850176469745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14936449615452E-2"/>
                      <c:h val="7.03050299717339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D6C-4B08-A68F-890E7747EABB}"/>
                </c:ext>
              </c:extLst>
            </c:dLbl>
            <c:dLbl>
              <c:idx val="2"/>
              <c:layout>
                <c:manualLayout>
                  <c:x val="1.5006970560576603E-3"/>
                  <c:y val="0.102955399789368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6C-4B08-A68F-890E7747EABB}"/>
                </c:ext>
              </c:extLst>
            </c:dLbl>
            <c:dLbl>
              <c:idx val="3"/>
              <c:layout>
                <c:manualLayout>
                  <c:x val="-4.5020911681734211E-3"/>
                  <c:y val="8.4014266953166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6C-4B08-A68F-890E7747E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ONCOLOGIA!$M$13:$M$16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ONCOLOGIA!$N$13:$N$16</c:f>
              <c:numCache>
                <c:formatCode>#,##0</c:formatCode>
                <c:ptCount val="4"/>
                <c:pt idx="0">
                  <c:v>1890</c:v>
                </c:pt>
                <c:pt idx="1">
                  <c:v>13473</c:v>
                </c:pt>
                <c:pt idx="2">
                  <c:v>27524</c:v>
                </c:pt>
                <c:pt idx="3">
                  <c:v>19142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6C-4B08-A68F-890E7747E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9"/>
        <c:axId val="111863808"/>
        <c:axId val="49667392"/>
      </c:barChart>
      <c:catAx>
        <c:axId val="11186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66816"/>
        <c:crosses val="autoZero"/>
        <c:auto val="1"/>
        <c:lblAlgn val="ctr"/>
        <c:lblOffset val="100"/>
        <c:noMultiLvlLbl val="0"/>
      </c:catAx>
      <c:valAx>
        <c:axId val="49666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863296"/>
        <c:crosses val="autoZero"/>
        <c:crossBetween val="between"/>
        <c:majorUnit val="5000"/>
      </c:valAx>
      <c:valAx>
        <c:axId val="4966739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11863808"/>
        <c:crosses val="max"/>
        <c:crossBetween val="between"/>
      </c:valAx>
      <c:catAx>
        <c:axId val="11186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667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3.1757349338877972E-2"/>
          <c:y val="0.10350274014837076"/>
          <c:w val="0.29943077497177645"/>
          <c:h val="0.21996256084615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88E07-48F1-4F38-94A1-2A0FC95C7F0D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771F70C-1394-4ED9-B5AE-2967F6293997}">
      <dgm:prSet phldrT="[Texto]" custT="1"/>
      <dgm:spPr/>
      <dgm:t>
        <a:bodyPr/>
        <a:lstStyle/>
        <a:p>
          <a:pPr algn="ctr"/>
          <a:r>
            <a:rPr lang="pt-BR" sz="1800" b="1" dirty="0">
              <a:latin typeface="Calibri Light" pitchFamily="34" charset="0"/>
            </a:rPr>
            <a:t>1 -</a:t>
          </a:r>
          <a:r>
            <a:rPr lang="pt-BR" sz="2400" b="1" dirty="0">
              <a:latin typeface="Calibri Light" pitchFamily="34" charset="0"/>
              <a:ea typeface="Arial"/>
              <a:cs typeface="Arial"/>
            </a:rPr>
            <a:t>REORGANIZAÇÃO DO MODELO ASSISTENCIAL</a:t>
          </a:r>
          <a:endParaRPr lang="pt-BR" sz="1800" b="1" dirty="0">
            <a:latin typeface="Calibri Light" pitchFamily="34" charset="0"/>
          </a:endParaRPr>
        </a:p>
      </dgm:t>
    </dgm:pt>
    <dgm:pt modelId="{36FA2C36-24EF-49DE-8307-BCC98C557CE9}" type="parTrans" cxnId="{4196FE50-3156-437F-BC6C-5F7E4F40E9E7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EA34D9EF-EE64-42FC-A407-E8C34FB92126}" type="sibTrans" cxnId="{4196FE50-3156-437F-BC6C-5F7E4F40E9E7}">
      <dgm:prSet/>
      <dgm:spPr>
        <a:noFill/>
      </dgm:spPr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E675A668-5C1A-4220-8103-92C943C72CC0}">
      <dgm:prSet phldrT="[Texto]" custT="1"/>
      <dgm:spPr/>
      <dgm:t>
        <a:bodyPr/>
        <a:lstStyle/>
        <a:p>
          <a:pPr algn="just"/>
          <a:r>
            <a:rPr lang="pt-BR" sz="2200" dirty="0">
              <a:latin typeface="Calibri Light" pitchFamily="34" charset="0"/>
            </a:rPr>
            <a:t>Com base na legislação vigente,</a:t>
          </a:r>
        </a:p>
        <a:p>
          <a:pPr algn="just"/>
          <a:r>
            <a:rPr lang="pt-BR" sz="2200" dirty="0">
              <a:latin typeface="Calibri Light" pitchFamily="34" charset="0"/>
            </a:rPr>
            <a:t>visando reduzir a mortalidade por câncer por meio da garantia do acesso, acolhimento e início do tratamento</a:t>
          </a:r>
        </a:p>
        <a:p>
          <a:pPr algn="just"/>
          <a:r>
            <a:rPr lang="pt-BR" sz="2200" dirty="0">
              <a:latin typeface="Calibri Light" pitchFamily="34" charset="0"/>
            </a:rPr>
            <a:t>com um estadiamento menos avançado</a:t>
          </a:r>
        </a:p>
      </dgm:t>
    </dgm:pt>
    <dgm:pt modelId="{D90C3FC2-EEAA-4E80-8A8D-4833AE8B7D88}" type="parTrans" cxnId="{C73A0632-F719-48AE-92A5-3CA41AB6D4EC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02118E2A-5D9B-4708-A8D4-01C1CE78ACF9}" type="sibTrans" cxnId="{C73A0632-F719-48AE-92A5-3CA41AB6D4EC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4148F943-2E68-4AB1-9170-5C7C89950B30}">
      <dgm:prSet phldrT="[Texto]" custT="1"/>
      <dgm:spPr/>
      <dgm:t>
        <a:bodyPr/>
        <a:lstStyle/>
        <a:p>
          <a:pPr algn="ctr"/>
          <a:r>
            <a:rPr lang="pt-BR" sz="2400" b="1" dirty="0">
              <a:latin typeface="Calibri Light" pitchFamily="34" charset="0"/>
            </a:rPr>
            <a:t>2 - </a:t>
          </a:r>
          <a:r>
            <a:rPr lang="en" sz="2400" b="1" dirty="0">
              <a:latin typeface="Calibri Light" pitchFamily="34" charset="0"/>
              <a:ea typeface="Arial"/>
              <a:cs typeface="Arial"/>
              <a:sym typeface="Arial"/>
            </a:rPr>
            <a:t>REGULAÇÃO DE ACESSO</a:t>
          </a:r>
          <a:endParaRPr lang="pt-BR" sz="2400" b="1" dirty="0">
            <a:latin typeface="Calibri Light" pitchFamily="34" charset="0"/>
          </a:endParaRPr>
        </a:p>
      </dgm:t>
    </dgm:pt>
    <dgm:pt modelId="{A598C267-4DD2-48C1-BEF0-CF6AF902C7D4}" type="parTrans" cxnId="{AC515EA9-11C8-438A-AFAC-908AD75CC0C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3EDE7B47-D9CE-4BD1-BE32-12EF810EDC07}" type="sibTrans" cxnId="{AC515EA9-11C8-438A-AFAC-908AD75CC0C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7693DF54-82A1-48A3-B350-CE5B8D4C3FBB}">
      <dgm:prSet phldrT="[Texto]" custT="1"/>
      <dgm:spPr/>
      <dgm:t>
        <a:bodyPr/>
        <a:lstStyle/>
        <a:p>
          <a:pPr algn="just" rtl="0"/>
          <a:r>
            <a:rPr lang="pt-BR" sz="2200" dirty="0">
              <a:latin typeface="Calibri Light" pitchFamily="34" charset="0"/>
            </a:rPr>
            <a:t>Estabelecer mecanismos de regulação do acesso, de controle e avaliação dos serviços da RHCCC</a:t>
          </a:r>
        </a:p>
      </dgm:t>
    </dgm:pt>
    <dgm:pt modelId="{F6C3FFAF-586C-4371-AB7B-64DAD39D5831}" type="parTrans" cxnId="{A410BBA3-FA59-40A9-A6B6-D193B620D71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5599A55E-0A2B-4F28-8B54-BDA151B23A91}" type="sibTrans" cxnId="{A410BBA3-FA59-40A9-A6B6-D193B620D71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B17DCD3E-616C-47BA-B443-39ABDA487DF0}" type="pres">
      <dgm:prSet presAssocID="{11988E07-48F1-4F38-94A1-2A0FC95C7F0D}" presName="linearFlow" presStyleCnt="0">
        <dgm:presLayoutVars>
          <dgm:dir/>
          <dgm:animLvl val="lvl"/>
          <dgm:resizeHandles val="exact"/>
        </dgm:presLayoutVars>
      </dgm:prSet>
      <dgm:spPr/>
    </dgm:pt>
    <dgm:pt modelId="{8F066C9C-26E6-4966-817C-F3964A5EF4F0}" type="pres">
      <dgm:prSet presAssocID="{5771F70C-1394-4ED9-B5AE-2967F6293997}" presName="composite" presStyleCnt="0"/>
      <dgm:spPr/>
    </dgm:pt>
    <dgm:pt modelId="{F08983AC-1CE2-45BA-9CE7-19EB71D54058}" type="pres">
      <dgm:prSet presAssocID="{5771F70C-1394-4ED9-B5AE-2967F6293997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8A42F9C-EC57-4A31-B5E5-B2FDE5713706}" type="pres">
      <dgm:prSet presAssocID="{5771F70C-1394-4ED9-B5AE-2967F6293997}" presName="parSh" presStyleLbl="node1" presStyleIdx="0" presStyleCnt="2" custLinFactY="-17532" custLinFactNeighborX="3002" custLinFactNeighborY="-100000"/>
      <dgm:spPr/>
    </dgm:pt>
    <dgm:pt modelId="{D133025B-2BA8-42E4-B516-601E9D20485F}" type="pres">
      <dgm:prSet presAssocID="{5771F70C-1394-4ED9-B5AE-2967F6293997}" presName="desTx" presStyleLbl="fgAcc1" presStyleIdx="0" presStyleCnt="2" custScaleX="122518" custScaleY="125082" custLinFactNeighborX="2308" custLinFactNeighborY="7926">
        <dgm:presLayoutVars>
          <dgm:bulletEnabled val="1"/>
        </dgm:presLayoutVars>
      </dgm:prSet>
      <dgm:spPr/>
    </dgm:pt>
    <dgm:pt modelId="{0451D815-4BA9-4627-9253-A088923E5503}" type="pres">
      <dgm:prSet presAssocID="{EA34D9EF-EE64-42FC-A407-E8C34FB92126}" presName="sibTrans" presStyleLbl="sibTrans2D1" presStyleIdx="0" presStyleCnt="1"/>
      <dgm:spPr/>
    </dgm:pt>
    <dgm:pt modelId="{F41ACF20-D914-40A7-98CE-C9CFED3B47FC}" type="pres">
      <dgm:prSet presAssocID="{EA34D9EF-EE64-42FC-A407-E8C34FB92126}" presName="connTx" presStyleLbl="sibTrans2D1" presStyleIdx="0" presStyleCnt="1"/>
      <dgm:spPr/>
    </dgm:pt>
    <dgm:pt modelId="{2E645A7C-BC06-4C33-AE81-FFE3CCDBB6C0}" type="pres">
      <dgm:prSet presAssocID="{4148F943-2E68-4AB1-9170-5C7C89950B30}" presName="composite" presStyleCnt="0"/>
      <dgm:spPr/>
    </dgm:pt>
    <dgm:pt modelId="{520ED935-6818-4B74-A768-8DFAE62111C3}" type="pres">
      <dgm:prSet presAssocID="{4148F943-2E68-4AB1-9170-5C7C89950B3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5D52288-C94D-4DFB-9343-C3EBE3D94228}" type="pres">
      <dgm:prSet presAssocID="{4148F943-2E68-4AB1-9170-5C7C89950B30}" presName="parSh" presStyleLbl="node1" presStyleIdx="1" presStyleCnt="2" custLinFactNeighborX="11" custLinFactNeighborY="-88493"/>
      <dgm:spPr/>
    </dgm:pt>
    <dgm:pt modelId="{DA8A331A-4D20-45F3-A33D-64FB4CE66071}" type="pres">
      <dgm:prSet presAssocID="{4148F943-2E68-4AB1-9170-5C7C89950B30}" presName="desTx" presStyleLbl="fgAcc1" presStyleIdx="1" presStyleCnt="2" custScaleX="110892" custScaleY="100683" custLinFactNeighborX="-3519" custLinFactNeighborY="-10373">
        <dgm:presLayoutVars>
          <dgm:bulletEnabled val="1"/>
        </dgm:presLayoutVars>
      </dgm:prSet>
      <dgm:spPr/>
    </dgm:pt>
  </dgm:ptLst>
  <dgm:cxnLst>
    <dgm:cxn modelId="{E3ED7A2D-80CE-4FEE-A927-C3BACFD4E23F}" type="presOf" srcId="{4148F943-2E68-4AB1-9170-5C7C89950B30}" destId="{520ED935-6818-4B74-A768-8DFAE62111C3}" srcOrd="0" destOrd="0" presId="urn:microsoft.com/office/officeart/2005/8/layout/process3"/>
    <dgm:cxn modelId="{D3EB702F-875D-484C-BE90-400F5C9CAD70}" type="presOf" srcId="{5771F70C-1394-4ED9-B5AE-2967F6293997}" destId="{E8A42F9C-EC57-4A31-B5E5-B2FDE5713706}" srcOrd="1" destOrd="0" presId="urn:microsoft.com/office/officeart/2005/8/layout/process3"/>
    <dgm:cxn modelId="{C73A0632-F719-48AE-92A5-3CA41AB6D4EC}" srcId="{5771F70C-1394-4ED9-B5AE-2967F6293997}" destId="{E675A668-5C1A-4220-8103-92C943C72CC0}" srcOrd="0" destOrd="0" parTransId="{D90C3FC2-EEAA-4E80-8A8D-4833AE8B7D88}" sibTransId="{02118E2A-5D9B-4708-A8D4-01C1CE78ACF9}"/>
    <dgm:cxn modelId="{CA823A33-80AA-4CB7-BE98-C7B9002307BD}" type="presOf" srcId="{7693DF54-82A1-48A3-B350-CE5B8D4C3FBB}" destId="{DA8A331A-4D20-45F3-A33D-64FB4CE66071}" srcOrd="0" destOrd="0" presId="urn:microsoft.com/office/officeart/2005/8/layout/process3"/>
    <dgm:cxn modelId="{38EA9B34-D57A-4CCD-AA25-ABE2C6CA996D}" type="presOf" srcId="{EA34D9EF-EE64-42FC-A407-E8C34FB92126}" destId="{0451D815-4BA9-4627-9253-A088923E5503}" srcOrd="0" destOrd="0" presId="urn:microsoft.com/office/officeart/2005/8/layout/process3"/>
    <dgm:cxn modelId="{DA716C37-85EF-4C64-A2D0-D32FD28F6391}" type="presOf" srcId="{5771F70C-1394-4ED9-B5AE-2967F6293997}" destId="{F08983AC-1CE2-45BA-9CE7-19EB71D54058}" srcOrd="0" destOrd="0" presId="urn:microsoft.com/office/officeart/2005/8/layout/process3"/>
    <dgm:cxn modelId="{47869548-2868-4D92-A5AA-0DA451EE3808}" type="presOf" srcId="{E675A668-5C1A-4220-8103-92C943C72CC0}" destId="{D133025B-2BA8-42E4-B516-601E9D20485F}" srcOrd="0" destOrd="0" presId="urn:microsoft.com/office/officeart/2005/8/layout/process3"/>
    <dgm:cxn modelId="{EFB1EA48-D914-44C2-A8F0-A045D09C5360}" type="presOf" srcId="{11988E07-48F1-4F38-94A1-2A0FC95C7F0D}" destId="{B17DCD3E-616C-47BA-B443-39ABDA487DF0}" srcOrd="0" destOrd="0" presId="urn:microsoft.com/office/officeart/2005/8/layout/process3"/>
    <dgm:cxn modelId="{4196FE50-3156-437F-BC6C-5F7E4F40E9E7}" srcId="{11988E07-48F1-4F38-94A1-2A0FC95C7F0D}" destId="{5771F70C-1394-4ED9-B5AE-2967F6293997}" srcOrd="0" destOrd="0" parTransId="{36FA2C36-24EF-49DE-8307-BCC98C557CE9}" sibTransId="{EA34D9EF-EE64-42FC-A407-E8C34FB92126}"/>
    <dgm:cxn modelId="{2FE80286-8D0C-4380-8684-53FFB433F719}" type="presOf" srcId="{4148F943-2E68-4AB1-9170-5C7C89950B30}" destId="{15D52288-C94D-4DFB-9343-C3EBE3D94228}" srcOrd="1" destOrd="0" presId="urn:microsoft.com/office/officeart/2005/8/layout/process3"/>
    <dgm:cxn modelId="{A410BBA3-FA59-40A9-A6B6-D193B620D711}" srcId="{4148F943-2E68-4AB1-9170-5C7C89950B30}" destId="{7693DF54-82A1-48A3-B350-CE5B8D4C3FBB}" srcOrd="0" destOrd="0" parTransId="{F6C3FFAF-586C-4371-AB7B-64DAD39D5831}" sibTransId="{5599A55E-0A2B-4F28-8B54-BDA151B23A91}"/>
    <dgm:cxn modelId="{AC515EA9-11C8-438A-AFAC-908AD75CC0CA}" srcId="{11988E07-48F1-4F38-94A1-2A0FC95C7F0D}" destId="{4148F943-2E68-4AB1-9170-5C7C89950B30}" srcOrd="1" destOrd="0" parTransId="{A598C267-4DD2-48C1-BEF0-CF6AF902C7D4}" sibTransId="{3EDE7B47-D9CE-4BD1-BE32-12EF810EDC07}"/>
    <dgm:cxn modelId="{94329BB0-D9C6-41AA-8FF9-ADDF253CAB8E}" type="presOf" srcId="{EA34D9EF-EE64-42FC-A407-E8C34FB92126}" destId="{F41ACF20-D914-40A7-98CE-C9CFED3B47FC}" srcOrd="1" destOrd="0" presId="urn:microsoft.com/office/officeart/2005/8/layout/process3"/>
    <dgm:cxn modelId="{97D14C6B-DE9A-4159-938A-E923A7E004D4}" type="presParOf" srcId="{B17DCD3E-616C-47BA-B443-39ABDA487DF0}" destId="{8F066C9C-26E6-4966-817C-F3964A5EF4F0}" srcOrd="0" destOrd="0" presId="urn:microsoft.com/office/officeart/2005/8/layout/process3"/>
    <dgm:cxn modelId="{AD44CDDC-63F9-4BBB-9035-DE75E30E8341}" type="presParOf" srcId="{8F066C9C-26E6-4966-817C-F3964A5EF4F0}" destId="{F08983AC-1CE2-45BA-9CE7-19EB71D54058}" srcOrd="0" destOrd="0" presId="urn:microsoft.com/office/officeart/2005/8/layout/process3"/>
    <dgm:cxn modelId="{76F4CDC5-8623-4C78-B6C1-6475FB5A2F12}" type="presParOf" srcId="{8F066C9C-26E6-4966-817C-F3964A5EF4F0}" destId="{E8A42F9C-EC57-4A31-B5E5-B2FDE5713706}" srcOrd="1" destOrd="0" presId="urn:microsoft.com/office/officeart/2005/8/layout/process3"/>
    <dgm:cxn modelId="{C0B3450C-EC6D-4C0D-8491-E083433A910A}" type="presParOf" srcId="{8F066C9C-26E6-4966-817C-F3964A5EF4F0}" destId="{D133025B-2BA8-42E4-B516-601E9D20485F}" srcOrd="2" destOrd="0" presId="urn:microsoft.com/office/officeart/2005/8/layout/process3"/>
    <dgm:cxn modelId="{67A985FE-5816-4B2C-9155-B662A78F4096}" type="presParOf" srcId="{B17DCD3E-616C-47BA-B443-39ABDA487DF0}" destId="{0451D815-4BA9-4627-9253-A088923E5503}" srcOrd="1" destOrd="0" presId="urn:microsoft.com/office/officeart/2005/8/layout/process3"/>
    <dgm:cxn modelId="{C509003E-189D-4F2F-8C32-8D7AA6E3D45C}" type="presParOf" srcId="{0451D815-4BA9-4627-9253-A088923E5503}" destId="{F41ACF20-D914-40A7-98CE-C9CFED3B47FC}" srcOrd="0" destOrd="0" presId="urn:microsoft.com/office/officeart/2005/8/layout/process3"/>
    <dgm:cxn modelId="{5DC78D87-9F62-435C-9ECC-BEAD73252D6C}" type="presParOf" srcId="{B17DCD3E-616C-47BA-B443-39ABDA487DF0}" destId="{2E645A7C-BC06-4C33-AE81-FFE3CCDBB6C0}" srcOrd="2" destOrd="0" presId="urn:microsoft.com/office/officeart/2005/8/layout/process3"/>
    <dgm:cxn modelId="{8E357A06-29C3-46E4-9266-9CC007CB5128}" type="presParOf" srcId="{2E645A7C-BC06-4C33-AE81-FFE3CCDBB6C0}" destId="{520ED935-6818-4B74-A768-8DFAE62111C3}" srcOrd="0" destOrd="0" presId="urn:microsoft.com/office/officeart/2005/8/layout/process3"/>
    <dgm:cxn modelId="{E26FB341-64CB-4E25-A80F-77E1FE5049FA}" type="presParOf" srcId="{2E645A7C-BC06-4C33-AE81-FFE3CCDBB6C0}" destId="{15D52288-C94D-4DFB-9343-C3EBE3D94228}" srcOrd="1" destOrd="0" presId="urn:microsoft.com/office/officeart/2005/8/layout/process3"/>
    <dgm:cxn modelId="{70FF3853-8D2E-4588-9F1B-7C23ECED8A69}" type="presParOf" srcId="{2E645A7C-BC06-4C33-AE81-FFE3CCDBB6C0}" destId="{DA8A331A-4D20-45F3-A33D-64FB4CE660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88E07-48F1-4F38-94A1-2A0FC95C7F0D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771F70C-1394-4ED9-B5AE-2967F6293997}">
      <dgm:prSet phldrT="[Texto]" custT="1"/>
      <dgm:spPr/>
      <dgm:t>
        <a:bodyPr/>
        <a:lstStyle/>
        <a:p>
          <a:pPr algn="ctr"/>
          <a:r>
            <a:rPr lang="pt-BR" sz="2400" b="1" dirty="0">
              <a:latin typeface="Calibri Light" pitchFamily="34" charset="0"/>
            </a:rPr>
            <a:t>3 - </a:t>
          </a:r>
          <a:r>
            <a:rPr lang="en" sz="2400" b="1" dirty="0">
              <a:latin typeface="Calibri Light" pitchFamily="34" charset="0"/>
              <a:ea typeface="Arial"/>
              <a:cs typeface="Arial"/>
              <a:sym typeface="Arial"/>
            </a:rPr>
            <a:t>REFERÊNCIA E CONTRA REFERÊNCIA</a:t>
          </a:r>
          <a:endParaRPr lang="pt-BR" sz="1800" b="1" dirty="0">
            <a:latin typeface="Calibri Light" pitchFamily="34" charset="0"/>
          </a:endParaRPr>
        </a:p>
      </dgm:t>
    </dgm:pt>
    <dgm:pt modelId="{36FA2C36-24EF-49DE-8307-BCC98C557CE9}" type="parTrans" cxnId="{4196FE50-3156-437F-BC6C-5F7E4F40E9E7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EA34D9EF-EE64-42FC-A407-E8C34FB92126}" type="sibTrans" cxnId="{4196FE50-3156-437F-BC6C-5F7E4F40E9E7}">
      <dgm:prSet/>
      <dgm:spPr>
        <a:noFill/>
      </dgm:spPr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E675A668-5C1A-4220-8103-92C943C72CC0}">
      <dgm:prSet phldrT="[Texto]" custT="1"/>
      <dgm:spPr/>
      <dgm:t>
        <a:bodyPr/>
        <a:lstStyle/>
        <a:p>
          <a:pPr algn="just"/>
          <a:r>
            <a:rPr lang="pt-BR" sz="2200" dirty="0">
              <a:latin typeface="Calibri Light" pitchFamily="34" charset="0"/>
            </a:rPr>
            <a:t>Estabelecer um sistema de fluxo de referência e contra referência no âmbito do Sistema Único de Saúde</a:t>
          </a:r>
        </a:p>
      </dgm:t>
    </dgm:pt>
    <dgm:pt modelId="{D90C3FC2-EEAA-4E80-8A8D-4833AE8B7D88}" type="parTrans" cxnId="{C73A0632-F719-48AE-92A5-3CA41AB6D4EC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02118E2A-5D9B-4708-A8D4-01C1CE78ACF9}" type="sibTrans" cxnId="{C73A0632-F719-48AE-92A5-3CA41AB6D4EC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4148F943-2E68-4AB1-9170-5C7C89950B30}">
      <dgm:prSet phldrT="[Texto]" custT="1"/>
      <dgm:spPr/>
      <dgm:t>
        <a:bodyPr/>
        <a:lstStyle/>
        <a:p>
          <a:pPr algn="ctr"/>
          <a:r>
            <a:rPr lang="en" sz="2400" b="1" dirty="0">
              <a:latin typeface="Calibri Light" pitchFamily="34" charset="0"/>
              <a:ea typeface="Arial"/>
              <a:cs typeface="Arial"/>
              <a:sym typeface="Arial"/>
            </a:rPr>
            <a:t>4 - EXPERIÊNCIA DOS PACIENTES</a:t>
          </a:r>
          <a:endParaRPr lang="pt-BR" sz="1800" b="1" dirty="0">
            <a:latin typeface="Calibri Light" pitchFamily="34" charset="0"/>
          </a:endParaRPr>
        </a:p>
      </dgm:t>
    </dgm:pt>
    <dgm:pt modelId="{A598C267-4DD2-48C1-BEF0-CF6AF902C7D4}" type="parTrans" cxnId="{AC515EA9-11C8-438A-AFAC-908AD75CC0C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3EDE7B47-D9CE-4BD1-BE32-12EF810EDC07}" type="sibTrans" cxnId="{AC515EA9-11C8-438A-AFAC-908AD75CC0C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7693DF54-82A1-48A3-B350-CE5B8D4C3FBB}">
      <dgm:prSet phldrT="[Texto]" custT="1"/>
      <dgm:spPr/>
      <dgm:t>
        <a:bodyPr/>
        <a:lstStyle/>
        <a:p>
          <a:pPr algn="just" rtl="0"/>
          <a:r>
            <a:rPr lang="pt-BR" sz="2200" dirty="0">
              <a:latin typeface="Calibri Light" pitchFamily="34" charset="0"/>
            </a:rPr>
            <a:t>Aprimorar a experiência e a qualidade de vida dos pacientes com câncer, em cuidados paliativos, em reabilitação ou curados dentro da RHCCC</a:t>
          </a:r>
        </a:p>
      </dgm:t>
    </dgm:pt>
    <dgm:pt modelId="{F6C3FFAF-586C-4371-AB7B-64DAD39D5831}" type="parTrans" cxnId="{A410BBA3-FA59-40A9-A6B6-D193B620D71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5599A55E-0A2B-4F28-8B54-BDA151B23A91}" type="sibTrans" cxnId="{A410BBA3-FA59-40A9-A6B6-D193B620D71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B17DCD3E-616C-47BA-B443-39ABDA487DF0}" type="pres">
      <dgm:prSet presAssocID="{11988E07-48F1-4F38-94A1-2A0FC95C7F0D}" presName="linearFlow" presStyleCnt="0">
        <dgm:presLayoutVars>
          <dgm:dir/>
          <dgm:animLvl val="lvl"/>
          <dgm:resizeHandles val="exact"/>
        </dgm:presLayoutVars>
      </dgm:prSet>
      <dgm:spPr/>
    </dgm:pt>
    <dgm:pt modelId="{8F066C9C-26E6-4966-817C-F3964A5EF4F0}" type="pres">
      <dgm:prSet presAssocID="{5771F70C-1394-4ED9-B5AE-2967F6293997}" presName="composite" presStyleCnt="0"/>
      <dgm:spPr/>
    </dgm:pt>
    <dgm:pt modelId="{F08983AC-1CE2-45BA-9CE7-19EB71D54058}" type="pres">
      <dgm:prSet presAssocID="{5771F70C-1394-4ED9-B5AE-2967F6293997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8A42F9C-EC57-4A31-B5E5-B2FDE5713706}" type="pres">
      <dgm:prSet presAssocID="{5771F70C-1394-4ED9-B5AE-2967F6293997}" presName="parSh" presStyleLbl="node1" presStyleIdx="0" presStyleCnt="2" custScaleY="85846" custLinFactNeighborX="5104" custLinFactNeighborY="-19294"/>
      <dgm:spPr/>
    </dgm:pt>
    <dgm:pt modelId="{D133025B-2BA8-42E4-B516-601E9D20485F}" type="pres">
      <dgm:prSet presAssocID="{5771F70C-1394-4ED9-B5AE-2967F6293997}" presName="desTx" presStyleLbl="fgAcc1" presStyleIdx="0" presStyleCnt="2" custScaleX="88454" custScaleY="84461" custLinFactNeighborX="1906" custLinFactNeighborY="-6333">
        <dgm:presLayoutVars>
          <dgm:bulletEnabled val="1"/>
        </dgm:presLayoutVars>
      </dgm:prSet>
      <dgm:spPr/>
    </dgm:pt>
    <dgm:pt modelId="{0451D815-4BA9-4627-9253-A088923E5503}" type="pres">
      <dgm:prSet presAssocID="{EA34D9EF-EE64-42FC-A407-E8C34FB92126}" presName="sibTrans" presStyleLbl="sibTrans2D1" presStyleIdx="0" presStyleCnt="1"/>
      <dgm:spPr/>
    </dgm:pt>
    <dgm:pt modelId="{F41ACF20-D914-40A7-98CE-C9CFED3B47FC}" type="pres">
      <dgm:prSet presAssocID="{EA34D9EF-EE64-42FC-A407-E8C34FB92126}" presName="connTx" presStyleLbl="sibTrans2D1" presStyleIdx="0" presStyleCnt="1"/>
      <dgm:spPr/>
    </dgm:pt>
    <dgm:pt modelId="{2E645A7C-BC06-4C33-AE81-FFE3CCDBB6C0}" type="pres">
      <dgm:prSet presAssocID="{4148F943-2E68-4AB1-9170-5C7C89950B30}" presName="composite" presStyleCnt="0"/>
      <dgm:spPr/>
    </dgm:pt>
    <dgm:pt modelId="{520ED935-6818-4B74-A768-8DFAE62111C3}" type="pres">
      <dgm:prSet presAssocID="{4148F943-2E68-4AB1-9170-5C7C89950B3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5D52288-C94D-4DFB-9343-C3EBE3D94228}" type="pres">
      <dgm:prSet presAssocID="{4148F943-2E68-4AB1-9170-5C7C89950B30}" presName="parSh" presStyleLbl="node1" presStyleIdx="1" presStyleCnt="2" custScaleY="79923" custLinFactNeighborX="4142" custLinFactNeighborY="-15034"/>
      <dgm:spPr/>
    </dgm:pt>
    <dgm:pt modelId="{DA8A331A-4D20-45F3-A33D-64FB4CE66071}" type="pres">
      <dgm:prSet presAssocID="{4148F943-2E68-4AB1-9170-5C7C89950B30}" presName="desTx" presStyleLbl="fgAcc1" presStyleIdx="1" presStyleCnt="2" custLinFactNeighborX="-4992" custLinFactNeighborY="3205">
        <dgm:presLayoutVars>
          <dgm:bulletEnabled val="1"/>
        </dgm:presLayoutVars>
      </dgm:prSet>
      <dgm:spPr/>
    </dgm:pt>
  </dgm:ptLst>
  <dgm:cxnLst>
    <dgm:cxn modelId="{32432C1E-6980-4D01-B008-4E7F5D9824F4}" type="presOf" srcId="{7693DF54-82A1-48A3-B350-CE5B8D4C3FBB}" destId="{DA8A331A-4D20-45F3-A33D-64FB4CE66071}" srcOrd="0" destOrd="0" presId="urn:microsoft.com/office/officeart/2005/8/layout/process3"/>
    <dgm:cxn modelId="{6BFBC521-5018-4E03-B779-A04E21091B4A}" type="presOf" srcId="{5771F70C-1394-4ED9-B5AE-2967F6293997}" destId="{E8A42F9C-EC57-4A31-B5E5-B2FDE5713706}" srcOrd="1" destOrd="0" presId="urn:microsoft.com/office/officeart/2005/8/layout/process3"/>
    <dgm:cxn modelId="{C73A0632-F719-48AE-92A5-3CA41AB6D4EC}" srcId="{5771F70C-1394-4ED9-B5AE-2967F6293997}" destId="{E675A668-5C1A-4220-8103-92C943C72CC0}" srcOrd="0" destOrd="0" parTransId="{D90C3FC2-EEAA-4E80-8A8D-4833AE8B7D88}" sibTransId="{02118E2A-5D9B-4708-A8D4-01C1CE78ACF9}"/>
    <dgm:cxn modelId="{85135642-C762-4494-BBE2-AA1CC1F4D4EB}" type="presOf" srcId="{EA34D9EF-EE64-42FC-A407-E8C34FB92126}" destId="{0451D815-4BA9-4627-9253-A088923E5503}" srcOrd="0" destOrd="0" presId="urn:microsoft.com/office/officeart/2005/8/layout/process3"/>
    <dgm:cxn modelId="{00AB684A-A0CD-4D4E-8B21-07A3423A2016}" type="presOf" srcId="{11988E07-48F1-4F38-94A1-2A0FC95C7F0D}" destId="{B17DCD3E-616C-47BA-B443-39ABDA487DF0}" srcOrd="0" destOrd="0" presId="urn:microsoft.com/office/officeart/2005/8/layout/process3"/>
    <dgm:cxn modelId="{4196FE50-3156-437F-BC6C-5F7E4F40E9E7}" srcId="{11988E07-48F1-4F38-94A1-2A0FC95C7F0D}" destId="{5771F70C-1394-4ED9-B5AE-2967F6293997}" srcOrd="0" destOrd="0" parTransId="{36FA2C36-24EF-49DE-8307-BCC98C557CE9}" sibTransId="{EA34D9EF-EE64-42FC-A407-E8C34FB92126}"/>
    <dgm:cxn modelId="{4483AF79-B50A-4A56-8CA3-30FF28F881A4}" type="presOf" srcId="{EA34D9EF-EE64-42FC-A407-E8C34FB92126}" destId="{F41ACF20-D914-40A7-98CE-C9CFED3B47FC}" srcOrd="1" destOrd="0" presId="urn:microsoft.com/office/officeart/2005/8/layout/process3"/>
    <dgm:cxn modelId="{A410BBA3-FA59-40A9-A6B6-D193B620D711}" srcId="{4148F943-2E68-4AB1-9170-5C7C89950B30}" destId="{7693DF54-82A1-48A3-B350-CE5B8D4C3FBB}" srcOrd="0" destOrd="0" parTransId="{F6C3FFAF-586C-4371-AB7B-64DAD39D5831}" sibTransId="{5599A55E-0A2B-4F28-8B54-BDA151B23A91}"/>
    <dgm:cxn modelId="{AC515EA9-11C8-438A-AFAC-908AD75CC0CA}" srcId="{11988E07-48F1-4F38-94A1-2A0FC95C7F0D}" destId="{4148F943-2E68-4AB1-9170-5C7C89950B30}" srcOrd="1" destOrd="0" parTransId="{A598C267-4DD2-48C1-BEF0-CF6AF902C7D4}" sibTransId="{3EDE7B47-D9CE-4BD1-BE32-12EF810EDC07}"/>
    <dgm:cxn modelId="{3A0A32AC-2B61-4C61-BACB-22C66076E58A}" type="presOf" srcId="{E675A668-5C1A-4220-8103-92C943C72CC0}" destId="{D133025B-2BA8-42E4-B516-601E9D20485F}" srcOrd="0" destOrd="0" presId="urn:microsoft.com/office/officeart/2005/8/layout/process3"/>
    <dgm:cxn modelId="{42BD86C5-D05B-4AF5-9649-08029A04D39C}" type="presOf" srcId="{5771F70C-1394-4ED9-B5AE-2967F6293997}" destId="{F08983AC-1CE2-45BA-9CE7-19EB71D54058}" srcOrd="0" destOrd="0" presId="urn:microsoft.com/office/officeart/2005/8/layout/process3"/>
    <dgm:cxn modelId="{F4465EDB-3F82-4AFF-A7A2-27FE73F247DB}" type="presOf" srcId="{4148F943-2E68-4AB1-9170-5C7C89950B30}" destId="{520ED935-6818-4B74-A768-8DFAE62111C3}" srcOrd="0" destOrd="0" presId="urn:microsoft.com/office/officeart/2005/8/layout/process3"/>
    <dgm:cxn modelId="{6FCF4FF1-C7B4-470D-88DD-3B78E13B7F6B}" type="presOf" srcId="{4148F943-2E68-4AB1-9170-5C7C89950B30}" destId="{15D52288-C94D-4DFB-9343-C3EBE3D94228}" srcOrd="1" destOrd="0" presId="urn:microsoft.com/office/officeart/2005/8/layout/process3"/>
    <dgm:cxn modelId="{2F5DA6AD-D0AB-45EE-8B93-09DA72CC1689}" type="presParOf" srcId="{B17DCD3E-616C-47BA-B443-39ABDA487DF0}" destId="{8F066C9C-26E6-4966-817C-F3964A5EF4F0}" srcOrd="0" destOrd="0" presId="urn:microsoft.com/office/officeart/2005/8/layout/process3"/>
    <dgm:cxn modelId="{4E53DD69-AA7A-4111-8118-14A687E150B8}" type="presParOf" srcId="{8F066C9C-26E6-4966-817C-F3964A5EF4F0}" destId="{F08983AC-1CE2-45BA-9CE7-19EB71D54058}" srcOrd="0" destOrd="0" presId="urn:microsoft.com/office/officeart/2005/8/layout/process3"/>
    <dgm:cxn modelId="{879F5C4A-4CA9-42A6-A8B3-A466EBC19508}" type="presParOf" srcId="{8F066C9C-26E6-4966-817C-F3964A5EF4F0}" destId="{E8A42F9C-EC57-4A31-B5E5-B2FDE5713706}" srcOrd="1" destOrd="0" presId="urn:microsoft.com/office/officeart/2005/8/layout/process3"/>
    <dgm:cxn modelId="{A032FDE6-83E1-4C15-A49A-637332022ACA}" type="presParOf" srcId="{8F066C9C-26E6-4966-817C-F3964A5EF4F0}" destId="{D133025B-2BA8-42E4-B516-601E9D20485F}" srcOrd="2" destOrd="0" presId="urn:microsoft.com/office/officeart/2005/8/layout/process3"/>
    <dgm:cxn modelId="{F66F2568-8A45-47B8-A363-B093681768D0}" type="presParOf" srcId="{B17DCD3E-616C-47BA-B443-39ABDA487DF0}" destId="{0451D815-4BA9-4627-9253-A088923E5503}" srcOrd="1" destOrd="0" presId="urn:microsoft.com/office/officeart/2005/8/layout/process3"/>
    <dgm:cxn modelId="{C1B97574-FC79-418E-9013-89CC1C5EAAC0}" type="presParOf" srcId="{0451D815-4BA9-4627-9253-A088923E5503}" destId="{F41ACF20-D914-40A7-98CE-C9CFED3B47FC}" srcOrd="0" destOrd="0" presId="urn:microsoft.com/office/officeart/2005/8/layout/process3"/>
    <dgm:cxn modelId="{A5A82606-5937-42C4-830C-49E58760F01A}" type="presParOf" srcId="{B17DCD3E-616C-47BA-B443-39ABDA487DF0}" destId="{2E645A7C-BC06-4C33-AE81-FFE3CCDBB6C0}" srcOrd="2" destOrd="0" presId="urn:microsoft.com/office/officeart/2005/8/layout/process3"/>
    <dgm:cxn modelId="{B614671B-2D58-4B03-9974-97A80996C732}" type="presParOf" srcId="{2E645A7C-BC06-4C33-AE81-FFE3CCDBB6C0}" destId="{520ED935-6818-4B74-A768-8DFAE62111C3}" srcOrd="0" destOrd="0" presId="urn:microsoft.com/office/officeart/2005/8/layout/process3"/>
    <dgm:cxn modelId="{4DD0A2D6-B13A-46DF-9F73-45B6FA6E6F73}" type="presParOf" srcId="{2E645A7C-BC06-4C33-AE81-FFE3CCDBB6C0}" destId="{15D52288-C94D-4DFB-9343-C3EBE3D94228}" srcOrd="1" destOrd="0" presId="urn:microsoft.com/office/officeart/2005/8/layout/process3"/>
    <dgm:cxn modelId="{CD5732FD-4BBD-4C1F-A17A-B57FF4726778}" type="presParOf" srcId="{2E645A7C-BC06-4C33-AE81-FFE3CCDBB6C0}" destId="{DA8A331A-4D20-45F3-A33D-64FB4CE660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988E07-48F1-4F38-94A1-2A0FC95C7F0D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771F70C-1394-4ED9-B5AE-2967F6293997}">
      <dgm:prSet phldrT="[Texto]" custT="1"/>
      <dgm:spPr/>
      <dgm:t>
        <a:bodyPr/>
        <a:lstStyle/>
        <a:p>
          <a:pPr algn="ctr"/>
          <a:r>
            <a:rPr lang="pt-BR" sz="2400" b="1" dirty="0">
              <a:latin typeface="Calibri Light" pitchFamily="34" charset="0"/>
            </a:rPr>
            <a:t>5 - </a:t>
          </a:r>
          <a:r>
            <a:rPr lang="pt-BR" sz="2400" b="1" dirty="0">
              <a:latin typeface="Calibri Light" pitchFamily="34" charset="0"/>
              <a:ea typeface="Arial"/>
              <a:cs typeface="Arial"/>
            </a:rPr>
            <a:t>DESCENTRALIZAÇÃO</a:t>
          </a:r>
          <a:endParaRPr lang="pt-BR" sz="2400" b="1" dirty="0">
            <a:latin typeface="Calibri Light" pitchFamily="34" charset="0"/>
          </a:endParaRPr>
        </a:p>
      </dgm:t>
    </dgm:pt>
    <dgm:pt modelId="{36FA2C36-24EF-49DE-8307-BCC98C557CE9}" type="parTrans" cxnId="{4196FE50-3156-437F-BC6C-5F7E4F40E9E7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EA34D9EF-EE64-42FC-A407-E8C34FB92126}" type="sibTrans" cxnId="{4196FE50-3156-437F-BC6C-5F7E4F40E9E7}">
      <dgm:prSet/>
      <dgm:spPr>
        <a:noFill/>
      </dgm:spPr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E675A668-5C1A-4220-8103-92C943C72CC0}">
      <dgm:prSet phldrT="[Texto]" custT="1"/>
      <dgm:spPr/>
      <dgm:t>
        <a:bodyPr/>
        <a:lstStyle/>
        <a:p>
          <a:pPr algn="just"/>
          <a:r>
            <a:rPr lang="pt-BR" sz="2200" dirty="0">
              <a:latin typeface="Calibri Light" pitchFamily="34" charset="0"/>
            </a:rPr>
            <a:t>Descentralização das ações e serviços referentes à promoção, prevenção, detecção precoce, tratamento, reabilitação e cuidados paliativos</a:t>
          </a:r>
        </a:p>
      </dgm:t>
    </dgm:pt>
    <dgm:pt modelId="{D90C3FC2-EEAA-4E80-8A8D-4833AE8B7D88}" type="parTrans" cxnId="{C73A0632-F719-48AE-92A5-3CA41AB6D4EC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02118E2A-5D9B-4708-A8D4-01C1CE78ACF9}" type="sibTrans" cxnId="{C73A0632-F719-48AE-92A5-3CA41AB6D4EC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4148F943-2E68-4AB1-9170-5C7C89950B30}">
      <dgm:prSet phldrT="[Texto]" custT="1"/>
      <dgm:spPr/>
      <dgm:t>
        <a:bodyPr/>
        <a:lstStyle/>
        <a:p>
          <a:pPr algn="ctr"/>
          <a:r>
            <a:rPr lang="pt-BR" sz="2400" b="1" dirty="0">
              <a:latin typeface="Calibri Light" pitchFamily="34" charset="0"/>
            </a:rPr>
            <a:t>6 - PESQUISA</a:t>
          </a:r>
        </a:p>
      </dgm:t>
    </dgm:pt>
    <dgm:pt modelId="{A598C267-4DD2-48C1-BEF0-CF6AF902C7D4}" type="parTrans" cxnId="{AC515EA9-11C8-438A-AFAC-908AD75CC0C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3EDE7B47-D9CE-4BD1-BE32-12EF810EDC07}" type="sibTrans" cxnId="{AC515EA9-11C8-438A-AFAC-908AD75CC0C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7693DF54-82A1-48A3-B350-CE5B8D4C3FBB}">
      <dgm:prSet phldrT="[Texto]" custT="1"/>
      <dgm:spPr/>
      <dgm:t>
        <a:bodyPr/>
        <a:lstStyle/>
        <a:p>
          <a:pPr algn="just" rtl="0"/>
          <a:r>
            <a:rPr lang="pt-BR" sz="2200" dirty="0">
              <a:latin typeface="Calibri Light" pitchFamily="34" charset="0"/>
            </a:rPr>
            <a:t>Incentivar a pesquisa na atenção oncológica</a:t>
          </a:r>
        </a:p>
      </dgm:t>
    </dgm:pt>
    <dgm:pt modelId="{F6C3FFAF-586C-4371-AB7B-64DAD39D5831}" type="parTrans" cxnId="{A410BBA3-FA59-40A9-A6B6-D193B620D71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5599A55E-0A2B-4F28-8B54-BDA151B23A91}" type="sibTrans" cxnId="{A410BBA3-FA59-40A9-A6B6-D193B620D71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B17DCD3E-616C-47BA-B443-39ABDA487DF0}" type="pres">
      <dgm:prSet presAssocID="{11988E07-48F1-4F38-94A1-2A0FC95C7F0D}" presName="linearFlow" presStyleCnt="0">
        <dgm:presLayoutVars>
          <dgm:dir/>
          <dgm:animLvl val="lvl"/>
          <dgm:resizeHandles val="exact"/>
        </dgm:presLayoutVars>
      </dgm:prSet>
      <dgm:spPr/>
    </dgm:pt>
    <dgm:pt modelId="{8F066C9C-26E6-4966-817C-F3964A5EF4F0}" type="pres">
      <dgm:prSet presAssocID="{5771F70C-1394-4ED9-B5AE-2967F6293997}" presName="composite" presStyleCnt="0"/>
      <dgm:spPr/>
    </dgm:pt>
    <dgm:pt modelId="{F08983AC-1CE2-45BA-9CE7-19EB71D54058}" type="pres">
      <dgm:prSet presAssocID="{5771F70C-1394-4ED9-B5AE-2967F6293997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8A42F9C-EC57-4A31-B5E5-B2FDE5713706}" type="pres">
      <dgm:prSet presAssocID="{5771F70C-1394-4ED9-B5AE-2967F6293997}" presName="parSh" presStyleLbl="node1" presStyleIdx="0" presStyleCnt="2" custScaleX="143809" custScaleY="85698" custLinFactNeighborX="1188" custLinFactNeighborY="-36629"/>
      <dgm:spPr/>
    </dgm:pt>
    <dgm:pt modelId="{D133025B-2BA8-42E4-B516-601E9D20485F}" type="pres">
      <dgm:prSet presAssocID="{5771F70C-1394-4ED9-B5AE-2967F6293997}" presName="desTx" presStyleLbl="fgAcc1" presStyleIdx="0" presStyleCnt="2" custScaleX="123639" custScaleY="89209" custLinFactNeighborX="2609" custLinFactNeighborY="-4718">
        <dgm:presLayoutVars>
          <dgm:bulletEnabled val="1"/>
        </dgm:presLayoutVars>
      </dgm:prSet>
      <dgm:spPr/>
    </dgm:pt>
    <dgm:pt modelId="{0451D815-4BA9-4627-9253-A088923E5503}" type="pres">
      <dgm:prSet presAssocID="{EA34D9EF-EE64-42FC-A407-E8C34FB92126}" presName="sibTrans" presStyleLbl="sibTrans2D1" presStyleIdx="0" presStyleCnt="1"/>
      <dgm:spPr/>
    </dgm:pt>
    <dgm:pt modelId="{F41ACF20-D914-40A7-98CE-C9CFED3B47FC}" type="pres">
      <dgm:prSet presAssocID="{EA34D9EF-EE64-42FC-A407-E8C34FB92126}" presName="connTx" presStyleLbl="sibTrans2D1" presStyleIdx="0" presStyleCnt="1"/>
      <dgm:spPr/>
    </dgm:pt>
    <dgm:pt modelId="{2E645A7C-BC06-4C33-AE81-FFE3CCDBB6C0}" type="pres">
      <dgm:prSet presAssocID="{4148F943-2E68-4AB1-9170-5C7C89950B30}" presName="composite" presStyleCnt="0"/>
      <dgm:spPr/>
    </dgm:pt>
    <dgm:pt modelId="{520ED935-6818-4B74-A768-8DFAE62111C3}" type="pres">
      <dgm:prSet presAssocID="{4148F943-2E68-4AB1-9170-5C7C89950B3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5D52288-C94D-4DFB-9343-C3EBE3D94228}" type="pres">
      <dgm:prSet presAssocID="{4148F943-2E68-4AB1-9170-5C7C89950B30}" presName="parSh" presStyleLbl="node1" presStyleIdx="1" presStyleCnt="2" custScaleX="134377" custScaleY="86522" custLinFactNeighborX="1638" custLinFactNeighborY="-45831"/>
      <dgm:spPr/>
    </dgm:pt>
    <dgm:pt modelId="{DA8A331A-4D20-45F3-A33D-64FB4CE66071}" type="pres">
      <dgm:prSet presAssocID="{4148F943-2E68-4AB1-9170-5C7C89950B30}" presName="desTx" presStyleLbl="fgAcc1" presStyleIdx="1" presStyleCnt="2" custScaleY="50576" custLinFactNeighborX="-6902" custLinFactNeighborY="-32917">
        <dgm:presLayoutVars>
          <dgm:bulletEnabled val="1"/>
        </dgm:presLayoutVars>
      </dgm:prSet>
      <dgm:spPr/>
    </dgm:pt>
  </dgm:ptLst>
  <dgm:cxnLst>
    <dgm:cxn modelId="{9ECC9400-64D1-43F3-A509-AEDEDF168941}" type="presOf" srcId="{11988E07-48F1-4F38-94A1-2A0FC95C7F0D}" destId="{B17DCD3E-616C-47BA-B443-39ABDA487DF0}" srcOrd="0" destOrd="0" presId="urn:microsoft.com/office/officeart/2005/8/layout/process3"/>
    <dgm:cxn modelId="{8AD41A13-A0FD-49C8-9E42-C7B89565E4E5}" type="presOf" srcId="{7693DF54-82A1-48A3-B350-CE5B8D4C3FBB}" destId="{DA8A331A-4D20-45F3-A33D-64FB4CE66071}" srcOrd="0" destOrd="0" presId="urn:microsoft.com/office/officeart/2005/8/layout/process3"/>
    <dgm:cxn modelId="{C73A0632-F719-48AE-92A5-3CA41AB6D4EC}" srcId="{5771F70C-1394-4ED9-B5AE-2967F6293997}" destId="{E675A668-5C1A-4220-8103-92C943C72CC0}" srcOrd="0" destOrd="0" parTransId="{D90C3FC2-EEAA-4E80-8A8D-4833AE8B7D88}" sibTransId="{02118E2A-5D9B-4708-A8D4-01C1CE78ACF9}"/>
    <dgm:cxn modelId="{608CE15B-BAFA-46B4-9315-6C8062DEF9D1}" type="presOf" srcId="{4148F943-2E68-4AB1-9170-5C7C89950B30}" destId="{520ED935-6818-4B74-A768-8DFAE62111C3}" srcOrd="0" destOrd="0" presId="urn:microsoft.com/office/officeart/2005/8/layout/process3"/>
    <dgm:cxn modelId="{1956FD64-A0DC-4365-A2F2-CE8B1D27D16D}" type="presOf" srcId="{4148F943-2E68-4AB1-9170-5C7C89950B30}" destId="{15D52288-C94D-4DFB-9343-C3EBE3D94228}" srcOrd="1" destOrd="0" presId="urn:microsoft.com/office/officeart/2005/8/layout/process3"/>
    <dgm:cxn modelId="{7983AE6A-A19E-44E0-AD53-F969FF228E3C}" type="presOf" srcId="{5771F70C-1394-4ED9-B5AE-2967F6293997}" destId="{F08983AC-1CE2-45BA-9CE7-19EB71D54058}" srcOrd="0" destOrd="0" presId="urn:microsoft.com/office/officeart/2005/8/layout/process3"/>
    <dgm:cxn modelId="{4196FE50-3156-437F-BC6C-5F7E4F40E9E7}" srcId="{11988E07-48F1-4F38-94A1-2A0FC95C7F0D}" destId="{5771F70C-1394-4ED9-B5AE-2967F6293997}" srcOrd="0" destOrd="0" parTransId="{36FA2C36-24EF-49DE-8307-BCC98C557CE9}" sibTransId="{EA34D9EF-EE64-42FC-A407-E8C34FB92126}"/>
    <dgm:cxn modelId="{A410BBA3-FA59-40A9-A6B6-D193B620D711}" srcId="{4148F943-2E68-4AB1-9170-5C7C89950B30}" destId="{7693DF54-82A1-48A3-B350-CE5B8D4C3FBB}" srcOrd="0" destOrd="0" parTransId="{F6C3FFAF-586C-4371-AB7B-64DAD39D5831}" sibTransId="{5599A55E-0A2B-4F28-8B54-BDA151B23A91}"/>
    <dgm:cxn modelId="{AC515EA9-11C8-438A-AFAC-908AD75CC0CA}" srcId="{11988E07-48F1-4F38-94A1-2A0FC95C7F0D}" destId="{4148F943-2E68-4AB1-9170-5C7C89950B30}" srcOrd="1" destOrd="0" parTransId="{A598C267-4DD2-48C1-BEF0-CF6AF902C7D4}" sibTransId="{3EDE7B47-D9CE-4BD1-BE32-12EF810EDC07}"/>
    <dgm:cxn modelId="{45262DB6-DB84-407E-89AA-6061FACBD294}" type="presOf" srcId="{5771F70C-1394-4ED9-B5AE-2967F6293997}" destId="{E8A42F9C-EC57-4A31-B5E5-B2FDE5713706}" srcOrd="1" destOrd="0" presId="urn:microsoft.com/office/officeart/2005/8/layout/process3"/>
    <dgm:cxn modelId="{B1FB89C2-BEFB-413C-B2FC-514F68449CFD}" type="presOf" srcId="{EA34D9EF-EE64-42FC-A407-E8C34FB92126}" destId="{F41ACF20-D914-40A7-98CE-C9CFED3B47FC}" srcOrd="1" destOrd="0" presId="urn:microsoft.com/office/officeart/2005/8/layout/process3"/>
    <dgm:cxn modelId="{6C8760E5-F545-481A-BC6D-E40DFC916DF5}" type="presOf" srcId="{EA34D9EF-EE64-42FC-A407-E8C34FB92126}" destId="{0451D815-4BA9-4627-9253-A088923E5503}" srcOrd="0" destOrd="0" presId="urn:microsoft.com/office/officeart/2005/8/layout/process3"/>
    <dgm:cxn modelId="{1EBDC4F6-C0BB-4EEA-864D-54C8A449E0F0}" type="presOf" srcId="{E675A668-5C1A-4220-8103-92C943C72CC0}" destId="{D133025B-2BA8-42E4-B516-601E9D20485F}" srcOrd="0" destOrd="0" presId="urn:microsoft.com/office/officeart/2005/8/layout/process3"/>
    <dgm:cxn modelId="{01F28DC9-6BF5-440D-94D9-C4C4B5591A65}" type="presParOf" srcId="{B17DCD3E-616C-47BA-B443-39ABDA487DF0}" destId="{8F066C9C-26E6-4966-817C-F3964A5EF4F0}" srcOrd="0" destOrd="0" presId="urn:microsoft.com/office/officeart/2005/8/layout/process3"/>
    <dgm:cxn modelId="{16F88810-4E75-44A1-A62E-42EFD0C3BE5B}" type="presParOf" srcId="{8F066C9C-26E6-4966-817C-F3964A5EF4F0}" destId="{F08983AC-1CE2-45BA-9CE7-19EB71D54058}" srcOrd="0" destOrd="0" presId="urn:microsoft.com/office/officeart/2005/8/layout/process3"/>
    <dgm:cxn modelId="{4313F216-9A82-419F-ABBE-EC16B01CB2B5}" type="presParOf" srcId="{8F066C9C-26E6-4966-817C-F3964A5EF4F0}" destId="{E8A42F9C-EC57-4A31-B5E5-B2FDE5713706}" srcOrd="1" destOrd="0" presId="urn:microsoft.com/office/officeart/2005/8/layout/process3"/>
    <dgm:cxn modelId="{D7E6BC05-E2F9-4BF6-9027-0514B9DCE23E}" type="presParOf" srcId="{8F066C9C-26E6-4966-817C-F3964A5EF4F0}" destId="{D133025B-2BA8-42E4-B516-601E9D20485F}" srcOrd="2" destOrd="0" presId="urn:microsoft.com/office/officeart/2005/8/layout/process3"/>
    <dgm:cxn modelId="{2F9EFA08-7E02-4EC2-9208-FE2966364AC7}" type="presParOf" srcId="{B17DCD3E-616C-47BA-B443-39ABDA487DF0}" destId="{0451D815-4BA9-4627-9253-A088923E5503}" srcOrd="1" destOrd="0" presId="urn:microsoft.com/office/officeart/2005/8/layout/process3"/>
    <dgm:cxn modelId="{F09A0C48-F658-46EE-929E-2F2E5588212D}" type="presParOf" srcId="{0451D815-4BA9-4627-9253-A088923E5503}" destId="{F41ACF20-D914-40A7-98CE-C9CFED3B47FC}" srcOrd="0" destOrd="0" presId="urn:microsoft.com/office/officeart/2005/8/layout/process3"/>
    <dgm:cxn modelId="{B514215B-0E93-4444-B974-EE51ED1A1E57}" type="presParOf" srcId="{B17DCD3E-616C-47BA-B443-39ABDA487DF0}" destId="{2E645A7C-BC06-4C33-AE81-FFE3CCDBB6C0}" srcOrd="2" destOrd="0" presId="urn:microsoft.com/office/officeart/2005/8/layout/process3"/>
    <dgm:cxn modelId="{994AE8DF-4EA0-41AE-8F07-A7A554A0EFF8}" type="presParOf" srcId="{2E645A7C-BC06-4C33-AE81-FFE3CCDBB6C0}" destId="{520ED935-6818-4B74-A768-8DFAE62111C3}" srcOrd="0" destOrd="0" presId="urn:microsoft.com/office/officeart/2005/8/layout/process3"/>
    <dgm:cxn modelId="{CC291D35-1025-4D99-AC2E-D5A960ED39F6}" type="presParOf" srcId="{2E645A7C-BC06-4C33-AE81-FFE3CCDBB6C0}" destId="{15D52288-C94D-4DFB-9343-C3EBE3D94228}" srcOrd="1" destOrd="0" presId="urn:microsoft.com/office/officeart/2005/8/layout/process3"/>
    <dgm:cxn modelId="{92AC93AF-9245-4584-BBDB-34F6A71072B9}" type="presParOf" srcId="{2E645A7C-BC06-4C33-AE81-FFE3CCDBB6C0}" destId="{DA8A331A-4D20-45F3-A33D-64FB4CE660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988E07-48F1-4F38-94A1-2A0FC95C7F0D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771F70C-1394-4ED9-B5AE-2967F6293997}">
      <dgm:prSet phldrT="[Texto]" custT="1"/>
      <dgm:spPr/>
      <dgm:t>
        <a:bodyPr/>
        <a:lstStyle/>
        <a:p>
          <a:pPr algn="ctr"/>
          <a:r>
            <a:rPr lang="pt-BR" sz="2400" b="1" dirty="0">
              <a:latin typeface="Calibri Light" pitchFamily="34" charset="0"/>
            </a:rPr>
            <a:t>7 - AVALIAÇÃO</a:t>
          </a:r>
        </a:p>
      </dgm:t>
    </dgm:pt>
    <dgm:pt modelId="{36FA2C36-24EF-49DE-8307-BCC98C557CE9}" type="parTrans" cxnId="{4196FE50-3156-437F-BC6C-5F7E4F40E9E7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EA34D9EF-EE64-42FC-A407-E8C34FB92126}" type="sibTrans" cxnId="{4196FE50-3156-437F-BC6C-5F7E4F40E9E7}">
      <dgm:prSet/>
      <dgm:spPr>
        <a:noFill/>
      </dgm:spPr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E675A668-5C1A-4220-8103-92C943C72CC0}">
      <dgm:prSet phldrT="[Texto]" custT="1"/>
      <dgm:spPr/>
      <dgm:t>
        <a:bodyPr/>
        <a:lstStyle/>
        <a:p>
          <a:pPr algn="just"/>
          <a:r>
            <a:rPr lang="pt-BR" sz="2200" dirty="0"/>
            <a:t>Implantar método de avaliação dos serviços que aderirem à RHCCC;</a:t>
          </a:r>
          <a:endParaRPr lang="pt-BR" sz="2200" dirty="0">
            <a:latin typeface="Calibri Light" pitchFamily="34" charset="0"/>
          </a:endParaRPr>
        </a:p>
      </dgm:t>
    </dgm:pt>
    <dgm:pt modelId="{D90C3FC2-EEAA-4E80-8A8D-4833AE8B7D88}" type="parTrans" cxnId="{C73A0632-F719-48AE-92A5-3CA41AB6D4EC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02118E2A-5D9B-4708-A8D4-01C1CE78ACF9}" type="sibTrans" cxnId="{C73A0632-F719-48AE-92A5-3CA41AB6D4EC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4148F943-2E68-4AB1-9170-5C7C89950B30}">
      <dgm:prSet phldrT="[Texto]" custT="1"/>
      <dgm:spPr/>
      <dgm:t>
        <a:bodyPr/>
        <a:lstStyle/>
        <a:p>
          <a:pPr algn="ctr"/>
          <a:r>
            <a:rPr lang="pt-BR" sz="2400" b="1" dirty="0">
              <a:latin typeface="Calibri Light" pitchFamily="34" charset="0"/>
            </a:rPr>
            <a:t>8 – BOAS PRÁTICAS</a:t>
          </a:r>
        </a:p>
      </dgm:t>
    </dgm:pt>
    <dgm:pt modelId="{A598C267-4DD2-48C1-BEF0-CF6AF902C7D4}" type="parTrans" cxnId="{AC515EA9-11C8-438A-AFAC-908AD75CC0C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3EDE7B47-D9CE-4BD1-BE32-12EF810EDC07}" type="sibTrans" cxnId="{AC515EA9-11C8-438A-AFAC-908AD75CC0CA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7693DF54-82A1-48A3-B350-CE5B8D4C3FBB}">
      <dgm:prSet phldrT="[Texto]" custT="1"/>
      <dgm:spPr/>
      <dgm:t>
        <a:bodyPr/>
        <a:lstStyle/>
        <a:p>
          <a:pPr algn="just" rtl="0"/>
          <a:r>
            <a:rPr lang="pt-BR" sz="2200" dirty="0"/>
            <a:t>Fomentar a disseminação de experiências exitosas na RHCCC</a:t>
          </a:r>
          <a:endParaRPr lang="pt-BR" sz="2200" dirty="0">
            <a:latin typeface="Calibri Light" pitchFamily="34" charset="0"/>
          </a:endParaRPr>
        </a:p>
      </dgm:t>
    </dgm:pt>
    <dgm:pt modelId="{F6C3FFAF-586C-4371-AB7B-64DAD39D5831}" type="parTrans" cxnId="{A410BBA3-FA59-40A9-A6B6-D193B620D71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5599A55E-0A2B-4F28-8B54-BDA151B23A91}" type="sibTrans" cxnId="{A410BBA3-FA59-40A9-A6B6-D193B620D711}">
      <dgm:prSet/>
      <dgm:spPr/>
      <dgm:t>
        <a:bodyPr/>
        <a:lstStyle/>
        <a:p>
          <a:endParaRPr lang="pt-BR" sz="1800">
            <a:solidFill>
              <a:schemeClr val="tx1"/>
            </a:solidFill>
            <a:latin typeface="Calibri Light" pitchFamily="34" charset="0"/>
          </a:endParaRPr>
        </a:p>
      </dgm:t>
    </dgm:pt>
    <dgm:pt modelId="{B17DCD3E-616C-47BA-B443-39ABDA487DF0}" type="pres">
      <dgm:prSet presAssocID="{11988E07-48F1-4F38-94A1-2A0FC95C7F0D}" presName="linearFlow" presStyleCnt="0">
        <dgm:presLayoutVars>
          <dgm:dir/>
          <dgm:animLvl val="lvl"/>
          <dgm:resizeHandles val="exact"/>
        </dgm:presLayoutVars>
      </dgm:prSet>
      <dgm:spPr/>
    </dgm:pt>
    <dgm:pt modelId="{8F066C9C-26E6-4966-817C-F3964A5EF4F0}" type="pres">
      <dgm:prSet presAssocID="{5771F70C-1394-4ED9-B5AE-2967F6293997}" presName="composite" presStyleCnt="0"/>
      <dgm:spPr/>
    </dgm:pt>
    <dgm:pt modelId="{F08983AC-1CE2-45BA-9CE7-19EB71D54058}" type="pres">
      <dgm:prSet presAssocID="{5771F70C-1394-4ED9-B5AE-2967F6293997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8A42F9C-EC57-4A31-B5E5-B2FDE5713706}" type="pres">
      <dgm:prSet presAssocID="{5771F70C-1394-4ED9-B5AE-2967F6293997}" presName="parSh" presStyleLbl="node1" presStyleIdx="0" presStyleCnt="2" custScaleY="64668" custLinFactNeighborX="1174" custLinFactNeighborY="-19147"/>
      <dgm:spPr/>
    </dgm:pt>
    <dgm:pt modelId="{D133025B-2BA8-42E4-B516-601E9D20485F}" type="pres">
      <dgm:prSet presAssocID="{5771F70C-1394-4ED9-B5AE-2967F6293997}" presName="desTx" presStyleLbl="fgAcc1" presStyleIdx="0" presStyleCnt="2" custScaleY="65334" custLinFactNeighborX="1631" custLinFactNeighborY="-13138">
        <dgm:presLayoutVars>
          <dgm:bulletEnabled val="1"/>
        </dgm:presLayoutVars>
      </dgm:prSet>
      <dgm:spPr/>
    </dgm:pt>
    <dgm:pt modelId="{0451D815-4BA9-4627-9253-A088923E5503}" type="pres">
      <dgm:prSet presAssocID="{EA34D9EF-EE64-42FC-A407-E8C34FB92126}" presName="sibTrans" presStyleLbl="sibTrans2D1" presStyleIdx="0" presStyleCnt="1"/>
      <dgm:spPr/>
    </dgm:pt>
    <dgm:pt modelId="{F41ACF20-D914-40A7-98CE-C9CFED3B47FC}" type="pres">
      <dgm:prSet presAssocID="{EA34D9EF-EE64-42FC-A407-E8C34FB92126}" presName="connTx" presStyleLbl="sibTrans2D1" presStyleIdx="0" presStyleCnt="1"/>
      <dgm:spPr/>
    </dgm:pt>
    <dgm:pt modelId="{2E645A7C-BC06-4C33-AE81-FFE3CCDBB6C0}" type="pres">
      <dgm:prSet presAssocID="{4148F943-2E68-4AB1-9170-5C7C89950B30}" presName="composite" presStyleCnt="0"/>
      <dgm:spPr/>
    </dgm:pt>
    <dgm:pt modelId="{520ED935-6818-4B74-A768-8DFAE62111C3}" type="pres">
      <dgm:prSet presAssocID="{4148F943-2E68-4AB1-9170-5C7C89950B3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5D52288-C94D-4DFB-9343-C3EBE3D94228}" type="pres">
      <dgm:prSet presAssocID="{4148F943-2E68-4AB1-9170-5C7C89950B30}" presName="parSh" presStyleLbl="node1" presStyleIdx="1" presStyleCnt="2" custScaleY="75053" custLinFactNeighborX="197" custLinFactNeighborY="-23676"/>
      <dgm:spPr/>
    </dgm:pt>
    <dgm:pt modelId="{DA8A331A-4D20-45F3-A33D-64FB4CE66071}" type="pres">
      <dgm:prSet presAssocID="{4148F943-2E68-4AB1-9170-5C7C89950B30}" presName="desTx" presStyleLbl="fgAcc1" presStyleIdx="1" presStyleCnt="2" custScaleY="61511" custLinFactNeighborX="-7267" custLinFactNeighborY="-18343">
        <dgm:presLayoutVars>
          <dgm:bulletEnabled val="1"/>
        </dgm:presLayoutVars>
      </dgm:prSet>
      <dgm:spPr/>
    </dgm:pt>
  </dgm:ptLst>
  <dgm:cxnLst>
    <dgm:cxn modelId="{C73A0632-F719-48AE-92A5-3CA41AB6D4EC}" srcId="{5771F70C-1394-4ED9-B5AE-2967F6293997}" destId="{E675A668-5C1A-4220-8103-92C943C72CC0}" srcOrd="0" destOrd="0" parTransId="{D90C3FC2-EEAA-4E80-8A8D-4833AE8B7D88}" sibTransId="{02118E2A-5D9B-4708-A8D4-01C1CE78ACF9}"/>
    <dgm:cxn modelId="{3DD3B45F-1F3A-4E31-B72D-7CA2FE44C383}" type="presOf" srcId="{7693DF54-82A1-48A3-B350-CE5B8D4C3FBB}" destId="{DA8A331A-4D20-45F3-A33D-64FB4CE66071}" srcOrd="0" destOrd="0" presId="urn:microsoft.com/office/officeart/2005/8/layout/process3"/>
    <dgm:cxn modelId="{9DD81261-AD40-47A7-BECB-E6C48F34CA0C}" type="presOf" srcId="{4148F943-2E68-4AB1-9170-5C7C89950B30}" destId="{520ED935-6818-4B74-A768-8DFAE62111C3}" srcOrd="0" destOrd="0" presId="urn:microsoft.com/office/officeart/2005/8/layout/process3"/>
    <dgm:cxn modelId="{4196FE50-3156-437F-BC6C-5F7E4F40E9E7}" srcId="{11988E07-48F1-4F38-94A1-2A0FC95C7F0D}" destId="{5771F70C-1394-4ED9-B5AE-2967F6293997}" srcOrd="0" destOrd="0" parTransId="{36FA2C36-24EF-49DE-8307-BCC98C557CE9}" sibTransId="{EA34D9EF-EE64-42FC-A407-E8C34FB92126}"/>
    <dgm:cxn modelId="{BFCAAD7B-E515-4BC2-A558-2CBC5ED21518}" type="presOf" srcId="{5771F70C-1394-4ED9-B5AE-2967F6293997}" destId="{E8A42F9C-EC57-4A31-B5E5-B2FDE5713706}" srcOrd="1" destOrd="0" presId="urn:microsoft.com/office/officeart/2005/8/layout/process3"/>
    <dgm:cxn modelId="{021EEB9D-69C9-4B2C-897A-D504C6B0C3B0}" type="presOf" srcId="{4148F943-2E68-4AB1-9170-5C7C89950B30}" destId="{15D52288-C94D-4DFB-9343-C3EBE3D94228}" srcOrd="1" destOrd="0" presId="urn:microsoft.com/office/officeart/2005/8/layout/process3"/>
    <dgm:cxn modelId="{A410BBA3-FA59-40A9-A6B6-D193B620D711}" srcId="{4148F943-2E68-4AB1-9170-5C7C89950B30}" destId="{7693DF54-82A1-48A3-B350-CE5B8D4C3FBB}" srcOrd="0" destOrd="0" parTransId="{F6C3FFAF-586C-4371-AB7B-64DAD39D5831}" sibTransId="{5599A55E-0A2B-4F28-8B54-BDA151B23A91}"/>
    <dgm:cxn modelId="{AC515EA9-11C8-438A-AFAC-908AD75CC0CA}" srcId="{11988E07-48F1-4F38-94A1-2A0FC95C7F0D}" destId="{4148F943-2E68-4AB1-9170-5C7C89950B30}" srcOrd="1" destOrd="0" parTransId="{A598C267-4DD2-48C1-BEF0-CF6AF902C7D4}" sibTransId="{3EDE7B47-D9CE-4BD1-BE32-12EF810EDC07}"/>
    <dgm:cxn modelId="{7B5C77A9-476D-48F0-9C3C-702812FB9C51}" type="presOf" srcId="{E675A668-5C1A-4220-8103-92C943C72CC0}" destId="{D133025B-2BA8-42E4-B516-601E9D20485F}" srcOrd="0" destOrd="0" presId="urn:microsoft.com/office/officeart/2005/8/layout/process3"/>
    <dgm:cxn modelId="{435515B3-BEBF-495F-94F8-A75EA425D71D}" type="presOf" srcId="{5771F70C-1394-4ED9-B5AE-2967F6293997}" destId="{F08983AC-1CE2-45BA-9CE7-19EB71D54058}" srcOrd="0" destOrd="0" presId="urn:microsoft.com/office/officeart/2005/8/layout/process3"/>
    <dgm:cxn modelId="{550003D8-9C41-4DD3-949A-CF3F4BC8096F}" type="presOf" srcId="{11988E07-48F1-4F38-94A1-2A0FC95C7F0D}" destId="{B17DCD3E-616C-47BA-B443-39ABDA487DF0}" srcOrd="0" destOrd="0" presId="urn:microsoft.com/office/officeart/2005/8/layout/process3"/>
    <dgm:cxn modelId="{EBA8ADE8-D563-411F-B92E-49EF04E5E50F}" type="presOf" srcId="{EA34D9EF-EE64-42FC-A407-E8C34FB92126}" destId="{0451D815-4BA9-4627-9253-A088923E5503}" srcOrd="0" destOrd="0" presId="urn:microsoft.com/office/officeart/2005/8/layout/process3"/>
    <dgm:cxn modelId="{E8C46DFA-C82A-4893-8762-1BCEA26C08E2}" type="presOf" srcId="{EA34D9EF-EE64-42FC-A407-E8C34FB92126}" destId="{F41ACF20-D914-40A7-98CE-C9CFED3B47FC}" srcOrd="1" destOrd="0" presId="urn:microsoft.com/office/officeart/2005/8/layout/process3"/>
    <dgm:cxn modelId="{26555732-3986-4BC7-9A15-9FC5B3DE549C}" type="presParOf" srcId="{B17DCD3E-616C-47BA-B443-39ABDA487DF0}" destId="{8F066C9C-26E6-4966-817C-F3964A5EF4F0}" srcOrd="0" destOrd="0" presId="urn:microsoft.com/office/officeart/2005/8/layout/process3"/>
    <dgm:cxn modelId="{AEEA2EB5-7DD2-4781-AB3B-ABE49D7755D7}" type="presParOf" srcId="{8F066C9C-26E6-4966-817C-F3964A5EF4F0}" destId="{F08983AC-1CE2-45BA-9CE7-19EB71D54058}" srcOrd="0" destOrd="0" presId="urn:microsoft.com/office/officeart/2005/8/layout/process3"/>
    <dgm:cxn modelId="{F9F7A06A-9298-4F51-A931-21347AB0B7E8}" type="presParOf" srcId="{8F066C9C-26E6-4966-817C-F3964A5EF4F0}" destId="{E8A42F9C-EC57-4A31-B5E5-B2FDE5713706}" srcOrd="1" destOrd="0" presId="urn:microsoft.com/office/officeart/2005/8/layout/process3"/>
    <dgm:cxn modelId="{E48F96F6-F9D1-4682-8046-307158CA49E1}" type="presParOf" srcId="{8F066C9C-26E6-4966-817C-F3964A5EF4F0}" destId="{D133025B-2BA8-42E4-B516-601E9D20485F}" srcOrd="2" destOrd="0" presId="urn:microsoft.com/office/officeart/2005/8/layout/process3"/>
    <dgm:cxn modelId="{61316276-EE7A-4EC8-9868-D99B9B1C21A0}" type="presParOf" srcId="{B17DCD3E-616C-47BA-B443-39ABDA487DF0}" destId="{0451D815-4BA9-4627-9253-A088923E5503}" srcOrd="1" destOrd="0" presId="urn:microsoft.com/office/officeart/2005/8/layout/process3"/>
    <dgm:cxn modelId="{C170E8AC-FAA9-456E-A352-FFE5AD1C632A}" type="presParOf" srcId="{0451D815-4BA9-4627-9253-A088923E5503}" destId="{F41ACF20-D914-40A7-98CE-C9CFED3B47FC}" srcOrd="0" destOrd="0" presId="urn:microsoft.com/office/officeart/2005/8/layout/process3"/>
    <dgm:cxn modelId="{BBF76E57-91DC-484B-91AE-AEBA264A4E0A}" type="presParOf" srcId="{B17DCD3E-616C-47BA-B443-39ABDA487DF0}" destId="{2E645A7C-BC06-4C33-AE81-FFE3CCDBB6C0}" srcOrd="2" destOrd="0" presId="urn:microsoft.com/office/officeart/2005/8/layout/process3"/>
    <dgm:cxn modelId="{F13DA81B-610B-4FBE-9A6B-C69BBAB616CC}" type="presParOf" srcId="{2E645A7C-BC06-4C33-AE81-FFE3CCDBB6C0}" destId="{520ED935-6818-4B74-A768-8DFAE62111C3}" srcOrd="0" destOrd="0" presId="urn:microsoft.com/office/officeart/2005/8/layout/process3"/>
    <dgm:cxn modelId="{E4990403-FA0E-44B1-AC65-ABE37E1BE0E3}" type="presParOf" srcId="{2E645A7C-BC06-4C33-AE81-FFE3CCDBB6C0}" destId="{15D52288-C94D-4DFB-9343-C3EBE3D94228}" srcOrd="1" destOrd="0" presId="urn:microsoft.com/office/officeart/2005/8/layout/process3"/>
    <dgm:cxn modelId="{3B65FE28-3965-47E1-B672-0BE0AA7780B9}" type="presParOf" srcId="{2E645A7C-BC06-4C33-AE81-FFE3CCDBB6C0}" destId="{DA8A331A-4D20-45F3-A33D-64FB4CE660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42F9C-EC57-4A31-B5E5-B2FDE5713706}">
      <dsp:nvSpPr>
        <dsp:cNvPr id="0" name=""/>
        <dsp:cNvSpPr/>
      </dsp:nvSpPr>
      <dsp:spPr>
        <a:xfrm>
          <a:off x="80287" y="0"/>
          <a:ext cx="2597402" cy="14284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 Light" pitchFamily="34" charset="0"/>
            </a:rPr>
            <a:t>1 -</a:t>
          </a:r>
          <a:r>
            <a:rPr lang="pt-BR" sz="2400" b="1" kern="1200" dirty="0">
              <a:latin typeface="Calibri Light" pitchFamily="34" charset="0"/>
              <a:ea typeface="Arial"/>
              <a:cs typeface="Arial"/>
            </a:rPr>
            <a:t>REORGANIZAÇÃO DO MODELO ASSISTENCIAL</a:t>
          </a:r>
          <a:endParaRPr lang="pt-BR" sz="1800" b="1" kern="1200" dirty="0">
            <a:latin typeface="Calibri Light" pitchFamily="34" charset="0"/>
          </a:endParaRPr>
        </a:p>
      </dsp:txBody>
      <dsp:txXfrm>
        <a:off x="80287" y="0"/>
        <a:ext cx="2597402" cy="952290"/>
      </dsp:txXfrm>
    </dsp:sp>
    <dsp:sp modelId="{D133025B-2BA8-42E4-B516-601E9D20485F}">
      <dsp:nvSpPr>
        <dsp:cNvPr id="0" name=""/>
        <dsp:cNvSpPr/>
      </dsp:nvSpPr>
      <dsp:spPr>
        <a:xfrm>
          <a:off x="301817" y="1224130"/>
          <a:ext cx="3182285" cy="3714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Calibri Light" pitchFamily="34" charset="0"/>
            </a:rPr>
            <a:t>Com base na legislação vigente,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Calibri Light" pitchFamily="34" charset="0"/>
            </a:rPr>
            <a:t>visando reduzir a mortalidade por câncer por meio da garantia do acesso, acolhimento e início do tratamento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Calibri Light" pitchFamily="34" charset="0"/>
            </a:rPr>
            <a:t>com um estadiamento menos avançado</a:t>
          </a:r>
        </a:p>
      </dsp:txBody>
      <dsp:txXfrm>
        <a:off x="395023" y="1317336"/>
        <a:ext cx="2995873" cy="3528523"/>
      </dsp:txXfrm>
    </dsp:sp>
    <dsp:sp modelId="{0451D815-4BA9-4627-9253-A088923E5503}">
      <dsp:nvSpPr>
        <dsp:cNvPr id="0" name=""/>
        <dsp:cNvSpPr/>
      </dsp:nvSpPr>
      <dsp:spPr>
        <a:xfrm>
          <a:off x="3125134" y="152806"/>
          <a:ext cx="948583" cy="64667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>
            <a:solidFill>
              <a:schemeClr val="tx1"/>
            </a:solidFill>
            <a:latin typeface="Calibri Light" pitchFamily="34" charset="0"/>
          </a:endParaRPr>
        </a:p>
      </dsp:txBody>
      <dsp:txXfrm>
        <a:off x="3125134" y="282142"/>
        <a:ext cx="754580" cy="388006"/>
      </dsp:txXfrm>
    </dsp:sp>
    <dsp:sp modelId="{15D52288-C94D-4DFB-9343-C3EBE3D94228}">
      <dsp:nvSpPr>
        <dsp:cNvPr id="0" name=""/>
        <dsp:cNvSpPr/>
      </dsp:nvSpPr>
      <dsp:spPr>
        <a:xfrm>
          <a:off x="4467469" y="0"/>
          <a:ext cx="2597402" cy="1428436"/>
        </a:xfrm>
        <a:prstGeom prst="roundRect">
          <a:avLst>
            <a:gd name="adj" fmla="val 10000"/>
          </a:avLst>
        </a:prstGeom>
        <a:solidFill>
          <a:schemeClr val="accent5">
            <a:hueOff val="-15739742"/>
            <a:satOff val="12676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Calibri Light" pitchFamily="34" charset="0"/>
            </a:rPr>
            <a:t>2 - </a:t>
          </a:r>
          <a:r>
            <a:rPr lang="en" sz="2400" b="1" kern="1200" dirty="0">
              <a:latin typeface="Calibri Light" pitchFamily="34" charset="0"/>
              <a:ea typeface="Arial"/>
              <a:cs typeface="Arial"/>
              <a:sym typeface="Arial"/>
            </a:rPr>
            <a:t>REGULAÇÃO DE ACESSO</a:t>
          </a:r>
          <a:endParaRPr lang="pt-BR" sz="2400" b="1" kern="1200" dirty="0">
            <a:latin typeface="Calibri Light" pitchFamily="34" charset="0"/>
          </a:endParaRPr>
        </a:p>
      </dsp:txBody>
      <dsp:txXfrm>
        <a:off x="4467469" y="0"/>
        <a:ext cx="2597402" cy="952290"/>
      </dsp:txXfrm>
    </dsp:sp>
    <dsp:sp modelId="{DA8A331A-4D20-45F3-A33D-64FB4CE66071}">
      <dsp:nvSpPr>
        <dsp:cNvPr id="0" name=""/>
        <dsp:cNvSpPr/>
      </dsp:nvSpPr>
      <dsp:spPr>
        <a:xfrm>
          <a:off x="4766324" y="1224137"/>
          <a:ext cx="2880311" cy="299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739742"/>
              <a:satOff val="12676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Calibri Light" pitchFamily="34" charset="0"/>
            </a:rPr>
            <a:t>Estabelecer mecanismos de regulação do acesso, de controle e avaliação dos serviços da RHCCC</a:t>
          </a:r>
        </a:p>
      </dsp:txBody>
      <dsp:txXfrm>
        <a:off x="4850685" y="1308498"/>
        <a:ext cx="2711589" cy="2821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42F9C-EC57-4A31-B5E5-B2FDE5713706}">
      <dsp:nvSpPr>
        <dsp:cNvPr id="0" name=""/>
        <dsp:cNvSpPr/>
      </dsp:nvSpPr>
      <dsp:spPr>
        <a:xfrm>
          <a:off x="144017" y="144012"/>
          <a:ext cx="2810715" cy="14477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Calibri Light" pitchFamily="34" charset="0"/>
            </a:rPr>
            <a:t>3 - </a:t>
          </a:r>
          <a:r>
            <a:rPr lang="en" sz="2400" b="1" kern="1200" dirty="0">
              <a:latin typeface="Calibri Light" pitchFamily="34" charset="0"/>
              <a:ea typeface="Arial"/>
              <a:cs typeface="Arial"/>
              <a:sym typeface="Arial"/>
            </a:rPr>
            <a:t>REFERÊNCIA E CONTRA REFERÊNCIA</a:t>
          </a:r>
          <a:endParaRPr lang="pt-BR" sz="1800" b="1" kern="1200" dirty="0">
            <a:latin typeface="Calibri Light" pitchFamily="34" charset="0"/>
          </a:endParaRPr>
        </a:p>
      </dsp:txBody>
      <dsp:txXfrm>
        <a:off x="144017" y="144012"/>
        <a:ext cx="2810715" cy="965154"/>
      </dsp:txXfrm>
    </dsp:sp>
    <dsp:sp modelId="{D133025B-2BA8-42E4-B516-601E9D20485F}">
      <dsp:nvSpPr>
        <dsp:cNvPr id="0" name=""/>
        <dsp:cNvSpPr/>
      </dsp:nvSpPr>
      <dsp:spPr>
        <a:xfrm>
          <a:off x="792082" y="1368153"/>
          <a:ext cx="2486190" cy="311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Calibri Light" pitchFamily="34" charset="0"/>
            </a:rPr>
            <a:t>Estabelecer um sistema de fluxo de referência e contra referência no âmbito do Sistema Único de Saúde</a:t>
          </a:r>
        </a:p>
      </dsp:txBody>
      <dsp:txXfrm>
        <a:off x="864900" y="1440971"/>
        <a:ext cx="2340554" cy="2967934"/>
      </dsp:txXfrm>
    </dsp:sp>
    <dsp:sp modelId="{0451D815-4BA9-4627-9253-A088923E5503}">
      <dsp:nvSpPr>
        <dsp:cNvPr id="0" name=""/>
        <dsp:cNvSpPr/>
      </dsp:nvSpPr>
      <dsp:spPr>
        <a:xfrm rot="21563132">
          <a:off x="3333479" y="253256"/>
          <a:ext cx="803036" cy="69978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0" kern="1200">
            <a:solidFill>
              <a:schemeClr val="tx1"/>
            </a:solidFill>
            <a:latin typeface="Calibri Light" pitchFamily="34" charset="0"/>
          </a:endParaRPr>
        </a:p>
      </dsp:txBody>
      <dsp:txXfrm>
        <a:off x="3333485" y="394339"/>
        <a:ext cx="593100" cy="419872"/>
      </dsp:txXfrm>
    </dsp:sp>
    <dsp:sp modelId="{15D52288-C94D-4DFB-9343-C3EBE3D94228}">
      <dsp:nvSpPr>
        <dsp:cNvPr id="0" name=""/>
        <dsp:cNvSpPr/>
      </dsp:nvSpPr>
      <dsp:spPr>
        <a:xfrm>
          <a:off x="4469808" y="130914"/>
          <a:ext cx="2810715" cy="1347844"/>
        </a:xfrm>
        <a:prstGeom prst="roundRect">
          <a:avLst>
            <a:gd name="adj" fmla="val 10000"/>
          </a:avLst>
        </a:prstGeom>
        <a:solidFill>
          <a:schemeClr val="accent3">
            <a:hueOff val="-2834971"/>
            <a:satOff val="46496"/>
            <a:lumOff val="3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latin typeface="Calibri Light" pitchFamily="34" charset="0"/>
              <a:ea typeface="Arial"/>
              <a:cs typeface="Arial"/>
              <a:sym typeface="Arial"/>
            </a:rPr>
            <a:t>4 - EXPERIÊNCIA DOS PACIENTES</a:t>
          </a:r>
          <a:endParaRPr lang="pt-BR" sz="1800" b="1" kern="1200" dirty="0">
            <a:latin typeface="Calibri Light" pitchFamily="34" charset="0"/>
          </a:endParaRPr>
        </a:p>
      </dsp:txBody>
      <dsp:txXfrm>
        <a:off x="4469808" y="130914"/>
        <a:ext cx="2810715" cy="898563"/>
      </dsp:txXfrm>
    </dsp:sp>
    <dsp:sp modelId="{DA8A331A-4D20-45F3-A33D-64FB4CE66071}">
      <dsp:nvSpPr>
        <dsp:cNvPr id="0" name=""/>
        <dsp:cNvSpPr/>
      </dsp:nvSpPr>
      <dsp:spPr>
        <a:xfrm>
          <a:off x="4788766" y="1231872"/>
          <a:ext cx="2810715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834971"/>
              <a:satOff val="46496"/>
              <a:lumOff val="3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Calibri Light" pitchFamily="34" charset="0"/>
            </a:rPr>
            <a:t>Aprimorar a experiência e a qualidade de vida dos pacientes com câncer, em cuidados paliativos, em reabilitação ou curados dentro da RHCCC</a:t>
          </a:r>
        </a:p>
      </dsp:txBody>
      <dsp:txXfrm>
        <a:off x="4871089" y="1314195"/>
        <a:ext cx="2646069" cy="3521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42F9C-EC57-4A31-B5E5-B2FDE5713706}">
      <dsp:nvSpPr>
        <dsp:cNvPr id="0" name=""/>
        <dsp:cNvSpPr/>
      </dsp:nvSpPr>
      <dsp:spPr>
        <a:xfrm>
          <a:off x="28418" y="0"/>
          <a:ext cx="3351843" cy="11870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Calibri Light" pitchFamily="34" charset="0"/>
            </a:rPr>
            <a:t>5 - </a:t>
          </a:r>
          <a:r>
            <a:rPr lang="pt-BR" sz="2400" b="1" kern="1200" dirty="0">
              <a:latin typeface="Calibri Light" pitchFamily="34" charset="0"/>
              <a:ea typeface="Arial"/>
              <a:cs typeface="Arial"/>
            </a:rPr>
            <a:t>DESCENTRALIZAÇÃO</a:t>
          </a:r>
          <a:endParaRPr lang="pt-BR" sz="2400" b="1" kern="1200" dirty="0">
            <a:latin typeface="Calibri Light" pitchFamily="34" charset="0"/>
          </a:endParaRPr>
        </a:p>
      </dsp:txBody>
      <dsp:txXfrm>
        <a:off x="28418" y="0"/>
        <a:ext cx="3351843" cy="791357"/>
      </dsp:txXfrm>
    </dsp:sp>
    <dsp:sp modelId="{D133025B-2BA8-42E4-B516-601E9D20485F}">
      <dsp:nvSpPr>
        <dsp:cNvPr id="0" name=""/>
        <dsp:cNvSpPr/>
      </dsp:nvSpPr>
      <dsp:spPr>
        <a:xfrm>
          <a:off x="773980" y="1039646"/>
          <a:ext cx="2881729" cy="328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Calibri Light" pitchFamily="34" charset="0"/>
            </a:rPr>
            <a:t>Descentralização das ações e serviços referentes à promoção, prevenção, detecção precoce, tratamento, reabilitação e cuidados paliativos</a:t>
          </a:r>
        </a:p>
      </dsp:txBody>
      <dsp:txXfrm>
        <a:off x="858383" y="1124049"/>
        <a:ext cx="2712923" cy="3119794"/>
      </dsp:txXfrm>
    </dsp:sp>
    <dsp:sp modelId="{0451D815-4BA9-4627-9253-A088923E5503}">
      <dsp:nvSpPr>
        <dsp:cNvPr id="0" name=""/>
        <dsp:cNvSpPr/>
      </dsp:nvSpPr>
      <dsp:spPr>
        <a:xfrm rot="31602">
          <a:off x="3677441" y="126567"/>
          <a:ext cx="630075" cy="58029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>
            <a:solidFill>
              <a:schemeClr val="tx1"/>
            </a:solidFill>
            <a:latin typeface="Calibri Light" pitchFamily="34" charset="0"/>
          </a:endParaRPr>
        </a:p>
      </dsp:txBody>
      <dsp:txXfrm>
        <a:off x="3677445" y="241825"/>
        <a:ext cx="455988" cy="348175"/>
      </dsp:txXfrm>
    </dsp:sp>
    <dsp:sp modelId="{15D52288-C94D-4DFB-9343-C3EBE3D94228}">
      <dsp:nvSpPr>
        <dsp:cNvPr id="0" name=""/>
        <dsp:cNvSpPr/>
      </dsp:nvSpPr>
      <dsp:spPr>
        <a:xfrm>
          <a:off x="4569032" y="36926"/>
          <a:ext cx="3132006" cy="1198449"/>
        </a:xfrm>
        <a:prstGeom prst="roundRect">
          <a:avLst>
            <a:gd name="adj" fmla="val 10000"/>
          </a:avLst>
        </a:prstGeom>
        <a:solidFill>
          <a:schemeClr val="accent2">
            <a:hueOff val="14065555"/>
            <a:satOff val="-68881"/>
            <a:lumOff val="-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Calibri Light" pitchFamily="34" charset="0"/>
            </a:rPr>
            <a:t>6 - PESQUISA</a:t>
          </a:r>
        </a:p>
      </dsp:txBody>
      <dsp:txXfrm>
        <a:off x="4569032" y="36926"/>
        <a:ext cx="3132006" cy="798966"/>
      </dsp:txXfrm>
    </dsp:sp>
    <dsp:sp modelId="{DA8A331A-4D20-45F3-A33D-64FB4CE66071}">
      <dsp:nvSpPr>
        <dsp:cNvPr id="0" name=""/>
        <dsp:cNvSpPr/>
      </dsp:nvSpPr>
      <dsp:spPr>
        <a:xfrm>
          <a:off x="5247993" y="1074901"/>
          <a:ext cx="2330760" cy="1864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065555"/>
              <a:satOff val="-68881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Calibri Light" pitchFamily="34" charset="0"/>
            </a:rPr>
            <a:t>Incentivar a pesquisa na atenção oncológica</a:t>
          </a:r>
        </a:p>
      </dsp:txBody>
      <dsp:txXfrm>
        <a:off x="5302600" y="1129508"/>
        <a:ext cx="2221546" cy="1755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42F9C-EC57-4A31-B5E5-B2FDE5713706}">
      <dsp:nvSpPr>
        <dsp:cNvPr id="0" name=""/>
        <dsp:cNvSpPr/>
      </dsp:nvSpPr>
      <dsp:spPr>
        <a:xfrm>
          <a:off x="35502" y="75233"/>
          <a:ext cx="2751113" cy="9197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Calibri Light" pitchFamily="34" charset="0"/>
            </a:rPr>
            <a:t>7 - AVALIAÇÃO</a:t>
          </a:r>
        </a:p>
      </dsp:txBody>
      <dsp:txXfrm>
        <a:off x="35502" y="75233"/>
        <a:ext cx="2751113" cy="613167"/>
      </dsp:txXfrm>
    </dsp:sp>
    <dsp:sp modelId="{D133025B-2BA8-42E4-B516-601E9D20485F}">
      <dsp:nvSpPr>
        <dsp:cNvPr id="0" name=""/>
        <dsp:cNvSpPr/>
      </dsp:nvSpPr>
      <dsp:spPr>
        <a:xfrm>
          <a:off x="611556" y="864109"/>
          <a:ext cx="2751113" cy="2408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Implantar método de avaliação dos serviços que aderirem à RHCCC;</a:t>
          </a:r>
          <a:endParaRPr lang="pt-BR" sz="2200" kern="1200" dirty="0">
            <a:latin typeface="Calibri Light" pitchFamily="34" charset="0"/>
          </a:endParaRPr>
        </a:p>
      </dsp:txBody>
      <dsp:txXfrm>
        <a:off x="682098" y="934651"/>
        <a:ext cx="2610029" cy="2267388"/>
      </dsp:txXfrm>
    </dsp:sp>
    <dsp:sp modelId="{0451D815-4BA9-4627-9253-A088923E5503}">
      <dsp:nvSpPr>
        <dsp:cNvPr id="0" name=""/>
        <dsp:cNvSpPr/>
      </dsp:nvSpPr>
      <dsp:spPr>
        <a:xfrm rot="21579652">
          <a:off x="3196947" y="26198"/>
          <a:ext cx="869934" cy="68494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>
            <a:solidFill>
              <a:schemeClr val="tx1"/>
            </a:solidFill>
            <a:latin typeface="Calibri Light" pitchFamily="34" charset="0"/>
          </a:endParaRPr>
        </a:p>
      </dsp:txBody>
      <dsp:txXfrm>
        <a:off x="3196949" y="163795"/>
        <a:ext cx="664450" cy="410969"/>
      </dsp:txXfrm>
    </dsp:sp>
    <dsp:sp modelId="{15D52288-C94D-4DFB-9343-C3EBE3D94228}">
      <dsp:nvSpPr>
        <dsp:cNvPr id="0" name=""/>
        <dsp:cNvSpPr/>
      </dsp:nvSpPr>
      <dsp:spPr>
        <a:xfrm>
          <a:off x="4427972" y="0"/>
          <a:ext cx="2751113" cy="1067453"/>
        </a:xfrm>
        <a:prstGeom prst="roundRect">
          <a:avLst>
            <a:gd name="adj" fmla="val 10000"/>
          </a:avLst>
        </a:prstGeom>
        <a:solidFill>
          <a:schemeClr val="accent4">
            <a:hueOff val="8122445"/>
            <a:satOff val="16898"/>
            <a:lumOff val="-15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Calibri Light" pitchFamily="34" charset="0"/>
            </a:rPr>
            <a:t>8 – BOAS PRÁTICAS</a:t>
          </a:r>
        </a:p>
      </dsp:txBody>
      <dsp:txXfrm>
        <a:off x="4427972" y="0"/>
        <a:ext cx="2751113" cy="711635"/>
      </dsp:txXfrm>
    </dsp:sp>
    <dsp:sp modelId="{DA8A331A-4D20-45F3-A33D-64FB4CE66071}">
      <dsp:nvSpPr>
        <dsp:cNvPr id="0" name=""/>
        <dsp:cNvSpPr/>
      </dsp:nvSpPr>
      <dsp:spPr>
        <a:xfrm>
          <a:off x="4786110" y="864090"/>
          <a:ext cx="2751113" cy="2267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122445"/>
              <a:satOff val="16898"/>
              <a:lumOff val="-15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Fomentar a disseminação de experiências exitosas na RHCCC</a:t>
          </a:r>
          <a:endParaRPr lang="pt-BR" sz="2200" kern="1200" dirty="0">
            <a:latin typeface="Calibri Light" pitchFamily="34" charset="0"/>
          </a:endParaRPr>
        </a:p>
      </dsp:txBody>
      <dsp:txXfrm>
        <a:off x="4852524" y="930504"/>
        <a:ext cx="2618285" cy="2134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C11961D-9F27-4822-B17F-7A25C557C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AA672E-0EF2-45C4-8600-DEB682A1E1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C6FC-89D7-48D4-A3D8-866CD33CCEA4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BB4A3C-BE3B-402C-AA5D-75E1BB9E78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DB3A52-A9FF-4B7F-8A1D-5DFE5C7D7D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A2C4-D852-41C6-AB44-E19D54C788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051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20AE1-99FB-475F-AA81-DF0CDCB33157}" type="datetimeFigureOut">
              <a:rPr lang="pt-BR" smtClean="0"/>
              <a:t>28/08/2017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EC662-333B-40AE-B2F3-8DB403AC6B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3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C0CC2-44FC-49FA-AF66-4437195E769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97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43B0-F532-4682-8E5F-02E96BDA6F0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65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43B0-F532-4682-8E5F-02E96BDA6F0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66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43B0-F532-4682-8E5F-02E96BDA6F0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54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43B0-F532-4682-8E5F-02E96BDA6F0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8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43B0-F532-4682-8E5F-02E96BDA6F0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871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43B0-F532-4682-8E5F-02E96BDA6F0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90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953149"/>
            <a:ext cx="7772400" cy="63609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>
                  <a:alpha val="8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33008" r="-1"/>
          <a:stretch/>
        </p:blipFill>
        <p:spPr>
          <a:xfrm>
            <a:off x="0" y="0"/>
            <a:ext cx="3564181" cy="312462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>
                  <a:alpha val="8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2" b="65117"/>
          <a:stretch/>
        </p:blipFill>
        <p:spPr>
          <a:xfrm>
            <a:off x="4338630" y="4650751"/>
            <a:ext cx="4813754" cy="220724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>
                  <a:alpha val="8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 t="62401" r="17067" b="18799"/>
          <a:stretch/>
        </p:blipFill>
        <p:spPr>
          <a:xfrm>
            <a:off x="7010400" y="0"/>
            <a:ext cx="2133600" cy="102787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>
                  <a:alpha val="8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5" b="53078"/>
          <a:stretch/>
        </p:blipFill>
        <p:spPr>
          <a:xfrm>
            <a:off x="0" y="4669479"/>
            <a:ext cx="3240653" cy="218852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>
                  <a:alpha val="8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1" r="30008" b="11945"/>
          <a:stretch/>
        </p:blipFill>
        <p:spPr>
          <a:xfrm>
            <a:off x="4868416" y="1638300"/>
            <a:ext cx="4283968" cy="4055469"/>
          </a:xfrm>
          <a:prstGeom prst="rect">
            <a:avLst/>
          </a:prstGeom>
        </p:spPr>
      </p:pic>
      <p:pic>
        <p:nvPicPr>
          <p:cNvPr id="3074" name="Picture 2" descr="O:\Grupo Tecnico de Oncologia\Multimidia\Imagens\Identidade visual RHCCC\Nova identidade visual (SES)\Logo\Logo final-01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67" y="239841"/>
            <a:ext cx="3739441" cy="33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57301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4298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"/>
          <a:stretch/>
        </p:blipFill>
        <p:spPr bwMode="auto">
          <a:xfrm>
            <a:off x="-60363" y="-49609"/>
            <a:ext cx="926472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Número de Slide 4"/>
          <p:cNvSpPr txBox="1">
            <a:spLocks/>
          </p:cNvSpPr>
          <p:nvPr userDrawn="1"/>
        </p:nvSpPr>
        <p:spPr>
          <a:xfrm>
            <a:off x="8701608" y="5661248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250B7B-A8A9-4CD3-A342-DD8060FFFA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1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8" name="Picture 2" descr="O:\Grupo Tecnico de Oncologia\Multimidia\Imagens\Identidade visual RHCCC\Nova identidade visual (SES)\layout ppt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7"/>
          <a:stretch/>
        </p:blipFill>
        <p:spPr bwMode="auto">
          <a:xfrm>
            <a:off x="1588" y="5727619"/>
            <a:ext cx="9143245" cy="11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Tex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itchFamily="2" charset="2"/>
              <a:buChar char="§"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chemeClr val="accent3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 sz="1600">
                <a:solidFill>
                  <a:schemeClr val="accent3">
                    <a:lumMod val="75000"/>
                  </a:schemeClr>
                </a:solidFill>
              </a:defRPr>
            </a:lvl3pPr>
            <a:lvl4pPr marL="1600200" indent="-228600">
              <a:buFont typeface="Wingdings" pitchFamily="2" charset="2"/>
              <a:buChar char="Ø"/>
              <a:defRPr sz="1400">
                <a:solidFill>
                  <a:schemeClr val="accent3">
                    <a:lumMod val="75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v"/>
              <a:defRPr sz="140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01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Grupo Tecnico de Oncologia\Multimidia\Imagens\Identidade visual RHCCC\Nova identidade visual (SES)\layout ppt-0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9" r="1187" b="3549"/>
          <a:stretch/>
        </p:blipFill>
        <p:spPr bwMode="auto">
          <a:xfrm>
            <a:off x="1" y="5616699"/>
            <a:ext cx="9144000" cy="12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itchFamily="2" charset="2"/>
              <a:buChar char="§"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chemeClr val="accent3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 sz="1600">
                <a:solidFill>
                  <a:schemeClr val="accent3">
                    <a:lumMod val="75000"/>
                  </a:schemeClr>
                </a:solidFill>
              </a:defRPr>
            </a:lvl3pPr>
            <a:lvl4pPr marL="1600200" indent="-228600">
              <a:buFont typeface="Wingdings" pitchFamily="2" charset="2"/>
              <a:buChar char="Ø"/>
              <a:defRPr sz="1400">
                <a:solidFill>
                  <a:schemeClr val="accent3">
                    <a:lumMod val="75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v"/>
              <a:defRPr sz="140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0100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Grupo Tecnico de Oncologia\Multimidia\Imagens\Identidade visual RHCCC\Nova identidade visual (SES)\layout ppt-0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9" r="21670" b="3549"/>
          <a:stretch/>
        </p:blipFill>
        <p:spPr bwMode="auto">
          <a:xfrm>
            <a:off x="0" y="5616699"/>
            <a:ext cx="9144000" cy="12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Tex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itchFamily="2" charset="2"/>
              <a:buChar char="§"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chemeClr val="accent3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 sz="1600">
                <a:solidFill>
                  <a:schemeClr val="accent3">
                    <a:lumMod val="75000"/>
                  </a:schemeClr>
                </a:solidFill>
              </a:defRPr>
            </a:lvl3pPr>
            <a:lvl4pPr marL="1600200" indent="-228600">
              <a:buFont typeface="Wingdings" pitchFamily="2" charset="2"/>
              <a:buChar char="Ø"/>
              <a:defRPr sz="1400">
                <a:solidFill>
                  <a:schemeClr val="accent3">
                    <a:lumMod val="75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v"/>
              <a:defRPr sz="140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539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Grupo Tecnico de Oncologia\Multimidia\Imagens\Identidade visual RHCCC\Nova identidade visual (SES)\layout ppt-03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8" b="16664"/>
          <a:stretch/>
        </p:blipFill>
        <p:spPr bwMode="auto">
          <a:xfrm>
            <a:off x="0" y="283"/>
            <a:ext cx="1656972" cy="67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 userDrawn="1"/>
        </p:nvSpPr>
        <p:spPr>
          <a:xfrm>
            <a:off x="16446" y="5949280"/>
            <a:ext cx="104360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accent3">
                    <a:lumMod val="7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accent3">
                    <a:lumMod val="7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Ø"/>
              <a:defRPr sz="1400">
                <a:solidFill>
                  <a:schemeClr val="accent3">
                    <a:lumMod val="7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v"/>
              <a:defRPr sz="140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5236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844-3518-4440-BF1F-946A86537C50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0B7B-A8A9-4CD3-A342-DD8060FFFA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9" name="Triângulo isósceles 18"/>
          <p:cNvSpPr/>
          <p:nvPr userDrawn="1"/>
        </p:nvSpPr>
        <p:spPr>
          <a:xfrm>
            <a:off x="2594752" y="6144038"/>
            <a:ext cx="1011283" cy="704033"/>
          </a:xfrm>
          <a:prstGeom prst="triangle">
            <a:avLst>
              <a:gd name="adj" fmla="val 90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49" name="Grupo 2048"/>
          <p:cNvGrpSpPr/>
          <p:nvPr userDrawn="1"/>
        </p:nvGrpSpPr>
        <p:grpSpPr>
          <a:xfrm>
            <a:off x="-3282" y="4285"/>
            <a:ext cx="9148115" cy="6853717"/>
            <a:chOff x="-3282" y="4285"/>
            <a:chExt cx="9148115" cy="6853717"/>
          </a:xfrm>
        </p:grpSpPr>
        <p:grpSp>
          <p:nvGrpSpPr>
            <p:cNvPr id="10" name="Grupo 9"/>
            <p:cNvGrpSpPr/>
            <p:nvPr userDrawn="1"/>
          </p:nvGrpSpPr>
          <p:grpSpPr>
            <a:xfrm>
              <a:off x="-3282" y="4285"/>
              <a:ext cx="9148115" cy="6491769"/>
              <a:chOff x="-3282" y="4285"/>
              <a:chExt cx="9148115" cy="6491769"/>
            </a:xfrm>
          </p:grpSpPr>
          <p:pic>
            <p:nvPicPr>
              <p:cNvPr id="11" name="Picture 2" descr="O:\Grupo Tecnico de Oncologia\Multimidia\Imagens\Identidade visual RHCCC\Nova identidade visual (SES)\layout ppt-01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89" t="27838" r="-1" b="39608"/>
              <a:stretch/>
            </p:blipFill>
            <p:spPr bwMode="auto">
              <a:xfrm>
                <a:off x="4000828" y="4263687"/>
                <a:ext cx="2664737" cy="223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upo 6"/>
              <p:cNvGrpSpPr/>
              <p:nvPr userDrawn="1"/>
            </p:nvGrpSpPr>
            <p:grpSpPr>
              <a:xfrm>
                <a:off x="-3282" y="4285"/>
                <a:ext cx="9148115" cy="4970791"/>
                <a:chOff x="-17462" y="-23741"/>
                <a:chExt cx="9148115" cy="4970791"/>
              </a:xfrm>
            </p:grpSpPr>
            <p:pic>
              <p:nvPicPr>
                <p:cNvPr id="2050" name="Picture 2" descr="O:\Grupo Tecnico de Oncologia\Multimidia\Imagens\Identidade visual RHCCC\Nova identidade visual (SES)\layout ppt-01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598"/>
                <a:stretch/>
              </p:blipFill>
              <p:spPr bwMode="auto">
                <a:xfrm>
                  <a:off x="-12592" y="-23741"/>
                  <a:ext cx="9143245" cy="49649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O:\Grupo Tecnico de Oncologia\Multimidia\Imagens\Identidade visual RHCCC\Nova identidade visual (SES)\layout ppt-01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0998" b="93753"/>
                <a:stretch/>
              </p:blipFill>
              <p:spPr bwMode="auto">
                <a:xfrm>
                  <a:off x="-17462" y="4518645"/>
                  <a:ext cx="1737295" cy="4284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riângulo isósceles 15"/>
            <p:cNvSpPr/>
            <p:nvPr userDrawn="1"/>
          </p:nvSpPr>
          <p:spPr>
            <a:xfrm rot="3978919">
              <a:off x="3931635" y="4410311"/>
              <a:ext cx="1215777" cy="170978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Picture 2" descr="O:\Grupo Tecnico de Oncologia\Multimidia\Imagens\Identidade visual RHCCC\Nova identidade visual (SES)\layout ppt-01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" r="61602" b="66484"/>
            <a:stretch/>
          </p:blipFill>
          <p:spPr bwMode="auto">
            <a:xfrm>
              <a:off x="1643" y="4975077"/>
              <a:ext cx="3510804" cy="1882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riângulo isósceles 19"/>
            <p:cNvSpPr/>
            <p:nvPr userDrawn="1"/>
          </p:nvSpPr>
          <p:spPr>
            <a:xfrm rot="16942380">
              <a:off x="2693383" y="5723147"/>
              <a:ext cx="1075048" cy="812306"/>
            </a:xfrm>
            <a:prstGeom prst="triangle">
              <a:avLst>
                <a:gd name="adj" fmla="val 902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Picture 2" descr="O:\Grupo Tecnico de Oncologia\Multimidia\Imagens\Identidade visual RHCCC\Nova identidade visual (SES)\layout ppt-01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9" r="20079" b="87014"/>
            <a:stretch/>
          </p:blipFill>
          <p:spPr bwMode="auto">
            <a:xfrm>
              <a:off x="5715000" y="5967544"/>
              <a:ext cx="3429833" cy="89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tângulo 16"/>
          <p:cNvSpPr/>
          <p:nvPr userDrawn="1"/>
        </p:nvSpPr>
        <p:spPr>
          <a:xfrm>
            <a:off x="2195736" y="4941168"/>
            <a:ext cx="2520280" cy="296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/>
          <p:cNvSpPr/>
          <p:nvPr userDrawn="1"/>
        </p:nvSpPr>
        <p:spPr>
          <a:xfrm rot="15815194">
            <a:off x="2367391" y="5807635"/>
            <a:ext cx="1152142" cy="1053630"/>
          </a:xfrm>
          <a:prstGeom prst="triangle">
            <a:avLst>
              <a:gd name="adj" fmla="val 90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" name="Retângulo 2047"/>
          <p:cNvSpPr/>
          <p:nvPr userDrawn="1"/>
        </p:nvSpPr>
        <p:spPr>
          <a:xfrm>
            <a:off x="3984546" y="5089173"/>
            <a:ext cx="5143172" cy="1768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 userDrawn="1"/>
        </p:nvSpPr>
        <p:spPr>
          <a:xfrm>
            <a:off x="6372200" y="4149080"/>
            <a:ext cx="2766908" cy="1768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riângulo isósceles 45"/>
          <p:cNvSpPr/>
          <p:nvPr userDrawn="1"/>
        </p:nvSpPr>
        <p:spPr>
          <a:xfrm rot="16200000">
            <a:off x="5424286" y="4126314"/>
            <a:ext cx="1152142" cy="1053630"/>
          </a:xfrm>
          <a:prstGeom prst="triangle">
            <a:avLst>
              <a:gd name="adj" fmla="val 90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Imagem 41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>
                  <a:alpha val="8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7" b="46127"/>
          <a:stretch/>
        </p:blipFill>
        <p:spPr>
          <a:xfrm>
            <a:off x="4211960" y="3461990"/>
            <a:ext cx="4932873" cy="3396010"/>
          </a:xfrm>
          <a:prstGeom prst="rect">
            <a:avLst/>
          </a:prstGeom>
        </p:spPr>
      </p:pic>
      <p:sp>
        <p:nvSpPr>
          <p:cNvPr id="48" name="Espaço Reservado para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3212" y="5661248"/>
            <a:ext cx="5689600" cy="7921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pt-BR" dirty="0"/>
              <a:t>Assinatura e contato</a:t>
            </a:r>
          </a:p>
        </p:txBody>
      </p:sp>
    </p:spTree>
    <p:extLst>
      <p:ext uri="{BB962C8B-B14F-4D97-AF65-F5344CB8AC3E}">
        <p14:creationId xmlns:p14="http://schemas.microsoft.com/office/powerpoint/2010/main" val="112333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Grupo Tecnico de Oncologia\Multimidia\Imagens\Identidade visual RHCCC\Nova identidade visual (SES)\layout ppt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283"/>
            <a:ext cx="9143245" cy="68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723212" y="333375"/>
            <a:ext cx="5689600" cy="7921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pt-BR" dirty="0"/>
              <a:t>Assinatura e contato</a:t>
            </a:r>
          </a:p>
        </p:txBody>
      </p:sp>
    </p:spTree>
    <p:extLst>
      <p:ext uri="{BB962C8B-B14F-4D97-AF65-F5344CB8AC3E}">
        <p14:creationId xmlns:p14="http://schemas.microsoft.com/office/powerpoint/2010/main" val="247526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Grupo Tecnico de Oncologia\Multimidia\Imagens\Identidade visual RHCCC\Nova identidade visual (SES)\layout ppt-0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9" r="1187" b="3549"/>
          <a:stretch/>
        </p:blipFill>
        <p:spPr bwMode="auto">
          <a:xfrm>
            <a:off x="1" y="5616699"/>
            <a:ext cx="9144000" cy="12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3528" y="202630"/>
            <a:ext cx="8496944" cy="778098"/>
          </a:xfrm>
        </p:spPr>
        <p:txBody>
          <a:bodyPr>
            <a:normAutofit/>
          </a:bodyPr>
          <a:lstStyle>
            <a:lvl1pPr algn="ctr">
              <a:defRPr sz="2400" b="0" cap="none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4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>
              <a:lnSpc>
                <a:spcPts val="25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742950" indent="-285750" algn="just">
              <a:lnSpc>
                <a:spcPts val="25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600">
                <a:solidFill>
                  <a:schemeClr val="accent3">
                    <a:lumMod val="75000"/>
                  </a:schemeClr>
                </a:solidFill>
              </a:defRPr>
            </a:lvl2pPr>
            <a:lvl3pPr marL="1143000" indent="-228600" algn="just">
              <a:lnSpc>
                <a:spcPts val="2500"/>
              </a:lnSpc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>
                <a:solidFill>
                  <a:schemeClr val="accent3">
                    <a:lumMod val="75000"/>
                  </a:schemeClr>
                </a:solidFill>
              </a:defRPr>
            </a:lvl3pPr>
            <a:lvl4pPr marL="1600200" indent="-228600" algn="just">
              <a:lnSpc>
                <a:spcPts val="25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 sz="1200">
                <a:solidFill>
                  <a:schemeClr val="accent3">
                    <a:lumMod val="75000"/>
                  </a:schemeClr>
                </a:solidFill>
              </a:defRPr>
            </a:lvl4pPr>
            <a:lvl5pPr marL="2057400" indent="-228600" algn="just">
              <a:lnSpc>
                <a:spcPts val="25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v"/>
              <a:defRPr sz="120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5496" y="6513439"/>
            <a:ext cx="72008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50B7B-A8A9-4CD3-A342-DD8060FFFA2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594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"/>
          <a:stretch/>
        </p:blipFill>
        <p:spPr bwMode="auto">
          <a:xfrm>
            <a:off x="-60363" y="-49609"/>
            <a:ext cx="926472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01608" y="5661248"/>
            <a:ext cx="442392" cy="365125"/>
          </a:xfrm>
        </p:spPr>
        <p:txBody>
          <a:bodyPr/>
          <a:lstStyle/>
          <a:p>
            <a:fld id="{B2250B7B-A8A9-4CD3-A342-DD8060FFFA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Texto 2"/>
          <p:cNvSpPr>
            <a:spLocks noGrp="1"/>
          </p:cNvSpPr>
          <p:nvPr>
            <p:ph idx="1"/>
          </p:nvPr>
        </p:nvSpPr>
        <p:spPr>
          <a:xfrm>
            <a:off x="457200" y="1570039"/>
            <a:ext cx="8229600" cy="437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spcBef>
                <a:spcPts val="600"/>
              </a:spcBef>
              <a:buFont typeface="Arial" pitchFamily="34" charset="0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spcBef>
                <a:spcPts val="600"/>
              </a:spcBef>
              <a:buFont typeface="Arial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spcBef>
                <a:spcPts val="600"/>
              </a:spcBef>
              <a:buFont typeface="Arial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spcBef>
                <a:spcPts val="600"/>
              </a:spcBef>
              <a:buFont typeface="Arial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8519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F844-3518-4440-BF1F-946A86537C50}" type="datetimeFigureOut">
              <a:rPr lang="pt-BR" smtClean="0"/>
              <a:pPr/>
              <a:t>28/08/2017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50B7B-A8A9-4CD3-A342-DD8060FFFA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5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61" r:id="rId4"/>
    <p:sldLayoutId id="2147483654" r:id="rId5"/>
    <p:sldLayoutId id="2147483649" r:id="rId6"/>
    <p:sldLayoutId id="2147483655" r:id="rId7"/>
    <p:sldLayoutId id="2147483662" r:id="rId8"/>
    <p:sldLayoutId id="2147483663" r:id="rId9"/>
    <p:sldLayoutId id="214748366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ude.sp.gov.br/links/informacoes-de-saude-tabnet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latin typeface="Corbel" pitchFamily="34" charset="0"/>
              </a:rPr>
              <a:t>Jornada estadual de prevenção de doenças crônicas não transmissíveis e seus principais fatores de risco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rbel" pitchFamily="34" charset="0"/>
              </a:rPr>
              <a:t>Linha de cuidado em oncologia no Estado de São Paulo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011590" y="5867980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28.08.2017</a:t>
            </a:r>
          </a:p>
        </p:txBody>
      </p:sp>
    </p:spTree>
    <p:extLst>
      <p:ext uri="{BB962C8B-B14F-4D97-AF65-F5344CB8AC3E}">
        <p14:creationId xmlns:p14="http://schemas.microsoft.com/office/powerpoint/2010/main" val="251963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859216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Objetivos específicos</a:t>
            </a:r>
            <a:endParaRPr lang="pt-BR" dirty="0">
              <a:latin typeface="Corbel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9480779"/>
              </p:ext>
            </p:extLst>
          </p:nvPr>
        </p:nvGraphicFramePr>
        <p:xfrm>
          <a:off x="971600" y="548680"/>
          <a:ext cx="7740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02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464" y="-8061"/>
            <a:ext cx="7840960" cy="916781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Objetivos específicos</a:t>
            </a:r>
            <a:endParaRPr lang="pt-BR" dirty="0">
              <a:latin typeface="Corbel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3868341"/>
              </p:ext>
            </p:extLst>
          </p:nvPr>
        </p:nvGraphicFramePr>
        <p:xfrm>
          <a:off x="827584" y="908720"/>
          <a:ext cx="77403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16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920880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Objetivos específicos</a:t>
            </a:r>
            <a:endParaRPr lang="pt-BR" dirty="0">
              <a:latin typeface="Corbel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68424145"/>
              </p:ext>
            </p:extLst>
          </p:nvPr>
        </p:nvGraphicFramePr>
        <p:xfrm>
          <a:off x="792088" y="1196752"/>
          <a:ext cx="77403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44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92088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Acesso</a:t>
            </a:r>
            <a:endParaRPr lang="pt-BR" dirty="0">
              <a:latin typeface="Corbe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>
                <a:latin typeface="Calibri Light" pitchFamily="34" charset="0"/>
              </a:rPr>
              <a:t>A regulação oncológica do estado de São Paulo teve início na CROSS em abril de 2014.</a:t>
            </a:r>
          </a:p>
          <a:p>
            <a:pPr algn="just"/>
            <a:endParaRPr lang="pt-BR" sz="2400" dirty="0">
              <a:latin typeface="Calibri Light" pitchFamily="34" charset="0"/>
            </a:endParaRPr>
          </a:p>
          <a:p>
            <a:pPr algn="just"/>
            <a:r>
              <a:rPr lang="pt-BR" sz="2400" dirty="0">
                <a:latin typeface="Calibri Light" pitchFamily="34" charset="0"/>
              </a:rPr>
              <a:t>Atualmente, a regulação da Rede Hebe Camargo de Combate ao Câncer – RHCCC conta com </a:t>
            </a:r>
            <a:r>
              <a:rPr lang="pt-BR" sz="2400" b="1" dirty="0">
                <a:latin typeface="Calibri Light" pitchFamily="34" charset="0"/>
              </a:rPr>
              <a:t>32 executantes</a:t>
            </a:r>
            <a:r>
              <a:rPr lang="pt-BR" sz="2400" dirty="0">
                <a:latin typeface="Calibri Light" pitchFamily="34" charset="0"/>
              </a:rPr>
              <a:t> (Unacon, </a:t>
            </a:r>
            <a:r>
              <a:rPr lang="pt-BR" sz="2400" dirty="0" err="1">
                <a:latin typeface="Calibri Light" pitchFamily="34" charset="0"/>
              </a:rPr>
              <a:t>Cacon</a:t>
            </a:r>
            <a:r>
              <a:rPr lang="pt-BR" sz="2400" dirty="0">
                <a:latin typeface="Calibri Light" pitchFamily="34" charset="0"/>
              </a:rPr>
              <a:t>, Hospital geral com cirurgia oncológica e centros isolados de radioterapia). </a:t>
            </a:r>
          </a:p>
          <a:p>
            <a:pPr algn="just"/>
            <a:endParaRPr lang="pt-BR" sz="2400" dirty="0">
              <a:latin typeface="Calibri Light" pitchFamily="34" charset="0"/>
            </a:endParaRPr>
          </a:p>
          <a:p>
            <a:pPr algn="just"/>
            <a:r>
              <a:rPr lang="pt-BR" sz="2400" dirty="0">
                <a:latin typeface="Calibri Light" pitchFamily="34" charset="0"/>
              </a:rPr>
              <a:t>No estado de São Paulo existem </a:t>
            </a:r>
            <a:r>
              <a:rPr lang="pt-BR" sz="2400" b="1" dirty="0">
                <a:latin typeface="Calibri Light" pitchFamily="34" charset="0"/>
              </a:rPr>
              <a:t>76 estabelecimentos </a:t>
            </a:r>
            <a:r>
              <a:rPr lang="pt-BR" sz="2400" dirty="0">
                <a:latin typeface="Calibri Light" pitchFamily="34" charset="0"/>
              </a:rPr>
              <a:t>habilitados para o atendimento em oncologia. Até início do próximo ano a meta é que todos os serviços sejam regulados através do Portal CROSS.</a:t>
            </a:r>
          </a:p>
          <a:p>
            <a:endParaRPr lang="pt-BR" sz="2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8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DRS com regulação do fluxo de pacientes oncológicos - RHCCC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50B7B-A8A9-4CD3-A342-DD8060FFFA2E}" type="slidenum">
              <a:rPr lang="pt-BR" smtClean="0"/>
              <a:pPr/>
              <a:t>14</a:t>
            </a:fld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1850508" y="1268760"/>
            <a:ext cx="5461000" cy="4000500"/>
            <a:chOff x="1850508" y="1268760"/>
            <a:chExt cx="5461000" cy="40005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6" t="4390" r="1207" b="361"/>
            <a:stretch/>
          </p:blipFill>
          <p:spPr bwMode="auto">
            <a:xfrm>
              <a:off x="1850508" y="1268760"/>
              <a:ext cx="5461000" cy="40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strela de 5 pontas 7"/>
            <p:cNvSpPr/>
            <p:nvPr/>
          </p:nvSpPr>
          <p:spPr>
            <a:xfrm>
              <a:off x="4581008" y="1607591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9" name="Estrela de 5 pontas 8"/>
            <p:cNvSpPr/>
            <p:nvPr/>
          </p:nvSpPr>
          <p:spPr>
            <a:xfrm>
              <a:off x="4378298" y="4134013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10" name="Estrela de 5 pontas 9"/>
            <p:cNvSpPr/>
            <p:nvPr/>
          </p:nvSpPr>
          <p:spPr>
            <a:xfrm>
              <a:off x="4628751" y="4662108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11" name="Estrela de 5 pontas 10"/>
            <p:cNvSpPr/>
            <p:nvPr/>
          </p:nvSpPr>
          <p:spPr>
            <a:xfrm>
              <a:off x="5614927" y="4134012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12" name="Estrela de 5 pontas 11"/>
            <p:cNvSpPr/>
            <p:nvPr/>
          </p:nvSpPr>
          <p:spPr>
            <a:xfrm>
              <a:off x="5614927" y="4347766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13" name="Estrela de 5 pontas 12"/>
            <p:cNvSpPr/>
            <p:nvPr/>
          </p:nvSpPr>
          <p:spPr>
            <a:xfrm>
              <a:off x="6195317" y="3544571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14" name="Estrela de 5 pontas 13"/>
            <p:cNvSpPr/>
            <p:nvPr/>
          </p:nvSpPr>
          <p:spPr>
            <a:xfrm>
              <a:off x="4928492" y="1849121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15" name="Estrela de 5 pontas 14"/>
            <p:cNvSpPr/>
            <p:nvPr/>
          </p:nvSpPr>
          <p:spPr>
            <a:xfrm>
              <a:off x="2928242" y="3186161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sp>
          <p:nvSpPr>
            <p:cNvPr id="16" name="Estrela de 5 pontas 15"/>
            <p:cNvSpPr/>
            <p:nvPr/>
          </p:nvSpPr>
          <p:spPr>
            <a:xfrm>
              <a:off x="4389238" y="4134012"/>
              <a:ext cx="191770" cy="165697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355" y="3603579"/>
              <a:ext cx="237765" cy="213378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51516" y="3976545"/>
            <a:ext cx="376441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de Habitantes: 44 milhões</a:t>
            </a:r>
          </a:p>
          <a:p>
            <a:pPr algn="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de Municípios: 645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508104" y="5338082"/>
            <a:ext cx="1588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/>
              <a:t>Fonte: Portal CROSS</a:t>
            </a:r>
          </a:p>
        </p:txBody>
      </p:sp>
      <p:sp>
        <p:nvSpPr>
          <p:cNvPr id="18" name="Estrela de 5 pontas 17"/>
          <p:cNvSpPr/>
          <p:nvPr/>
        </p:nvSpPr>
        <p:spPr>
          <a:xfrm>
            <a:off x="7508096" y="2279107"/>
            <a:ext cx="191770" cy="16569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3" name="CaixaDeTexto 2"/>
          <p:cNvSpPr txBox="1"/>
          <p:nvPr/>
        </p:nvSpPr>
        <p:spPr>
          <a:xfrm>
            <a:off x="7686278" y="2148152"/>
            <a:ext cx="1457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Regiões  com executantes regulados no Portal CROSS pela Regulação em Oncologia - 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6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290090" y="5584155"/>
            <a:ext cx="442392" cy="365125"/>
          </a:xfrm>
        </p:spPr>
        <p:txBody>
          <a:bodyPr/>
          <a:lstStyle/>
          <a:p>
            <a:fld id="{B2250B7B-A8A9-4CD3-A342-DD8060FFFA2E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45" b="8465"/>
          <a:stretch/>
        </p:blipFill>
        <p:spPr>
          <a:xfrm>
            <a:off x="1062595" y="818257"/>
            <a:ext cx="7338176" cy="5053466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1922524" y="3810783"/>
            <a:ext cx="4535214" cy="71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altLang="pt-BR" sz="3200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REGULAÇÃO DE ONCOLOGIA</a:t>
            </a:r>
            <a:endParaRPr lang="pt-BR" altLang="pt-BR" sz="2400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ta em curva para a direita 7"/>
          <p:cNvSpPr/>
          <p:nvPr/>
        </p:nvSpPr>
        <p:spPr>
          <a:xfrm rot="20965987">
            <a:off x="1168304" y="3006599"/>
            <a:ext cx="660556" cy="1421027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-36512" y="0"/>
            <a:ext cx="8766358" cy="71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altLang="pt-BR" sz="2800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Portal CROSS</a:t>
            </a:r>
            <a:endParaRPr lang="pt-BR" altLang="pt-BR" sz="2000" dirty="0">
              <a:solidFill>
                <a:schemeClr val="accent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4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Central de Regulação de Ofertas de Serviços de Saúde - CROSS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1057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8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268760"/>
            <a:ext cx="7259955" cy="4320822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algn="ctr"/>
            <a:fld id="{9B2EE95A-AFD6-44C9-893D-F8F9EAD80FFC}" type="slidenum">
              <a:rPr lang="pt-BR" smtClean="0"/>
              <a:pPr algn="ctr"/>
              <a:t>17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984283" y="3072516"/>
            <a:ext cx="4470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</a:rPr>
              <a:t>Tela da Regulação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-36512" y="0"/>
            <a:ext cx="8766358" cy="71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altLang="pt-BR" sz="2800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MÓDULO AMBULATORIAL</a:t>
            </a:r>
            <a:endParaRPr lang="pt-BR" altLang="pt-BR" sz="2000" dirty="0">
              <a:solidFill>
                <a:schemeClr val="accent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49" t="1911" r="24706" b="9054"/>
          <a:stretch/>
        </p:blipFill>
        <p:spPr>
          <a:xfrm>
            <a:off x="1547664" y="-37795"/>
            <a:ext cx="6874976" cy="68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 rot="10800000">
            <a:off x="3177821" y="2389433"/>
            <a:ext cx="576118" cy="122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1984283" y="3072516"/>
            <a:ext cx="4470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</a:rPr>
              <a:t>Tela da Regulação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96752"/>
            <a:ext cx="7427943" cy="356510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285" y="1626313"/>
            <a:ext cx="3457531" cy="3046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769" y="2130366"/>
            <a:ext cx="3086134" cy="2843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946" y="2128312"/>
            <a:ext cx="831222" cy="2302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96" y="4981395"/>
            <a:ext cx="7498685" cy="751861"/>
          </a:xfrm>
          <a:prstGeom prst="rect">
            <a:avLst/>
          </a:prstGeom>
        </p:spPr>
      </p:pic>
      <p:sp>
        <p:nvSpPr>
          <p:cNvPr id="13" name="Espaço Reservado para Número de Slide 12"/>
          <p:cNvSpPr>
            <a:spLocks noGrp="1"/>
          </p:cNvSpPr>
          <p:nvPr>
            <p:ph type="sldNum" sz="quarter" idx="4294967295"/>
          </p:nvPr>
        </p:nvSpPr>
        <p:spPr>
          <a:xfrm>
            <a:off x="8705340" y="6356351"/>
            <a:ext cx="438660" cy="333212"/>
          </a:xfrm>
        </p:spPr>
        <p:txBody>
          <a:bodyPr/>
          <a:lstStyle/>
          <a:p>
            <a:pPr algn="ctr"/>
            <a:fld id="{9B2EE95A-AFD6-44C9-893D-F8F9EAD80FFC}" type="slidenum">
              <a:rPr lang="pt-BR" smtClean="0"/>
              <a:pPr algn="ctr"/>
              <a:t>18</a:t>
            </a:fld>
            <a:endParaRPr lang="pt-BR" dirty="0"/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-36512" y="0"/>
            <a:ext cx="8766358" cy="71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altLang="pt-BR" sz="2800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MÓDULO AMBULATORIAL</a:t>
            </a:r>
            <a:endParaRPr lang="pt-BR" altLang="pt-BR" sz="2000" dirty="0">
              <a:solidFill>
                <a:schemeClr val="accent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51113" y="2076450"/>
            <a:ext cx="6592887" cy="4841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/>
              <a:t>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701088" y="6356350"/>
            <a:ext cx="442912" cy="365125"/>
          </a:xfrm>
        </p:spPr>
        <p:txBody>
          <a:bodyPr/>
          <a:lstStyle/>
          <a:p>
            <a:pPr algn="ctr"/>
            <a:fld id="{9B2EE95A-AFD6-44C9-893D-F8F9EAD80FFC}" type="slidenum">
              <a:rPr lang="pt-BR" smtClean="0"/>
              <a:pPr algn="ctr"/>
              <a:t>19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98485" y="2696068"/>
            <a:ext cx="6097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	</a:t>
            </a:r>
            <a:endParaRPr lang="pt-BR" sz="2400" dirty="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-2021100" y="3023094"/>
            <a:ext cx="4515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</a:rPr>
              <a:t>Comprovante de Agendamento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36" y="650875"/>
            <a:ext cx="2986330" cy="54451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862366" y="1247775"/>
            <a:ext cx="4281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Torpedo com 08 dias antes do atendimento.</a:t>
            </a:r>
          </a:p>
          <a:p>
            <a:endParaRPr lang="pt-BR" dirty="0"/>
          </a:p>
          <a:p>
            <a:r>
              <a:rPr lang="pt-BR" dirty="0"/>
              <a:t>e-mail com 04 dias antes do atendimento.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-36512" y="0"/>
            <a:ext cx="8766358" cy="717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altLang="pt-BR" sz="2800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MÓDULO AMBULATORIAL</a:t>
            </a:r>
            <a:endParaRPr lang="pt-BR" altLang="pt-BR" sz="2000" dirty="0">
              <a:solidFill>
                <a:schemeClr val="accent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60840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Linha de cuidado em oncologia no estado de São Paulo</a:t>
            </a:r>
            <a:endParaRPr lang="pt-BR" dirty="0">
              <a:latin typeface="Corbe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Calibri Light" pitchFamily="34" charset="0"/>
              </a:rPr>
              <a:t>A RHCCC é uma iniciativa do governo do Estado de São Paulo que visa iniciar a organização e a discussão sobre a linha de cuidado em oncologia no estado.</a:t>
            </a:r>
          </a:p>
          <a:p>
            <a:pPr algn="just"/>
            <a:endParaRPr lang="pt-BR" sz="2400" dirty="0">
              <a:latin typeface="Calibri Light" pitchFamily="34" charset="0"/>
            </a:endParaRPr>
          </a:p>
          <a:p>
            <a:pPr algn="just"/>
            <a:r>
              <a:rPr lang="pt-BR" sz="2400" dirty="0">
                <a:latin typeface="Calibri Light" pitchFamily="34" charset="0"/>
              </a:rPr>
              <a:t>Uma linha de cuidado completa conta com a participação das três esferas de governo.</a:t>
            </a:r>
          </a:p>
          <a:p>
            <a:pPr marL="0" indent="0">
              <a:buNone/>
            </a:pPr>
            <a:endParaRPr lang="pt-BR" sz="1800" dirty="0">
              <a:latin typeface="Calibri Light" pitchFamily="34" charset="0"/>
            </a:endParaRPr>
          </a:p>
        </p:txBody>
      </p:sp>
      <p:grpSp>
        <p:nvGrpSpPr>
          <p:cNvPr id="4" name="Shape 546"/>
          <p:cNvGrpSpPr/>
          <p:nvPr/>
        </p:nvGrpSpPr>
        <p:grpSpPr>
          <a:xfrm>
            <a:off x="4283968" y="4142634"/>
            <a:ext cx="413676" cy="1374598"/>
            <a:chOff x="4063105" y="1059581"/>
            <a:chExt cx="1017789" cy="3832210"/>
          </a:xfrm>
          <a:solidFill>
            <a:schemeClr val="accent3">
              <a:lumMod val="50000"/>
            </a:schemeClr>
          </a:solidFill>
        </p:grpSpPr>
        <p:sp>
          <p:nvSpPr>
            <p:cNvPr id="5" name="Shape 547"/>
            <p:cNvSpPr/>
            <p:nvPr/>
          </p:nvSpPr>
          <p:spPr>
            <a:xfrm rot="5400000">
              <a:off x="2910342" y="2721239"/>
              <a:ext cx="3832210" cy="508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" y="98662"/>
                    <a:pt x="2223" y="82138"/>
                    <a:pt x="4059" y="80373"/>
                  </a:cubicBezTo>
                  <a:cubicBezTo>
                    <a:pt x="5790" y="78315"/>
                    <a:pt x="5944" y="77861"/>
                    <a:pt x="7632" y="77407"/>
                  </a:cubicBezTo>
                  <a:cubicBezTo>
                    <a:pt x="6947" y="64118"/>
                    <a:pt x="10650" y="69760"/>
                    <a:pt x="10476" y="80858"/>
                  </a:cubicBezTo>
                  <a:cubicBezTo>
                    <a:pt x="11857" y="85333"/>
                    <a:pt x="12215" y="88846"/>
                    <a:pt x="13042" y="92679"/>
                  </a:cubicBezTo>
                  <a:cubicBezTo>
                    <a:pt x="14145" y="99746"/>
                    <a:pt x="16825" y="97509"/>
                    <a:pt x="17459" y="91742"/>
                  </a:cubicBezTo>
                  <a:cubicBezTo>
                    <a:pt x="18839" y="80964"/>
                    <a:pt x="20133" y="38101"/>
                    <a:pt x="21343" y="24756"/>
                  </a:cubicBezTo>
                  <a:cubicBezTo>
                    <a:pt x="23450" y="-3495"/>
                    <a:pt x="37275" y="2906"/>
                    <a:pt x="45092" y="323"/>
                  </a:cubicBezTo>
                  <a:cubicBezTo>
                    <a:pt x="51627" y="-46"/>
                    <a:pt x="54954" y="3507"/>
                    <a:pt x="59020" y="3280"/>
                  </a:cubicBezTo>
                  <a:cubicBezTo>
                    <a:pt x="61644" y="2375"/>
                    <a:pt x="66058" y="-1416"/>
                    <a:pt x="66892" y="566"/>
                  </a:cubicBezTo>
                  <a:cubicBezTo>
                    <a:pt x="69191" y="6501"/>
                    <a:pt x="70083" y="19175"/>
                    <a:pt x="70933" y="32811"/>
                  </a:cubicBezTo>
                  <a:cubicBezTo>
                    <a:pt x="70007" y="34577"/>
                    <a:pt x="68784" y="31851"/>
                    <a:pt x="68370" y="28162"/>
                  </a:cubicBezTo>
                  <a:lnTo>
                    <a:pt x="66307" y="16701"/>
                  </a:lnTo>
                  <a:cubicBezTo>
                    <a:pt x="65718" y="13270"/>
                    <a:pt x="64276" y="17219"/>
                    <a:pt x="64795" y="23414"/>
                  </a:cubicBezTo>
                  <a:cubicBezTo>
                    <a:pt x="64862" y="26230"/>
                    <a:pt x="65895" y="23387"/>
                    <a:pt x="66581" y="32955"/>
                  </a:cubicBezTo>
                  <a:lnTo>
                    <a:pt x="62778" y="34618"/>
                  </a:lnTo>
                  <a:cubicBezTo>
                    <a:pt x="62233" y="35168"/>
                    <a:pt x="60835" y="28980"/>
                    <a:pt x="60162" y="25679"/>
                  </a:cubicBezTo>
                  <a:cubicBezTo>
                    <a:pt x="58263" y="23183"/>
                    <a:pt x="53552" y="34804"/>
                    <a:pt x="50545" y="38083"/>
                  </a:cubicBezTo>
                  <a:cubicBezTo>
                    <a:pt x="47526" y="42763"/>
                    <a:pt x="45742" y="39100"/>
                    <a:pt x="43064" y="39287"/>
                  </a:cubicBezTo>
                  <a:cubicBezTo>
                    <a:pt x="41551" y="41938"/>
                    <a:pt x="39484" y="45551"/>
                    <a:pt x="37588" y="45634"/>
                  </a:cubicBezTo>
                  <a:cubicBezTo>
                    <a:pt x="36268" y="46649"/>
                    <a:pt x="31646" y="53036"/>
                    <a:pt x="32409" y="55843"/>
                  </a:cubicBezTo>
                  <a:cubicBezTo>
                    <a:pt x="35478" y="55701"/>
                    <a:pt x="38845" y="60372"/>
                    <a:pt x="41744" y="62797"/>
                  </a:cubicBezTo>
                  <a:lnTo>
                    <a:pt x="50151" y="54520"/>
                  </a:lnTo>
                  <a:cubicBezTo>
                    <a:pt x="55639" y="49416"/>
                    <a:pt x="60444" y="36612"/>
                    <a:pt x="66613" y="39209"/>
                  </a:cubicBezTo>
                  <a:cubicBezTo>
                    <a:pt x="70583" y="38478"/>
                    <a:pt x="74254" y="44485"/>
                    <a:pt x="77925" y="43754"/>
                  </a:cubicBezTo>
                  <a:cubicBezTo>
                    <a:pt x="81871" y="39406"/>
                    <a:pt x="87862" y="29924"/>
                    <a:pt x="89763" y="30709"/>
                  </a:cubicBezTo>
                  <a:cubicBezTo>
                    <a:pt x="93409" y="30786"/>
                    <a:pt x="100846" y="45301"/>
                    <a:pt x="106409" y="51474"/>
                  </a:cubicBezTo>
                  <a:cubicBezTo>
                    <a:pt x="107937" y="52409"/>
                    <a:pt x="109253" y="53664"/>
                    <a:pt x="110526" y="55561"/>
                  </a:cubicBezTo>
                  <a:cubicBezTo>
                    <a:pt x="113325" y="49261"/>
                    <a:pt x="118425" y="32052"/>
                    <a:pt x="118923" y="36662"/>
                  </a:cubicBezTo>
                  <a:cubicBezTo>
                    <a:pt x="120002" y="47843"/>
                    <a:pt x="120441" y="67045"/>
                    <a:pt x="119431" y="85285"/>
                  </a:cubicBezTo>
                  <a:cubicBezTo>
                    <a:pt x="118880" y="90646"/>
                    <a:pt x="114408" y="86381"/>
                    <a:pt x="111897" y="86929"/>
                  </a:cubicBezTo>
                  <a:lnTo>
                    <a:pt x="109965" y="91801"/>
                  </a:lnTo>
                  <a:cubicBezTo>
                    <a:pt x="108669" y="92384"/>
                    <a:pt x="105201" y="78207"/>
                    <a:pt x="102542" y="82319"/>
                  </a:cubicBezTo>
                  <a:cubicBezTo>
                    <a:pt x="99131" y="85619"/>
                    <a:pt x="95806" y="90845"/>
                    <a:pt x="92310" y="92220"/>
                  </a:cubicBezTo>
                  <a:cubicBezTo>
                    <a:pt x="89766" y="93124"/>
                    <a:pt x="87392" y="88252"/>
                    <a:pt x="84933" y="86267"/>
                  </a:cubicBezTo>
                  <a:cubicBezTo>
                    <a:pt x="83301" y="86043"/>
                    <a:pt x="80818" y="99295"/>
                    <a:pt x="77951" y="102279"/>
                  </a:cubicBezTo>
                  <a:cubicBezTo>
                    <a:pt x="75096" y="104438"/>
                    <a:pt x="72241" y="104992"/>
                    <a:pt x="69386" y="108755"/>
                  </a:cubicBezTo>
                  <a:lnTo>
                    <a:pt x="61913" y="120000"/>
                  </a:lnTo>
                  <a:lnTo>
                    <a:pt x="0" y="1200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548"/>
            <p:cNvSpPr/>
            <p:nvPr/>
          </p:nvSpPr>
          <p:spPr>
            <a:xfrm rot="-5400000" flipH="1">
              <a:off x="2401447" y="2721239"/>
              <a:ext cx="3832210" cy="508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" y="98662"/>
                    <a:pt x="2223" y="82138"/>
                    <a:pt x="4059" y="80373"/>
                  </a:cubicBezTo>
                  <a:cubicBezTo>
                    <a:pt x="5790" y="78315"/>
                    <a:pt x="5944" y="77861"/>
                    <a:pt x="7632" y="77407"/>
                  </a:cubicBezTo>
                  <a:cubicBezTo>
                    <a:pt x="6947" y="64118"/>
                    <a:pt x="10650" y="69760"/>
                    <a:pt x="10476" y="80858"/>
                  </a:cubicBezTo>
                  <a:cubicBezTo>
                    <a:pt x="11857" y="85333"/>
                    <a:pt x="12215" y="88846"/>
                    <a:pt x="13042" y="92679"/>
                  </a:cubicBezTo>
                  <a:cubicBezTo>
                    <a:pt x="14145" y="99746"/>
                    <a:pt x="16825" y="97509"/>
                    <a:pt x="17459" y="91742"/>
                  </a:cubicBezTo>
                  <a:cubicBezTo>
                    <a:pt x="18839" y="80964"/>
                    <a:pt x="20133" y="38101"/>
                    <a:pt x="21343" y="24756"/>
                  </a:cubicBezTo>
                  <a:cubicBezTo>
                    <a:pt x="23450" y="-3495"/>
                    <a:pt x="37275" y="2906"/>
                    <a:pt x="45092" y="323"/>
                  </a:cubicBezTo>
                  <a:cubicBezTo>
                    <a:pt x="51627" y="-46"/>
                    <a:pt x="54954" y="3507"/>
                    <a:pt x="59020" y="3280"/>
                  </a:cubicBezTo>
                  <a:cubicBezTo>
                    <a:pt x="61644" y="2375"/>
                    <a:pt x="66058" y="-1416"/>
                    <a:pt x="66892" y="566"/>
                  </a:cubicBezTo>
                  <a:cubicBezTo>
                    <a:pt x="69191" y="6501"/>
                    <a:pt x="70083" y="19175"/>
                    <a:pt x="70933" y="32811"/>
                  </a:cubicBezTo>
                  <a:cubicBezTo>
                    <a:pt x="70007" y="34577"/>
                    <a:pt x="68784" y="31851"/>
                    <a:pt x="68370" y="28162"/>
                  </a:cubicBezTo>
                  <a:lnTo>
                    <a:pt x="66307" y="16701"/>
                  </a:lnTo>
                  <a:cubicBezTo>
                    <a:pt x="65718" y="13270"/>
                    <a:pt x="64276" y="17219"/>
                    <a:pt x="64795" y="23414"/>
                  </a:cubicBezTo>
                  <a:cubicBezTo>
                    <a:pt x="64862" y="26230"/>
                    <a:pt x="65895" y="23387"/>
                    <a:pt x="66581" y="32955"/>
                  </a:cubicBezTo>
                  <a:lnTo>
                    <a:pt x="62778" y="34618"/>
                  </a:lnTo>
                  <a:cubicBezTo>
                    <a:pt x="62233" y="35168"/>
                    <a:pt x="60835" y="28980"/>
                    <a:pt x="60162" y="25679"/>
                  </a:cubicBezTo>
                  <a:cubicBezTo>
                    <a:pt x="58263" y="23183"/>
                    <a:pt x="53552" y="34804"/>
                    <a:pt x="50545" y="38083"/>
                  </a:cubicBezTo>
                  <a:cubicBezTo>
                    <a:pt x="47526" y="42763"/>
                    <a:pt x="45742" y="39100"/>
                    <a:pt x="43064" y="39287"/>
                  </a:cubicBezTo>
                  <a:cubicBezTo>
                    <a:pt x="41551" y="41938"/>
                    <a:pt x="39484" y="45551"/>
                    <a:pt x="37588" y="45634"/>
                  </a:cubicBezTo>
                  <a:cubicBezTo>
                    <a:pt x="36268" y="46649"/>
                    <a:pt x="31646" y="53036"/>
                    <a:pt x="32409" y="55843"/>
                  </a:cubicBezTo>
                  <a:cubicBezTo>
                    <a:pt x="35478" y="55701"/>
                    <a:pt x="38845" y="60372"/>
                    <a:pt x="41744" y="62797"/>
                  </a:cubicBezTo>
                  <a:lnTo>
                    <a:pt x="50151" y="54520"/>
                  </a:lnTo>
                  <a:cubicBezTo>
                    <a:pt x="55639" y="49416"/>
                    <a:pt x="60444" y="36612"/>
                    <a:pt x="66613" y="39209"/>
                  </a:cubicBezTo>
                  <a:cubicBezTo>
                    <a:pt x="70583" y="38478"/>
                    <a:pt x="74254" y="44485"/>
                    <a:pt x="77925" y="43754"/>
                  </a:cubicBezTo>
                  <a:cubicBezTo>
                    <a:pt x="81871" y="39406"/>
                    <a:pt x="87862" y="29924"/>
                    <a:pt x="89763" y="30709"/>
                  </a:cubicBezTo>
                  <a:cubicBezTo>
                    <a:pt x="93409" y="30786"/>
                    <a:pt x="100846" y="45301"/>
                    <a:pt x="106409" y="51474"/>
                  </a:cubicBezTo>
                  <a:cubicBezTo>
                    <a:pt x="107937" y="52409"/>
                    <a:pt x="109253" y="53664"/>
                    <a:pt x="110526" y="55561"/>
                  </a:cubicBezTo>
                  <a:cubicBezTo>
                    <a:pt x="113325" y="49261"/>
                    <a:pt x="118425" y="32052"/>
                    <a:pt x="118923" y="36662"/>
                  </a:cubicBezTo>
                  <a:cubicBezTo>
                    <a:pt x="120002" y="47843"/>
                    <a:pt x="120441" y="67045"/>
                    <a:pt x="119431" y="85285"/>
                  </a:cubicBezTo>
                  <a:cubicBezTo>
                    <a:pt x="118880" y="90646"/>
                    <a:pt x="114408" y="86381"/>
                    <a:pt x="111897" y="86929"/>
                  </a:cubicBezTo>
                  <a:lnTo>
                    <a:pt x="109965" y="91801"/>
                  </a:lnTo>
                  <a:cubicBezTo>
                    <a:pt x="108669" y="92384"/>
                    <a:pt x="105201" y="78207"/>
                    <a:pt x="102542" y="82319"/>
                  </a:cubicBezTo>
                  <a:cubicBezTo>
                    <a:pt x="99131" y="85619"/>
                    <a:pt x="95806" y="90845"/>
                    <a:pt x="92310" y="92220"/>
                  </a:cubicBezTo>
                  <a:cubicBezTo>
                    <a:pt x="89766" y="93124"/>
                    <a:pt x="87392" y="88252"/>
                    <a:pt x="84933" y="86267"/>
                  </a:cubicBezTo>
                  <a:cubicBezTo>
                    <a:pt x="83301" y="86043"/>
                    <a:pt x="80818" y="99295"/>
                    <a:pt x="77951" y="102279"/>
                  </a:cubicBezTo>
                  <a:cubicBezTo>
                    <a:pt x="75096" y="104438"/>
                    <a:pt x="72241" y="104992"/>
                    <a:pt x="69386" y="108755"/>
                  </a:cubicBezTo>
                  <a:lnTo>
                    <a:pt x="61913" y="120000"/>
                  </a:lnTo>
                  <a:lnTo>
                    <a:pt x="0" y="1200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Shape 549"/>
          <p:cNvSpPr/>
          <p:nvPr/>
        </p:nvSpPr>
        <p:spPr>
          <a:xfrm>
            <a:off x="3599520" y="4077071"/>
            <a:ext cx="1795059" cy="1584177"/>
          </a:xfrm>
          <a:prstGeom prst="donut">
            <a:avLst>
              <a:gd name="adj" fmla="val 241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550"/>
          <p:cNvSpPr/>
          <p:nvPr/>
        </p:nvSpPr>
        <p:spPr>
          <a:xfrm>
            <a:off x="4788024" y="4058287"/>
            <a:ext cx="429254" cy="3788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08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551"/>
          <p:cNvSpPr/>
          <p:nvPr/>
        </p:nvSpPr>
        <p:spPr>
          <a:xfrm>
            <a:off x="5148064" y="4634350"/>
            <a:ext cx="429254" cy="3788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08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552"/>
          <p:cNvSpPr/>
          <p:nvPr/>
        </p:nvSpPr>
        <p:spPr>
          <a:xfrm>
            <a:off x="4860032" y="5282423"/>
            <a:ext cx="429254" cy="3788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08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553"/>
          <p:cNvSpPr/>
          <p:nvPr/>
        </p:nvSpPr>
        <p:spPr>
          <a:xfrm>
            <a:off x="3782706" y="4058287"/>
            <a:ext cx="429254" cy="3788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08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554"/>
          <p:cNvSpPr/>
          <p:nvPr/>
        </p:nvSpPr>
        <p:spPr>
          <a:xfrm>
            <a:off x="3422666" y="4562342"/>
            <a:ext cx="429254" cy="3788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08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555"/>
          <p:cNvSpPr/>
          <p:nvPr/>
        </p:nvSpPr>
        <p:spPr>
          <a:xfrm>
            <a:off x="3738161" y="5301208"/>
            <a:ext cx="429254" cy="3788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08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556"/>
          <p:cNvSpPr/>
          <p:nvPr/>
        </p:nvSpPr>
        <p:spPr>
          <a:xfrm rot="-2700000">
            <a:off x="4978934" y="5400561"/>
            <a:ext cx="191172" cy="1848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0660" y="50862"/>
                </a:moveTo>
                <a:lnTo>
                  <a:pt x="42986" y="41871"/>
                </a:lnTo>
                <a:lnTo>
                  <a:pt x="35629" y="50492"/>
                </a:lnTo>
                <a:lnTo>
                  <a:pt x="28271" y="41871"/>
                </a:lnTo>
                <a:lnTo>
                  <a:pt x="20597" y="50862"/>
                </a:lnTo>
                <a:lnTo>
                  <a:pt x="27955" y="59483"/>
                </a:lnTo>
                <a:lnTo>
                  <a:pt x="20597" y="68104"/>
                </a:lnTo>
                <a:lnTo>
                  <a:pt x="28271" y="77095"/>
                </a:lnTo>
                <a:lnTo>
                  <a:pt x="35629" y="68474"/>
                </a:lnTo>
                <a:lnTo>
                  <a:pt x="42986" y="77095"/>
                </a:lnTo>
                <a:lnTo>
                  <a:pt x="50660" y="68104"/>
                </a:lnTo>
                <a:lnTo>
                  <a:pt x="43302" y="59483"/>
                </a:lnTo>
                <a:close/>
                <a:moveTo>
                  <a:pt x="119999" y="40425"/>
                </a:moveTo>
                <a:cubicBezTo>
                  <a:pt x="113053" y="58915"/>
                  <a:pt x="109481" y="74619"/>
                  <a:pt x="106310" y="88232"/>
                </a:cubicBezTo>
                <a:cubicBezTo>
                  <a:pt x="102941" y="105545"/>
                  <a:pt x="94171" y="120000"/>
                  <a:pt x="79197" y="120000"/>
                </a:cubicBezTo>
                <a:cubicBezTo>
                  <a:pt x="67287" y="120000"/>
                  <a:pt x="57171" y="111002"/>
                  <a:pt x="53645" y="98445"/>
                </a:cubicBezTo>
                <a:cubicBezTo>
                  <a:pt x="62830" y="91372"/>
                  <a:pt x="68682" y="78380"/>
                  <a:pt x="71521" y="63793"/>
                </a:cubicBezTo>
                <a:cubicBezTo>
                  <a:pt x="71887" y="62220"/>
                  <a:pt x="72258" y="60625"/>
                  <a:pt x="72637" y="59009"/>
                </a:cubicBezTo>
                <a:cubicBezTo>
                  <a:pt x="74740" y="57990"/>
                  <a:pt x="76946" y="57164"/>
                  <a:pt x="79197" y="56465"/>
                </a:cubicBezTo>
                <a:cubicBezTo>
                  <a:pt x="93392" y="52053"/>
                  <a:pt x="103822" y="48564"/>
                  <a:pt x="119999" y="40425"/>
                </a:cubicBezTo>
                <a:close/>
                <a:moveTo>
                  <a:pt x="86396" y="0"/>
                </a:moveTo>
                <a:cubicBezTo>
                  <a:pt x="77559" y="23521"/>
                  <a:pt x="73015" y="43498"/>
                  <a:pt x="68981" y="60817"/>
                </a:cubicBezTo>
                <a:cubicBezTo>
                  <a:pt x="64695" y="82840"/>
                  <a:pt x="53539" y="101229"/>
                  <a:pt x="34490" y="101229"/>
                </a:cubicBezTo>
                <a:cubicBezTo>
                  <a:pt x="15442" y="101229"/>
                  <a:pt x="0" y="83136"/>
                  <a:pt x="0" y="60817"/>
                </a:cubicBezTo>
                <a:cubicBezTo>
                  <a:pt x="0" y="38498"/>
                  <a:pt x="16078" y="26127"/>
                  <a:pt x="34490" y="20404"/>
                </a:cubicBezTo>
                <a:cubicBezTo>
                  <a:pt x="52548" y="14792"/>
                  <a:pt x="65816" y="10353"/>
                  <a:pt x="8639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557"/>
          <p:cNvSpPr/>
          <p:nvPr/>
        </p:nvSpPr>
        <p:spPr>
          <a:xfrm>
            <a:off x="3828659" y="5443334"/>
            <a:ext cx="256476" cy="1691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4102" y="34966"/>
                </a:moveTo>
                <a:cubicBezTo>
                  <a:pt x="99982" y="34966"/>
                  <a:pt x="104749" y="41345"/>
                  <a:pt x="104749" y="49214"/>
                </a:cubicBezTo>
                <a:cubicBezTo>
                  <a:pt x="104749" y="57084"/>
                  <a:pt x="99982" y="63463"/>
                  <a:pt x="94102" y="63463"/>
                </a:cubicBezTo>
                <a:cubicBezTo>
                  <a:pt x="88222" y="63463"/>
                  <a:pt x="83455" y="57084"/>
                  <a:pt x="83455" y="49214"/>
                </a:cubicBezTo>
                <a:cubicBezTo>
                  <a:pt x="83455" y="41345"/>
                  <a:pt x="88222" y="34966"/>
                  <a:pt x="94102" y="34966"/>
                </a:cubicBezTo>
                <a:close/>
                <a:moveTo>
                  <a:pt x="25897" y="34966"/>
                </a:moveTo>
                <a:cubicBezTo>
                  <a:pt x="31777" y="34966"/>
                  <a:pt x="36544" y="41345"/>
                  <a:pt x="36544" y="49214"/>
                </a:cubicBezTo>
                <a:cubicBezTo>
                  <a:pt x="36544" y="57084"/>
                  <a:pt x="31777" y="63463"/>
                  <a:pt x="25897" y="63463"/>
                </a:cubicBezTo>
                <a:cubicBezTo>
                  <a:pt x="20017" y="63463"/>
                  <a:pt x="15250" y="57084"/>
                  <a:pt x="15250" y="49214"/>
                </a:cubicBezTo>
                <a:cubicBezTo>
                  <a:pt x="15250" y="41345"/>
                  <a:pt x="20017" y="34966"/>
                  <a:pt x="25897" y="34966"/>
                </a:cubicBezTo>
                <a:close/>
                <a:moveTo>
                  <a:pt x="59883" y="0"/>
                </a:moveTo>
                <a:cubicBezTo>
                  <a:pt x="59922" y="0"/>
                  <a:pt x="59961" y="0"/>
                  <a:pt x="60000" y="6"/>
                </a:cubicBezTo>
                <a:cubicBezTo>
                  <a:pt x="60038" y="0"/>
                  <a:pt x="60077" y="0"/>
                  <a:pt x="60116" y="0"/>
                </a:cubicBezTo>
                <a:lnTo>
                  <a:pt x="60116" y="13"/>
                </a:lnTo>
                <a:cubicBezTo>
                  <a:pt x="72705" y="211"/>
                  <a:pt x="73000" y="10907"/>
                  <a:pt x="80495" y="8480"/>
                </a:cubicBezTo>
                <a:cubicBezTo>
                  <a:pt x="96146" y="2483"/>
                  <a:pt x="109535" y="4222"/>
                  <a:pt x="117270" y="15378"/>
                </a:cubicBezTo>
                <a:cubicBezTo>
                  <a:pt x="121989" y="23400"/>
                  <a:pt x="122059" y="39326"/>
                  <a:pt x="105417" y="57606"/>
                </a:cubicBezTo>
                <a:cubicBezTo>
                  <a:pt x="107877" y="50944"/>
                  <a:pt x="108200" y="42432"/>
                  <a:pt x="103497" y="36947"/>
                </a:cubicBezTo>
                <a:cubicBezTo>
                  <a:pt x="115165" y="38896"/>
                  <a:pt x="117031" y="26384"/>
                  <a:pt x="112740" y="20767"/>
                </a:cubicBezTo>
                <a:cubicBezTo>
                  <a:pt x="103929" y="10272"/>
                  <a:pt x="86448" y="14743"/>
                  <a:pt x="83292" y="24427"/>
                </a:cubicBezTo>
                <a:cubicBezTo>
                  <a:pt x="79101" y="38760"/>
                  <a:pt x="80063" y="58643"/>
                  <a:pt x="76752" y="67764"/>
                </a:cubicBezTo>
                <a:cubicBezTo>
                  <a:pt x="70481" y="80834"/>
                  <a:pt x="63456" y="93064"/>
                  <a:pt x="63343" y="102940"/>
                </a:cubicBezTo>
                <a:cubicBezTo>
                  <a:pt x="63081" y="106800"/>
                  <a:pt x="63179" y="119019"/>
                  <a:pt x="60100" y="119871"/>
                </a:cubicBezTo>
                <a:cubicBezTo>
                  <a:pt x="60100" y="119914"/>
                  <a:pt x="60100" y="119957"/>
                  <a:pt x="60100" y="120000"/>
                </a:cubicBezTo>
                <a:lnTo>
                  <a:pt x="60000" y="119935"/>
                </a:lnTo>
                <a:lnTo>
                  <a:pt x="59899" y="120000"/>
                </a:lnTo>
                <a:cubicBezTo>
                  <a:pt x="59899" y="119957"/>
                  <a:pt x="59899" y="119914"/>
                  <a:pt x="59899" y="119871"/>
                </a:cubicBezTo>
                <a:cubicBezTo>
                  <a:pt x="56820" y="119019"/>
                  <a:pt x="56918" y="106800"/>
                  <a:pt x="56656" y="102940"/>
                </a:cubicBezTo>
                <a:cubicBezTo>
                  <a:pt x="56543" y="93064"/>
                  <a:pt x="49518" y="80834"/>
                  <a:pt x="43247" y="67764"/>
                </a:cubicBezTo>
                <a:cubicBezTo>
                  <a:pt x="39936" y="58643"/>
                  <a:pt x="40898" y="38760"/>
                  <a:pt x="36707" y="24427"/>
                </a:cubicBezTo>
                <a:cubicBezTo>
                  <a:pt x="33551" y="14743"/>
                  <a:pt x="16070" y="10272"/>
                  <a:pt x="7259" y="20767"/>
                </a:cubicBezTo>
                <a:cubicBezTo>
                  <a:pt x="2968" y="26384"/>
                  <a:pt x="4834" y="38896"/>
                  <a:pt x="16502" y="36947"/>
                </a:cubicBezTo>
                <a:cubicBezTo>
                  <a:pt x="11799" y="42432"/>
                  <a:pt x="12122" y="50944"/>
                  <a:pt x="14582" y="57606"/>
                </a:cubicBezTo>
                <a:cubicBezTo>
                  <a:pt x="-2059" y="39326"/>
                  <a:pt x="-1989" y="23400"/>
                  <a:pt x="2729" y="15378"/>
                </a:cubicBezTo>
                <a:cubicBezTo>
                  <a:pt x="10464" y="4222"/>
                  <a:pt x="23853" y="2483"/>
                  <a:pt x="39504" y="8480"/>
                </a:cubicBezTo>
                <a:cubicBezTo>
                  <a:pt x="46999" y="10907"/>
                  <a:pt x="47294" y="211"/>
                  <a:pt x="59883" y="1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559"/>
          <p:cNvSpPr/>
          <p:nvPr/>
        </p:nvSpPr>
        <p:spPr>
          <a:xfrm>
            <a:off x="4928903" y="4174157"/>
            <a:ext cx="179598" cy="158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3095" y="4293"/>
                </a:moveTo>
                <a:cubicBezTo>
                  <a:pt x="52163" y="-1505"/>
                  <a:pt x="68620" y="-1325"/>
                  <a:pt x="67913" y="4197"/>
                </a:cubicBezTo>
                <a:lnTo>
                  <a:pt x="67177" y="36008"/>
                </a:lnTo>
                <a:lnTo>
                  <a:pt x="74858" y="40491"/>
                </a:lnTo>
                <a:cubicBezTo>
                  <a:pt x="76992" y="35474"/>
                  <a:pt x="80085" y="26614"/>
                  <a:pt x="86060" y="29283"/>
                </a:cubicBezTo>
                <a:cubicBezTo>
                  <a:pt x="111876" y="39531"/>
                  <a:pt x="126172" y="96853"/>
                  <a:pt x="117424" y="117669"/>
                </a:cubicBezTo>
                <a:cubicBezTo>
                  <a:pt x="109103" y="127489"/>
                  <a:pt x="87980" y="103685"/>
                  <a:pt x="71017" y="94291"/>
                </a:cubicBezTo>
                <a:cubicBezTo>
                  <a:pt x="63550" y="90769"/>
                  <a:pt x="67604" y="83724"/>
                  <a:pt x="68777" y="76358"/>
                </a:cubicBezTo>
                <a:cubicBezTo>
                  <a:pt x="70377" y="70701"/>
                  <a:pt x="64297" y="66324"/>
                  <a:pt x="71017" y="51059"/>
                </a:cubicBezTo>
                <a:cubicBezTo>
                  <a:pt x="67817" y="48284"/>
                  <a:pt x="65897" y="45829"/>
                  <a:pt x="61416" y="42733"/>
                </a:cubicBezTo>
                <a:cubicBezTo>
                  <a:pt x="55549" y="45081"/>
                  <a:pt x="54162" y="48070"/>
                  <a:pt x="50535" y="50739"/>
                </a:cubicBezTo>
                <a:cubicBezTo>
                  <a:pt x="54269" y="60133"/>
                  <a:pt x="51281" y="70807"/>
                  <a:pt x="52455" y="75718"/>
                </a:cubicBezTo>
                <a:cubicBezTo>
                  <a:pt x="53095" y="81802"/>
                  <a:pt x="57256" y="91089"/>
                  <a:pt x="50855" y="93971"/>
                </a:cubicBezTo>
                <a:cubicBezTo>
                  <a:pt x="39120" y="99202"/>
                  <a:pt x="17783" y="121085"/>
                  <a:pt x="5088" y="119270"/>
                </a:cubicBezTo>
                <a:cubicBezTo>
                  <a:pt x="-6752" y="116174"/>
                  <a:pt x="1888" y="44227"/>
                  <a:pt x="32932" y="29283"/>
                </a:cubicBezTo>
                <a:cubicBezTo>
                  <a:pt x="40187" y="26508"/>
                  <a:pt x="42000" y="38463"/>
                  <a:pt x="46054" y="42733"/>
                </a:cubicBezTo>
                <a:lnTo>
                  <a:pt x="55335" y="36328"/>
                </a:lnTo>
                <a:cubicBezTo>
                  <a:pt x="55229" y="27575"/>
                  <a:pt x="54033" y="13462"/>
                  <a:pt x="53095" y="429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560"/>
          <p:cNvSpPr/>
          <p:nvPr/>
        </p:nvSpPr>
        <p:spPr>
          <a:xfrm>
            <a:off x="3917426" y="4182138"/>
            <a:ext cx="179598" cy="1320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4373" y="223"/>
                </a:moveTo>
                <a:cubicBezTo>
                  <a:pt x="106989" y="952"/>
                  <a:pt x="118723" y="6423"/>
                  <a:pt x="119884" y="14447"/>
                </a:cubicBezTo>
                <a:cubicBezTo>
                  <a:pt x="121199" y="26010"/>
                  <a:pt x="111142" y="35303"/>
                  <a:pt x="98300" y="41031"/>
                </a:cubicBezTo>
                <a:cubicBezTo>
                  <a:pt x="93039" y="44597"/>
                  <a:pt x="84762" y="62103"/>
                  <a:pt x="76948" y="51405"/>
                </a:cubicBezTo>
                <a:cubicBezTo>
                  <a:pt x="70450" y="43840"/>
                  <a:pt x="70914" y="29468"/>
                  <a:pt x="72074" y="18986"/>
                </a:cubicBezTo>
                <a:cubicBezTo>
                  <a:pt x="72539" y="10449"/>
                  <a:pt x="73235" y="3532"/>
                  <a:pt x="81822" y="1155"/>
                </a:cubicBezTo>
                <a:cubicBezTo>
                  <a:pt x="85864" y="263"/>
                  <a:pt x="90167" y="-19"/>
                  <a:pt x="94373" y="223"/>
                </a:cubicBezTo>
                <a:close/>
                <a:moveTo>
                  <a:pt x="43859" y="3"/>
                </a:moveTo>
                <a:cubicBezTo>
                  <a:pt x="52327" y="131"/>
                  <a:pt x="60055" y="3458"/>
                  <a:pt x="64184" y="10881"/>
                </a:cubicBezTo>
                <a:cubicBezTo>
                  <a:pt x="69135" y="19418"/>
                  <a:pt x="66427" y="29900"/>
                  <a:pt x="66737" y="38761"/>
                </a:cubicBezTo>
                <a:cubicBezTo>
                  <a:pt x="67433" y="46326"/>
                  <a:pt x="73931" y="55835"/>
                  <a:pt x="69986" y="62103"/>
                </a:cubicBezTo>
                <a:cubicBezTo>
                  <a:pt x="63487" y="73126"/>
                  <a:pt x="54900" y="76368"/>
                  <a:pt x="48170" y="84797"/>
                </a:cubicBezTo>
                <a:cubicBezTo>
                  <a:pt x="39583" y="95711"/>
                  <a:pt x="27282" y="122511"/>
                  <a:pt x="16374" y="119809"/>
                </a:cubicBezTo>
                <a:cubicBezTo>
                  <a:pt x="7014" y="116027"/>
                  <a:pt x="5544" y="101222"/>
                  <a:pt x="2914" y="89659"/>
                </a:cubicBezTo>
                <a:cubicBezTo>
                  <a:pt x="-1882" y="64156"/>
                  <a:pt x="-2269" y="33790"/>
                  <a:pt x="13589" y="13474"/>
                </a:cubicBezTo>
                <a:cubicBezTo>
                  <a:pt x="20857" y="4964"/>
                  <a:pt x="32970" y="-160"/>
                  <a:pt x="43859" y="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561"/>
          <p:cNvSpPr/>
          <p:nvPr/>
        </p:nvSpPr>
        <p:spPr>
          <a:xfrm>
            <a:off x="5273030" y="4754093"/>
            <a:ext cx="179598" cy="15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294" y="622"/>
                </a:moveTo>
                <a:lnTo>
                  <a:pt x="54214" y="0"/>
                </a:lnTo>
                <a:cubicBezTo>
                  <a:pt x="54004" y="10519"/>
                  <a:pt x="52953" y="22698"/>
                  <a:pt x="62409" y="27197"/>
                </a:cubicBezTo>
                <a:cubicBezTo>
                  <a:pt x="70745" y="28996"/>
                  <a:pt x="72566" y="17508"/>
                  <a:pt x="89937" y="20761"/>
                </a:cubicBezTo>
                <a:cubicBezTo>
                  <a:pt x="107728" y="23529"/>
                  <a:pt x="120476" y="38339"/>
                  <a:pt x="119986" y="67889"/>
                </a:cubicBezTo>
                <a:cubicBezTo>
                  <a:pt x="118935" y="95778"/>
                  <a:pt x="106537" y="104152"/>
                  <a:pt x="86154" y="112733"/>
                </a:cubicBezTo>
                <a:cubicBezTo>
                  <a:pt x="52673" y="123875"/>
                  <a:pt x="30749" y="100138"/>
                  <a:pt x="22694" y="98615"/>
                </a:cubicBezTo>
                <a:cubicBezTo>
                  <a:pt x="14219" y="97024"/>
                  <a:pt x="13308" y="109342"/>
                  <a:pt x="14289" y="119999"/>
                </a:cubicBezTo>
                <a:lnTo>
                  <a:pt x="0" y="119792"/>
                </a:lnTo>
                <a:cubicBezTo>
                  <a:pt x="350" y="104498"/>
                  <a:pt x="-1190" y="81107"/>
                  <a:pt x="19332" y="83252"/>
                </a:cubicBezTo>
                <a:cubicBezTo>
                  <a:pt x="34391" y="85328"/>
                  <a:pt x="48821" y="89688"/>
                  <a:pt x="58417" y="73702"/>
                </a:cubicBezTo>
                <a:cubicBezTo>
                  <a:pt x="64441" y="62422"/>
                  <a:pt x="63740" y="49480"/>
                  <a:pt x="46229" y="35501"/>
                </a:cubicBezTo>
                <a:cubicBezTo>
                  <a:pt x="43287" y="33010"/>
                  <a:pt x="36773" y="19100"/>
                  <a:pt x="39294" y="62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331"/>
          <p:cNvSpPr/>
          <p:nvPr/>
        </p:nvSpPr>
        <p:spPr>
          <a:xfrm>
            <a:off x="3510340" y="4652250"/>
            <a:ext cx="218867" cy="1914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461" y="58853"/>
                </a:moveTo>
                <a:cubicBezTo>
                  <a:pt x="49275" y="60700"/>
                  <a:pt x="46695" y="61796"/>
                  <a:pt x="43973" y="61995"/>
                </a:cubicBezTo>
                <a:cubicBezTo>
                  <a:pt x="44184" y="62742"/>
                  <a:pt x="44263" y="63521"/>
                  <a:pt x="44249" y="64328"/>
                </a:cubicBezTo>
                <a:lnTo>
                  <a:pt x="44144" y="66958"/>
                </a:lnTo>
                <a:cubicBezTo>
                  <a:pt x="46917" y="66851"/>
                  <a:pt x="49526" y="65500"/>
                  <a:pt x="51461" y="63198"/>
                </a:cubicBezTo>
                <a:close/>
                <a:moveTo>
                  <a:pt x="65933" y="0"/>
                </a:moveTo>
                <a:cubicBezTo>
                  <a:pt x="67982" y="0"/>
                  <a:pt x="69643" y="1962"/>
                  <a:pt x="69643" y="4383"/>
                </a:cubicBezTo>
                <a:lnTo>
                  <a:pt x="69643" y="50540"/>
                </a:lnTo>
                <a:cubicBezTo>
                  <a:pt x="71977" y="52911"/>
                  <a:pt x="74763" y="54476"/>
                  <a:pt x="77715" y="55260"/>
                </a:cubicBezTo>
                <a:cubicBezTo>
                  <a:pt x="78293" y="53830"/>
                  <a:pt x="78883" y="52354"/>
                  <a:pt x="79311" y="50749"/>
                </a:cubicBezTo>
                <a:cubicBezTo>
                  <a:pt x="70932" y="45962"/>
                  <a:pt x="68418" y="25826"/>
                  <a:pt x="72189" y="19306"/>
                </a:cubicBezTo>
                <a:cubicBezTo>
                  <a:pt x="75732" y="14468"/>
                  <a:pt x="79597" y="11715"/>
                  <a:pt x="87571" y="11545"/>
                </a:cubicBezTo>
                <a:cubicBezTo>
                  <a:pt x="88710" y="11521"/>
                  <a:pt x="89933" y="11549"/>
                  <a:pt x="91251" y="11632"/>
                </a:cubicBezTo>
                <a:cubicBezTo>
                  <a:pt x="110313" y="12869"/>
                  <a:pt x="119111" y="39113"/>
                  <a:pt x="119739" y="58424"/>
                </a:cubicBezTo>
                <a:cubicBezTo>
                  <a:pt x="121275" y="88958"/>
                  <a:pt x="115899" y="100182"/>
                  <a:pt x="106542" y="108682"/>
                </a:cubicBezTo>
                <a:cubicBezTo>
                  <a:pt x="93764" y="120731"/>
                  <a:pt x="80568" y="109012"/>
                  <a:pt x="77844" y="95808"/>
                </a:cubicBezTo>
                <a:cubicBezTo>
                  <a:pt x="76867" y="89949"/>
                  <a:pt x="79450" y="84832"/>
                  <a:pt x="82243" y="79468"/>
                </a:cubicBezTo>
                <a:lnTo>
                  <a:pt x="80053" y="76389"/>
                </a:lnTo>
                <a:cubicBezTo>
                  <a:pt x="78271" y="76865"/>
                  <a:pt x="76433" y="77085"/>
                  <a:pt x="74570" y="77073"/>
                </a:cubicBezTo>
                <a:lnTo>
                  <a:pt x="70468" y="76654"/>
                </a:lnTo>
                <a:lnTo>
                  <a:pt x="70468" y="115615"/>
                </a:lnTo>
                <a:cubicBezTo>
                  <a:pt x="70468" y="118037"/>
                  <a:pt x="68808" y="119999"/>
                  <a:pt x="66759" y="119999"/>
                </a:cubicBezTo>
                <a:cubicBezTo>
                  <a:pt x="64711" y="119999"/>
                  <a:pt x="63050" y="118037"/>
                  <a:pt x="63050" y="115615"/>
                </a:cubicBezTo>
                <a:lnTo>
                  <a:pt x="63050" y="76354"/>
                </a:lnTo>
                <a:cubicBezTo>
                  <a:pt x="63050" y="75509"/>
                  <a:pt x="63252" y="74721"/>
                  <a:pt x="63658" y="74092"/>
                </a:cubicBezTo>
                <a:cubicBezTo>
                  <a:pt x="61949" y="73245"/>
                  <a:pt x="60356" y="72107"/>
                  <a:pt x="58879" y="70773"/>
                </a:cubicBezTo>
                <a:lnTo>
                  <a:pt x="58879" y="115616"/>
                </a:lnTo>
                <a:cubicBezTo>
                  <a:pt x="58879" y="118037"/>
                  <a:pt x="57218" y="120000"/>
                  <a:pt x="55170" y="120000"/>
                </a:cubicBezTo>
                <a:cubicBezTo>
                  <a:pt x="53121" y="120000"/>
                  <a:pt x="51461" y="118037"/>
                  <a:pt x="51461" y="115616"/>
                </a:cubicBezTo>
                <a:lnTo>
                  <a:pt x="51461" y="71299"/>
                </a:lnTo>
                <a:cubicBezTo>
                  <a:pt x="49056" y="72827"/>
                  <a:pt x="46336" y="73640"/>
                  <a:pt x="43530" y="73638"/>
                </a:cubicBezTo>
                <a:lnTo>
                  <a:pt x="42693" y="73520"/>
                </a:lnTo>
                <a:cubicBezTo>
                  <a:pt x="41395" y="76499"/>
                  <a:pt x="39432" y="78113"/>
                  <a:pt x="37756" y="80916"/>
                </a:cubicBezTo>
                <a:cubicBezTo>
                  <a:pt x="40549" y="86280"/>
                  <a:pt x="43132" y="91396"/>
                  <a:pt x="42155" y="97256"/>
                </a:cubicBezTo>
                <a:cubicBezTo>
                  <a:pt x="39431" y="110460"/>
                  <a:pt x="26235" y="122179"/>
                  <a:pt x="13457" y="110130"/>
                </a:cubicBezTo>
                <a:cubicBezTo>
                  <a:pt x="4100" y="101630"/>
                  <a:pt x="-1275" y="90406"/>
                  <a:pt x="260" y="59872"/>
                </a:cubicBezTo>
                <a:cubicBezTo>
                  <a:pt x="888" y="40561"/>
                  <a:pt x="9686" y="14317"/>
                  <a:pt x="28748" y="13079"/>
                </a:cubicBezTo>
                <a:cubicBezTo>
                  <a:pt x="30066" y="12997"/>
                  <a:pt x="31289" y="12969"/>
                  <a:pt x="32428" y="12993"/>
                </a:cubicBezTo>
                <a:cubicBezTo>
                  <a:pt x="40402" y="13163"/>
                  <a:pt x="44267" y="15916"/>
                  <a:pt x="47810" y="20754"/>
                </a:cubicBezTo>
                <a:cubicBezTo>
                  <a:pt x="51581" y="27274"/>
                  <a:pt x="49067" y="47410"/>
                  <a:pt x="40688" y="52197"/>
                </a:cubicBezTo>
                <a:cubicBezTo>
                  <a:pt x="41006" y="53391"/>
                  <a:pt x="41415" y="54515"/>
                  <a:pt x="41843" y="55600"/>
                </a:cubicBezTo>
                <a:cubicBezTo>
                  <a:pt x="41958" y="55647"/>
                  <a:pt x="42074" y="55649"/>
                  <a:pt x="42190" y="55649"/>
                </a:cubicBezTo>
                <a:cubicBezTo>
                  <a:pt x="45852" y="55651"/>
                  <a:pt x="49295" y="53591"/>
                  <a:pt x="51461" y="50102"/>
                </a:cubicBezTo>
                <a:lnTo>
                  <a:pt x="51461" y="5225"/>
                </a:lnTo>
                <a:cubicBezTo>
                  <a:pt x="51461" y="2803"/>
                  <a:pt x="53121" y="841"/>
                  <a:pt x="55170" y="841"/>
                </a:cubicBezTo>
                <a:cubicBezTo>
                  <a:pt x="57218" y="841"/>
                  <a:pt x="58879" y="2803"/>
                  <a:pt x="58879" y="5225"/>
                </a:cubicBezTo>
                <a:lnTo>
                  <a:pt x="58879" y="62362"/>
                </a:lnTo>
                <a:cubicBezTo>
                  <a:pt x="62754" y="67821"/>
                  <a:pt x="68504" y="70947"/>
                  <a:pt x="74598" y="70987"/>
                </a:cubicBezTo>
                <a:lnTo>
                  <a:pt x="76827" y="70844"/>
                </a:lnTo>
                <a:cubicBezTo>
                  <a:pt x="76134" y="68922"/>
                  <a:pt x="75726" y="66425"/>
                  <a:pt x="75750" y="62880"/>
                </a:cubicBezTo>
                <a:lnTo>
                  <a:pt x="75971" y="61013"/>
                </a:lnTo>
                <a:cubicBezTo>
                  <a:pt x="73636" y="60345"/>
                  <a:pt x="71397" y="59256"/>
                  <a:pt x="69310" y="57815"/>
                </a:cubicBezTo>
                <a:cubicBezTo>
                  <a:pt x="68743" y="59353"/>
                  <a:pt x="67444" y="60420"/>
                  <a:pt x="65933" y="60420"/>
                </a:cubicBezTo>
                <a:cubicBezTo>
                  <a:pt x="63885" y="60420"/>
                  <a:pt x="62224" y="58457"/>
                  <a:pt x="62224" y="56036"/>
                </a:cubicBezTo>
                <a:lnTo>
                  <a:pt x="62224" y="4383"/>
                </a:lnTo>
                <a:cubicBezTo>
                  <a:pt x="62224" y="1962"/>
                  <a:pt x="63885" y="0"/>
                  <a:pt x="6593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36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Central de Regulação de Ofertas de Serviços de Saúde - CROSS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02490"/>
            <a:ext cx="6372200" cy="42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05" y="103472"/>
            <a:ext cx="8064896" cy="778098"/>
          </a:xfrm>
        </p:spPr>
        <p:txBody>
          <a:bodyPr>
            <a:noAutofit/>
          </a:bodyPr>
          <a:lstStyle/>
          <a:p>
            <a:pPr algn="r"/>
            <a:r>
              <a:rPr lang="pt-BR" b="1" dirty="0"/>
              <a:t>Solicitações recebidas e agendamentos realizados pela Regulação em Oncologia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50B7B-A8A9-4CD3-A342-DD8060FFFA2E}" type="slidenum">
              <a:rPr lang="pt-BR" smtClean="0"/>
              <a:pPr/>
              <a:t>21</a:t>
            </a:fld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237670" y="1849731"/>
            <a:ext cx="8462734" cy="3629086"/>
            <a:chOff x="-14976" y="202076"/>
            <a:chExt cx="9150689" cy="3427527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4066010843"/>
                </p:ext>
              </p:extLst>
            </p:nvPr>
          </p:nvGraphicFramePr>
          <p:xfrm>
            <a:off x="-14976" y="202076"/>
            <a:ext cx="9150689" cy="3427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tângulo de cantos arredondados 6"/>
            <p:cNvSpPr/>
            <p:nvPr/>
          </p:nvSpPr>
          <p:spPr>
            <a:xfrm>
              <a:off x="1485719" y="2508292"/>
              <a:ext cx="669975" cy="244081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  <a:ln w="19050"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713643FA-02FF-43F0-9CBC-133B34485633}" type="TxLink">
                <a:rPr lang="en-US" sz="1800" b="1" i="0" u="none" strike="noStrike">
                  <a:solidFill>
                    <a:srgbClr val="000000"/>
                  </a:solidFill>
                  <a:latin typeface="Calibri"/>
                </a:rPr>
                <a:pPr algn="ctr"/>
                <a:t>65%</a:t>
              </a:fld>
              <a:endParaRPr lang="pt-BR" sz="1800" dirty="0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3591328" y="1257144"/>
              <a:ext cx="856479" cy="419406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  <a:ln w="19050"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67648FFA-8BB9-4E0A-9756-01D8F1EB8563}" type="TxLink">
                <a:rPr lang="en-US" sz="1800" b="1" i="0" u="none" strike="noStrike">
                  <a:solidFill>
                    <a:srgbClr val="000000"/>
                  </a:solidFill>
                  <a:latin typeface="Calibri"/>
                </a:rPr>
                <a:pPr algn="ctr"/>
                <a:t>73%</a:t>
              </a:fld>
              <a:endParaRPr lang="pt-BR" sz="1800" dirty="0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5606042" y="202076"/>
              <a:ext cx="662245" cy="273386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  <a:ln w="19050"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36EAC655-5675-4604-B605-64ECB13623DA}" type="TxLink">
                <a:rPr lang="en-US" sz="1800" b="1" i="0" u="none" strike="noStrike">
                  <a:solidFill>
                    <a:srgbClr val="000000"/>
                  </a:solidFill>
                  <a:latin typeface="Calibri"/>
                </a:rPr>
                <a:pPr algn="ctr"/>
                <a:t>79%</a:t>
              </a:fld>
              <a:endParaRPr lang="pt-BR" sz="1800" dirty="0"/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7695881" y="1139715"/>
              <a:ext cx="716460" cy="234856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  <a:ln w="19050"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1DEB6222-18CF-4CC7-A63E-3EFA6CDB4E7F}" type="TxLink">
                <a:rPr lang="en-US" sz="1800" b="1" i="0" u="none" strike="noStrike">
                  <a:solidFill>
                    <a:srgbClr val="000000"/>
                  </a:solidFill>
                  <a:latin typeface="Calibri"/>
                </a:rPr>
                <a:pPr algn="ctr"/>
                <a:t>84%</a:t>
              </a:fld>
              <a:endParaRPr lang="pt-BR" sz="1800" dirty="0"/>
            </a:p>
          </p:txBody>
        </p:sp>
      </p:grp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48239"/>
            <a:ext cx="8668519" cy="5658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Realizados 62.029 agendamentos entre Maio de 2014 a Junho de 2017.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07027" y="4869160"/>
            <a:ext cx="393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**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27813" y="4869160"/>
            <a:ext cx="393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7926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556" y="116632"/>
            <a:ext cx="7931224" cy="788639"/>
          </a:xfrm>
        </p:spPr>
        <p:txBody>
          <a:bodyPr/>
          <a:lstStyle/>
          <a:p>
            <a:r>
              <a:rPr lang="pt-BR" dirty="0"/>
              <a:t>TABNET da Regulação da RHCCC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679"/>
            <a:ext cx="8229600" cy="3888473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/>
              <a:t>Tem como objetivo fornecer informações referentes as solicitações e agendamentos de consultas em oncologia do Estado de São Paulo no Sistema Único de Saúde – SUS. 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No Estado de São Paulo contamos com 76 estabelecimentos habilitados em oncologia. Destes, 30 estabelecimentos compõem a base de dados sobre os quais a regulação de oncologia - SES atua no agendamento de consultas e é sobre este universo que é possível efetuar as tabulações disponibilizadas.</a:t>
            </a:r>
          </a:p>
          <a:p>
            <a:pPr marL="0" indent="0" algn="just">
              <a:buNone/>
            </a:pPr>
            <a:br>
              <a:rPr lang="pt-BR" sz="1600" b="1" dirty="0"/>
            </a:b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693912" y="4509120"/>
            <a:ext cx="799288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Link direto: </a:t>
            </a:r>
            <a:r>
              <a:rPr lang="pt-BR" sz="2400" u="sng" dirty="0">
                <a:hlinkClick r:id="rId2"/>
              </a:rPr>
              <a:t>http://www.saude.sp.gov.br/links/informacoes-de-saude-tabnet</a:t>
            </a:r>
            <a:endParaRPr lang="pt-BR" sz="2400" dirty="0"/>
          </a:p>
          <a:p>
            <a:pPr algn="ctr"/>
            <a:endParaRPr lang="pt-B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4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Telas do TABNET da RHCCC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4348"/>
            <a:ext cx="5213417" cy="39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42" y="1224348"/>
            <a:ext cx="5677246" cy="44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1728328" y="1407936"/>
            <a:ext cx="8994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095106" y="1388393"/>
            <a:ext cx="6712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0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75656" y="5301208"/>
            <a:ext cx="7376864" cy="13925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1800" dirty="0">
                <a:solidFill>
                  <a:schemeClr val="accent3">
                    <a:lumMod val="75000"/>
                  </a:schemeClr>
                </a:solidFill>
              </a:rPr>
              <a:t>Dra. Sônia Alves</a:t>
            </a:r>
          </a:p>
          <a:p>
            <a:pPr marL="0" indent="0" algn="r">
              <a:buNone/>
            </a:pPr>
            <a:r>
              <a:rPr lang="pt-BR" sz="1800" dirty="0">
                <a:solidFill>
                  <a:schemeClr val="accent3">
                    <a:lumMod val="75000"/>
                  </a:schemeClr>
                </a:solidFill>
              </a:rPr>
              <a:t>Diretora Técnica de Saúde - Grupo de Regulação - CRS/SES-SP</a:t>
            </a:r>
          </a:p>
          <a:p>
            <a:pPr marL="0" indent="0" algn="r">
              <a:buNone/>
            </a:pPr>
            <a:r>
              <a:rPr lang="pt-BR" sz="1800" dirty="0">
                <a:solidFill>
                  <a:schemeClr val="accent3">
                    <a:lumMod val="75000"/>
                  </a:schemeClr>
                </a:solidFill>
              </a:rPr>
              <a:t>Coordenação Rede Hebe Camargo de Combate ao Câncer</a:t>
            </a:r>
          </a:p>
          <a:p>
            <a:pPr marL="0" indent="0" algn="r">
              <a:buNone/>
            </a:pPr>
            <a:r>
              <a:rPr lang="pt-BR" sz="1800" dirty="0">
                <a:solidFill>
                  <a:schemeClr val="accent4">
                    <a:lumMod val="50000"/>
                  </a:schemeClr>
                </a:solidFill>
              </a:rPr>
              <a:t>sapalves@saude.sp.gov.br</a:t>
            </a:r>
          </a:p>
          <a:p>
            <a:pPr marL="0" indent="0" algn="ctr">
              <a:buNone/>
            </a:pPr>
            <a:endParaRPr lang="pt-B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9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Marcos históricos</a:t>
            </a:r>
            <a:endParaRPr lang="pt-BR" dirty="0">
              <a:latin typeface="Corbe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b="1" dirty="0">
                <a:latin typeface="Calibri Light" pitchFamily="34" charset="0"/>
              </a:rPr>
              <a:t>DECRETO Nº 62.394, DE 28 DE DEZEMBRO DE 2016 - </a:t>
            </a:r>
            <a:r>
              <a:rPr lang="pt-BR" sz="2400" i="1" dirty="0">
                <a:latin typeface="Calibri Light" pitchFamily="34" charset="0"/>
              </a:rPr>
              <a:t>Institui a Rede “Hebe Camargo” de Combate ao Câncer e dá providências correlatas</a:t>
            </a:r>
          </a:p>
          <a:p>
            <a:pPr algn="just"/>
            <a:endParaRPr lang="pt-BR" sz="2400" i="1" dirty="0">
              <a:latin typeface="Calibri Light" pitchFamily="34" charset="0"/>
            </a:endParaRPr>
          </a:p>
          <a:p>
            <a:pPr algn="just"/>
            <a:r>
              <a:rPr lang="pt-BR" sz="2400" b="1" dirty="0">
                <a:latin typeface="Calibri Light" pitchFamily="34" charset="0"/>
              </a:rPr>
              <a:t>RESOLUÇÃO SS – 41, DE 22 DE JUNHO DE 2017 - </a:t>
            </a:r>
            <a:r>
              <a:rPr lang="pt-BR" sz="2400" dirty="0">
                <a:latin typeface="Calibri Light" pitchFamily="34" charset="0"/>
              </a:rPr>
              <a:t>Institui o Comitê de Referência em Oncologia do Estado de São Paulo, integrante da Rede “Hebe Camargo” de Combate ao Câncer - RBCCC, e dá providências correlatas.</a:t>
            </a:r>
            <a:endParaRPr lang="pt-BR" sz="2400" i="1" dirty="0">
              <a:latin typeface="Calibri Light" pitchFamily="34" charset="0"/>
            </a:endParaRPr>
          </a:p>
          <a:p>
            <a:pPr marL="0" indent="0" algn="just">
              <a:buNone/>
            </a:pPr>
            <a:endParaRPr lang="pt-BR" sz="2400" i="1" dirty="0">
              <a:latin typeface="Calibri Light" pitchFamily="34" charset="0"/>
            </a:endParaRPr>
          </a:p>
          <a:p>
            <a:pPr algn="just"/>
            <a:r>
              <a:rPr lang="pt-BR" sz="2400" b="1" dirty="0">
                <a:latin typeface="Calibri Light" pitchFamily="34" charset="0"/>
              </a:rPr>
              <a:t>RESOLUÇÃO SS – 42, DE 22 DE JUNHO DE 2017 - </a:t>
            </a:r>
            <a:r>
              <a:rPr lang="pt-BR" sz="2400" dirty="0">
                <a:latin typeface="Calibri Light" pitchFamily="34" charset="0"/>
              </a:rPr>
              <a:t>Aprova o Regulamento da Rede “Hebe Camargo” de Combate ao Câncer, instituída pelo Decreto - 62.394, de 28-12-2016, e dá providências correlatas.</a:t>
            </a:r>
          </a:p>
          <a:p>
            <a:endParaRPr lang="pt-BR" sz="1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2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108" y="404664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Comitê de Referência em Oncologia do Estado de São Paulo</a:t>
            </a:r>
            <a:endParaRPr lang="pt-BR" dirty="0">
              <a:latin typeface="Corbe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108" y="2276872"/>
            <a:ext cx="8229600" cy="1684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latin typeface="Calibri Light" pitchFamily="34" charset="0"/>
              </a:rPr>
              <a:t>	Criado em 21.09.2011, o Comitê de Referência em Oncologia do Estado de São Paulo foi republicado para incluir em sua composição a Coordenação da Rede “Hebe Camargo” de Combate ao Câncer.</a:t>
            </a:r>
          </a:p>
          <a:p>
            <a:endParaRPr lang="pt-BR" sz="1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9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3602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Comitê de Referência em Oncologia do Estado de São Paulo</a:t>
            </a:r>
            <a:endParaRPr lang="pt-BR" dirty="0">
              <a:latin typeface="Corbe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43EC3D-FF58-4015-A7BC-B8CEE06C33E9}"/>
              </a:ext>
            </a:extLst>
          </p:cNvPr>
          <p:cNvSpPr txBox="1"/>
          <p:nvPr/>
        </p:nvSpPr>
        <p:spPr>
          <a:xfrm>
            <a:off x="981233" y="144146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 Light" pitchFamily="34" charset="0"/>
              </a:rPr>
              <a:t>Atribuições</a:t>
            </a:r>
            <a:endParaRPr lang="pt-BR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A77BAE-92D1-41BF-93E9-3CD9393F774A}"/>
              </a:ext>
            </a:extLst>
          </p:cNvPr>
          <p:cNvSpPr txBox="1"/>
          <p:nvPr/>
        </p:nvSpPr>
        <p:spPr>
          <a:xfrm>
            <a:off x="251520" y="213285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alibri Light" pitchFamily="34" charset="0"/>
              </a:rPr>
              <a:t>Fomentar a incorporação e o uso de tecnologias voltadas para a prevenção e o controle do câncer na Rede Estadual de Atenção à Saúde das Pessoas com Doenças Crônicas no âmbito do SUS;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dirty="0">
              <a:latin typeface="Calibri Light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alibri Light" pitchFamily="34" charset="0"/>
              </a:rPr>
              <a:t>Articular a integração das diversas fontes de conhecimento atuantes na área</a:t>
            </a:r>
          </a:p>
          <a:p>
            <a:endParaRPr lang="pt-BR" dirty="0">
              <a:latin typeface="Calibri Light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23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740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Comitê de Referência em Oncologia do Estado de São Paulo</a:t>
            </a:r>
            <a:endParaRPr lang="pt-BR" dirty="0">
              <a:latin typeface="Corbe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43EC3D-FF58-4015-A7BC-B8CEE06C33E9}"/>
              </a:ext>
            </a:extLst>
          </p:cNvPr>
          <p:cNvSpPr txBox="1"/>
          <p:nvPr/>
        </p:nvSpPr>
        <p:spPr>
          <a:xfrm>
            <a:off x="719572" y="98090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 Light" pitchFamily="34" charset="0"/>
              </a:rPr>
              <a:t>Atribuições</a:t>
            </a:r>
            <a:endParaRPr lang="pt-BR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DA77BAE-92D1-41BF-93E9-3CD9393F774A}"/>
              </a:ext>
            </a:extLst>
          </p:cNvPr>
          <p:cNvSpPr txBox="1"/>
          <p:nvPr/>
        </p:nvSpPr>
        <p:spPr>
          <a:xfrm>
            <a:off x="251520" y="1677879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alibri Light" pitchFamily="34" charset="0"/>
              </a:rPr>
              <a:t>Assessorar tecnicamente na definição e implementação das diretrizes e políticas desenvolvidas pela Secretaria de Estado da Saúde, relacionadas às doenças oncológicas;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dirty="0">
              <a:latin typeface="Calibri Light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Calibri Light" pitchFamily="34" charset="0"/>
              </a:rPr>
              <a:t>Assessorar a elaboração e a revisão de normas e procedimentos, estabelecidos ou pretendidos, objetivando o aperfeiçoamento da RHCCC; e) Assessorar tecnicamente o Coordenador da RHCCC e o Gabinete do Secretario da Saúde quanto a condutas, procedimentos e decisões que, pela complexidade, necessitem de parecer de órgão colegiado.</a:t>
            </a:r>
          </a:p>
          <a:p>
            <a:endParaRPr lang="pt-BR" dirty="0"/>
          </a:p>
          <a:p>
            <a:endParaRPr lang="pt-BR" dirty="0">
              <a:latin typeface="Calibri Light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32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Definição</a:t>
            </a:r>
            <a:endParaRPr lang="pt-BR" dirty="0">
              <a:latin typeface="Corbe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600200"/>
            <a:ext cx="712879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Calibri Light" pitchFamily="34" charset="0"/>
              </a:rPr>
              <a:t>	Entende-se como </a:t>
            </a:r>
            <a:r>
              <a:rPr lang="pt-BR" sz="2400" b="1" dirty="0">
                <a:latin typeface="Calibri Light" pitchFamily="34" charset="0"/>
              </a:rPr>
              <a:t>Rede “Hebe Camargo” de Combate ao Câncer (RHCCC)</a:t>
            </a:r>
            <a:r>
              <a:rPr lang="pt-BR" sz="2400" dirty="0">
                <a:latin typeface="Calibri Light" pitchFamily="34" charset="0"/>
              </a:rPr>
              <a:t> o conjunto de unidades de </a:t>
            </a:r>
            <a:r>
              <a:rPr lang="pt-BR" sz="2400" b="1" dirty="0">
                <a:latin typeface="Calibri Light" pitchFamily="34" charset="0"/>
              </a:rPr>
              <a:t>diagnóstico e/ou especializadas no tratamento de câncer</a:t>
            </a:r>
            <a:r>
              <a:rPr lang="pt-BR" sz="2400" dirty="0">
                <a:latin typeface="Calibri Light" pitchFamily="34" charset="0"/>
              </a:rPr>
              <a:t>, situadas no </a:t>
            </a:r>
            <a:r>
              <a:rPr lang="pt-BR" sz="2400" b="1" dirty="0">
                <a:latin typeface="Calibri Light" pitchFamily="34" charset="0"/>
              </a:rPr>
              <a:t>Estado de São Paulo</a:t>
            </a:r>
            <a:r>
              <a:rPr lang="pt-BR" sz="2400" dirty="0">
                <a:latin typeface="Calibri Light" pitchFamily="34" charset="0"/>
              </a:rPr>
              <a:t>, habilitadas pelo Ministério da Saúde, que prestam assistência integral, de qualidade e resolutiva ao paciente com câncer, atuando de forma integrada à rede de saúde e às diretrizes do SUS.</a:t>
            </a:r>
          </a:p>
          <a:p>
            <a:endParaRPr lang="pt-BR" sz="2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3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63159"/>
            <a:ext cx="8229600" cy="650825"/>
          </a:xfrm>
        </p:spPr>
        <p:txBody>
          <a:bodyPr>
            <a:normAutofit/>
          </a:bodyPr>
          <a:lstStyle/>
          <a:p>
            <a:r>
              <a:rPr lang="pt-BR" b="1" dirty="0"/>
              <a:t>Missão, visão e valores da RHCCC</a:t>
            </a:r>
          </a:p>
        </p:txBody>
      </p:sp>
      <p:pic>
        <p:nvPicPr>
          <p:cNvPr id="5" name="Picture 2" descr="O:\Grupo Tecnico de Oncologia\Multimidia\Imagens\Identidade visual RHCCC\Nova identidade visual (SES)\layout ppt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9" r="21670" b="3549"/>
          <a:stretch/>
        </p:blipFill>
        <p:spPr bwMode="auto">
          <a:xfrm>
            <a:off x="0" y="1484784"/>
            <a:ext cx="9144000" cy="12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Grupo Tecnico de Oncologia\Multimidia\Imagens\Identidade visual RHCCC\Nova identidade visual (SES)\layout ppt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9" r="21670" b="3549"/>
          <a:stretch/>
        </p:blipFill>
        <p:spPr bwMode="auto">
          <a:xfrm flipH="1">
            <a:off x="930052" y="3284984"/>
            <a:ext cx="8208912" cy="12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4870" y="843702"/>
            <a:ext cx="9138964" cy="15121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13718" y="2948596"/>
            <a:ext cx="9138964" cy="182113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O:\Grupo Tecnico de Oncologia\Multimidia\Imagens\Identidade visual RHCCC\Nova identidade visual (SES)\layout ppt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349" r="22574" b="3549"/>
          <a:stretch/>
        </p:blipFill>
        <p:spPr bwMode="auto">
          <a:xfrm flipH="1" flipV="1">
            <a:off x="-13718" y="4869160"/>
            <a:ext cx="91526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-27890" y="4869160"/>
            <a:ext cx="9138964" cy="15121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864101" y="1212674"/>
            <a:ext cx="6999024" cy="15956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/>
              <a:t>Aprimorar o modelo de atenção às pessoas com câncer, integrar os serviços de diagnóstico e tratamento em oncologia do Estado de São Paulo, organizar o acesso e reduzir o tempo entre diagnóstico e tratamento.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99182" y="3292198"/>
            <a:ext cx="6048672" cy="11339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/>
              <a:t>Ser reconhecida nacionalmente como referência em organização da Rede de Atenção à Pessoa com Câncer do Estado de São Paulo.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864101" y="5046796"/>
            <a:ext cx="6340813" cy="10678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r>
              <a:rPr lang="pt-BR" sz="2200" dirty="0"/>
              <a:t>Transparência; Credibilidade; Resolução; Equidade; Sustentabilidade; Respeito; Inovação; Visibilidade</a:t>
            </a:r>
          </a:p>
          <a:p>
            <a:pPr lvl="0" algn="ctr"/>
            <a:endParaRPr lang="pt-BR" sz="1400" dirty="0"/>
          </a:p>
          <a:p>
            <a:pPr algn="ctr"/>
            <a:endParaRPr lang="pt-BR" sz="1400" dirty="0"/>
          </a:p>
          <a:p>
            <a:pPr lvl="0" algn="ctr"/>
            <a:r>
              <a:rPr lang="pt-BR" sz="1400" dirty="0"/>
              <a:t> </a:t>
            </a:r>
          </a:p>
          <a:p>
            <a:pPr lvl="0" algn="ctr"/>
            <a:r>
              <a:rPr lang="pt-BR" sz="1400" dirty="0"/>
              <a:t> 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43022" y="826406"/>
            <a:ext cx="1656184" cy="432048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MISSÃO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232662" y="2883813"/>
            <a:ext cx="1656184" cy="43204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VISÃO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59532" y="4665850"/>
            <a:ext cx="1800200" cy="432048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VALORES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251520" y="6520259"/>
            <a:ext cx="442392" cy="365125"/>
          </a:xfrm>
        </p:spPr>
        <p:txBody>
          <a:bodyPr/>
          <a:lstStyle/>
          <a:p>
            <a:fld id="{B2250B7B-A8A9-4CD3-A342-DD8060FFFA2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6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464" y="34142"/>
            <a:ext cx="7984976" cy="11430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itchFamily="34" charset="0"/>
              </a:rPr>
              <a:t>Objetivos específicos</a:t>
            </a:r>
            <a:endParaRPr lang="pt-BR" dirty="0">
              <a:latin typeface="Corbel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45965813"/>
              </p:ext>
            </p:extLst>
          </p:nvPr>
        </p:nvGraphicFramePr>
        <p:xfrm>
          <a:off x="669776" y="908720"/>
          <a:ext cx="77403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650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6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ED8436"/>
      </a:accent1>
      <a:accent2>
        <a:srgbClr val="AA2B1E"/>
      </a:accent2>
      <a:accent3>
        <a:srgbClr val="58585A"/>
      </a:accent3>
      <a:accent4>
        <a:srgbClr val="83C2D3"/>
      </a:accent4>
      <a:accent5>
        <a:srgbClr val="D33388"/>
      </a:accent5>
      <a:accent6>
        <a:srgbClr val="B9CA1A"/>
      </a:accent6>
      <a:hlink>
        <a:srgbClr val="0000FF"/>
      </a:hlink>
      <a:folHlink>
        <a:srgbClr val="ED7D2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919</Words>
  <Application>Microsoft Office PowerPoint</Application>
  <PresentationFormat>Apresentação na tela (4:3)</PresentationFormat>
  <Paragraphs>125</Paragraphs>
  <Slides>24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Corbel</vt:lpstr>
      <vt:lpstr>Courier New</vt:lpstr>
      <vt:lpstr>Verdana</vt:lpstr>
      <vt:lpstr>Wingdings</vt:lpstr>
      <vt:lpstr>Tema do Office</vt:lpstr>
      <vt:lpstr>Linha de cuidado em oncologia no Estado de São Paulo</vt:lpstr>
      <vt:lpstr>Linha de cuidado em oncologia no estado de São Paulo</vt:lpstr>
      <vt:lpstr>Marcos históricos</vt:lpstr>
      <vt:lpstr>Comitê de Referência em Oncologia do Estado de São Paulo</vt:lpstr>
      <vt:lpstr>Comitê de Referência em Oncologia do Estado de São Paulo</vt:lpstr>
      <vt:lpstr>Comitê de Referência em Oncologia do Estado de São Paulo</vt:lpstr>
      <vt:lpstr>Definição</vt:lpstr>
      <vt:lpstr>Missão, visão e valores da RHCCC</vt:lpstr>
      <vt:lpstr>Objetivos específicos</vt:lpstr>
      <vt:lpstr>Objetivos específicos</vt:lpstr>
      <vt:lpstr>Objetivos específicos</vt:lpstr>
      <vt:lpstr>Objetivos específicos</vt:lpstr>
      <vt:lpstr>Acesso</vt:lpstr>
      <vt:lpstr>DRS com regulação do fluxo de pacientes oncológicos - RHCCC</vt:lpstr>
      <vt:lpstr>Apresentação do PowerPoint</vt:lpstr>
      <vt:lpstr>Central de Regulação de Ofertas de Serviços de Saúde - CROSS</vt:lpstr>
      <vt:lpstr>Apresentação do PowerPoint</vt:lpstr>
      <vt:lpstr>Apresentação do PowerPoint</vt:lpstr>
      <vt:lpstr>Apresentação do PowerPoint</vt:lpstr>
      <vt:lpstr>Central de Regulação de Ofertas de Serviços de Saúde - CROSS</vt:lpstr>
      <vt:lpstr>Solicitações recebidas e agendamentos realizados pela Regulação em Oncologia</vt:lpstr>
      <vt:lpstr>TABNET da Regulação da RHCCC </vt:lpstr>
      <vt:lpstr>Telas do TABNET da RHCCC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marilia.gomes</dc:creator>
  <cp:lastModifiedBy>Sonia Alves</cp:lastModifiedBy>
  <cp:revision>56</cp:revision>
  <cp:lastPrinted>2017-08-28T03:23:54Z</cp:lastPrinted>
  <dcterms:created xsi:type="dcterms:W3CDTF">2017-08-09T12:04:38Z</dcterms:created>
  <dcterms:modified xsi:type="dcterms:W3CDTF">2017-08-28T04:01:44Z</dcterms:modified>
</cp:coreProperties>
</file>