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316" r:id="rId3"/>
    <p:sldId id="310" r:id="rId4"/>
    <p:sldId id="313" r:id="rId5"/>
    <p:sldId id="314" r:id="rId6"/>
    <p:sldId id="311" r:id="rId7"/>
    <p:sldId id="312" r:id="rId8"/>
    <p:sldId id="304" r:id="rId9"/>
    <p:sldId id="315" r:id="rId10"/>
    <p:sldId id="307" r:id="rId11"/>
    <p:sldId id="258" r:id="rId12"/>
    <p:sldId id="260" r:id="rId13"/>
    <p:sldId id="261" r:id="rId14"/>
    <p:sldId id="302" r:id="rId15"/>
    <p:sldId id="309" r:id="rId16"/>
    <p:sldId id="266" r:id="rId17"/>
    <p:sldId id="265" r:id="rId18"/>
    <p:sldId id="267" r:id="rId19"/>
    <p:sldId id="270" r:id="rId20"/>
    <p:sldId id="269" r:id="rId21"/>
    <p:sldId id="271" r:id="rId22"/>
    <p:sldId id="268" r:id="rId23"/>
    <p:sldId id="273" r:id="rId24"/>
    <p:sldId id="272" r:id="rId25"/>
    <p:sldId id="274" r:id="rId26"/>
    <p:sldId id="275" r:id="rId27"/>
    <p:sldId id="317" r:id="rId28"/>
    <p:sldId id="276" r:id="rId29"/>
    <p:sldId id="277" r:id="rId30"/>
    <p:sldId id="278" r:id="rId31"/>
    <p:sldId id="279" r:id="rId32"/>
    <p:sldId id="284" r:id="rId33"/>
    <p:sldId id="280" r:id="rId34"/>
    <p:sldId id="283" r:id="rId35"/>
    <p:sldId id="298" r:id="rId36"/>
    <p:sldId id="318" r:id="rId37"/>
    <p:sldId id="281" r:id="rId38"/>
    <p:sldId id="282" r:id="rId39"/>
    <p:sldId id="285" r:id="rId40"/>
    <p:sldId id="286" r:id="rId41"/>
    <p:sldId id="300" r:id="rId42"/>
    <p:sldId id="287" r:id="rId43"/>
    <p:sldId id="301" r:id="rId44"/>
    <p:sldId id="288" r:id="rId45"/>
    <p:sldId id="289" r:id="rId46"/>
    <p:sldId id="290" r:id="rId47"/>
    <p:sldId id="291" r:id="rId48"/>
    <p:sldId id="293" r:id="rId49"/>
    <p:sldId id="306" r:id="rId50"/>
    <p:sldId id="295" r:id="rId51"/>
    <p:sldId id="308" r:id="rId52"/>
    <p:sldId id="297" r:id="rId53"/>
    <p:sldId id="320" r:id="rId54"/>
    <p:sldId id="319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70" d="100"/>
          <a:sy n="70" d="100"/>
        </p:scale>
        <p:origin x="-195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04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4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4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4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04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04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04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904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904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904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1904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EF708A-F046-45CF-B5EA-6F7D17F1942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D4053-E1E7-4462-8C83-D9F6C6DE96A2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5E2B0C-2AAD-4ECC-BB80-0487DF1991A4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540823-DB08-4A29-8ABE-AC57982B762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F8DDA1-5C34-452A-B5D5-5335D55F8702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863BD1-CEBE-4AA5-8984-C5365DB73F9B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42533-D9C3-4ED6-B898-132774946063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178433-AFEF-4465-A2F8-47FE591EC83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07EFC-D9C8-4AC6-B00E-CF6B131C30C9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891715-84D6-463A-977F-4E4EA8BE279B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7C259E-327E-4446-9EB6-E5BD4975EB7F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B4BEC-B609-4E8F-BD35-087D2C3351B1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894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894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94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94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894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94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94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89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/>
          </a:p>
        </p:txBody>
      </p:sp>
      <p:sp>
        <p:nvSpPr>
          <p:cNvPr id="1894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Pinyi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NAS\GRUPO\A%20ARTE%20DA%20GUERRA\Resumo%20Batalha%20de%20Gaugamela.av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NAS\GRUPO\A%20ARTE%20DA%20GUERRA\Os%20Segredos%20da%20Primeira%20Guerra%20Resumo.av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ites.google.com/site/extremos0opostos/Home/religiao/china/os-sete-estados-guerreiros/China_2c.jpg?attredirects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80728"/>
            <a:ext cx="7772400" cy="1920875"/>
          </a:xfrm>
          <a:ln/>
        </p:spPr>
        <p:txBody>
          <a:bodyPr/>
          <a:lstStyle/>
          <a:p>
            <a:r>
              <a:rPr lang="pt-BR" dirty="0"/>
              <a:t>A ARTE DA GERRA</a:t>
            </a:r>
            <a:br>
              <a:rPr lang="pt-BR" dirty="0"/>
            </a:br>
            <a:r>
              <a:rPr lang="pt-BR" sz="3600" dirty="0"/>
              <a:t>SUN TZU</a:t>
            </a:r>
            <a:endParaRPr 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52936"/>
            <a:ext cx="6400800" cy="1752600"/>
          </a:xfrm>
          <a:ln/>
        </p:spPr>
        <p:txBody>
          <a:bodyPr/>
          <a:lstStyle/>
          <a:p>
            <a:r>
              <a:rPr lang="pt-BR" sz="6000" b="1" dirty="0" smtClean="0"/>
              <a:t>E OS 36 ESTRATAGEMAS DA ARTE DA GUERRA</a:t>
            </a:r>
            <a:endParaRPr lang="pt-BR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220486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A  ARTE DA GUERRA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56612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Tiras de bambu – 500 AC</a:t>
            </a:r>
            <a:endParaRPr lang="pt-BR" dirty="0"/>
          </a:p>
        </p:txBody>
      </p:sp>
      <p:pic>
        <p:nvPicPr>
          <p:cNvPr id="245764" name="Picture 4" descr="http://upload.wikimedia.org/wikipedia/commons/thumb/9/94/Bamboo_book_-_binding_-_UCR.jpg/640px-Bamboo_book_-_binding_-_U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6"/>
            <a:ext cx="4800600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dirty="0"/>
              <a:t>IMPORTÂNCIA DA OBRA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considerada a Bíblia da estratégia</a:t>
            </a:r>
          </a:p>
          <a:p>
            <a:pPr>
              <a:buFontTx/>
              <a:buNone/>
            </a:pPr>
            <a:endParaRPr lang="pt-BR" dirty="0"/>
          </a:p>
          <a:p>
            <a:r>
              <a:rPr lang="pt-BR" dirty="0"/>
              <a:t>É amplamente utilizada no mundo dos negócios</a:t>
            </a:r>
          </a:p>
          <a:p>
            <a:endParaRPr lang="pt-BR" dirty="0" smtClean="0"/>
          </a:p>
          <a:p>
            <a:r>
              <a:rPr lang="pt-BR" dirty="0" smtClean="0"/>
              <a:t>Pode </a:t>
            </a:r>
            <a:r>
              <a:rPr lang="pt-BR" dirty="0"/>
              <a:t>ser utilizada em qualquer situação Ex: Esporte, Carreira profissional...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O QUE A ARTE DA GUERRA PODE ME ENSINAR 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sz="4400"/>
              <a:t>Atitude</a:t>
            </a:r>
            <a:r>
              <a:rPr lang="pt-BR"/>
              <a:t> </a:t>
            </a:r>
          </a:p>
          <a:p>
            <a:r>
              <a:rPr lang="pt-BR"/>
              <a:t>Agir com determinação, sem deixar para manhã o que se pode fazer hoje.</a:t>
            </a:r>
          </a:p>
          <a:p>
            <a:r>
              <a:rPr lang="pt-BR"/>
              <a:t>Ser inteligente para fazer as melhores escolhas nos momentos de decisão</a:t>
            </a:r>
          </a:p>
          <a:p>
            <a:r>
              <a:rPr lang="pt-BR"/>
              <a:t>Ter coragem de assumir as conseqüências de uma decisão certa ou errada.</a:t>
            </a:r>
          </a:p>
          <a:p>
            <a:pPr>
              <a:buFontTx/>
              <a:buNone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/>
              <a:t>O QUE A ARTE DA GUERRA PODE ME ENSINAR 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sz="4400"/>
              <a:t>Atitude</a:t>
            </a:r>
            <a:r>
              <a:rPr lang="pt-BR"/>
              <a:t> </a:t>
            </a:r>
          </a:p>
          <a:p>
            <a:r>
              <a:rPr lang="pt-BR"/>
              <a:t>Tentar quantas vezes forem necessárias para alcançar o objetivo necessário.</a:t>
            </a:r>
          </a:p>
          <a:p>
            <a:r>
              <a:rPr lang="pt-BR"/>
              <a:t>Cumprir a missão de ser útil a todos, em todo lugar e a qualquer hora.</a:t>
            </a:r>
          </a:p>
          <a:p>
            <a:r>
              <a:rPr lang="pt-BR"/>
              <a:t>É ter esperança de um futuro melhor, que começa a ser construído agora por nós mesmos.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z="2800" dirty="0"/>
          </a:p>
          <a:p>
            <a:pPr algn="ctr">
              <a:buFontTx/>
              <a:buNone/>
            </a:pPr>
            <a:endParaRPr lang="pt-BR" sz="2800" dirty="0"/>
          </a:p>
          <a:p>
            <a:pPr algn="ctr">
              <a:buFontTx/>
              <a:buNone/>
            </a:pP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1560" y="836712"/>
            <a:ext cx="82809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dirty="0" smtClean="0"/>
              <a:t>A obra é composta por 13 capítulos:</a:t>
            </a:r>
          </a:p>
          <a:p>
            <a:pPr>
              <a:lnSpc>
                <a:spcPct val="150000"/>
              </a:lnSpc>
            </a:pPr>
            <a:endParaRPr lang="pt-PT" sz="3200" dirty="0" smtClean="0"/>
          </a:p>
          <a:p>
            <a:pPr>
              <a:lnSpc>
                <a:spcPct val="150000"/>
              </a:lnSpc>
            </a:pPr>
            <a:r>
              <a:rPr lang="pt-PT" sz="3200" dirty="0" smtClean="0">
                <a:solidFill>
                  <a:srgbClr val="FFFF00"/>
                </a:solidFill>
              </a:rPr>
              <a:t>Planejamento Inicial </a:t>
            </a:r>
            <a:r>
              <a:rPr lang="pt-PT" sz="3200" dirty="0" smtClean="0"/>
              <a:t>(始計, </a:t>
            </a:r>
            <a:r>
              <a:rPr lang="pt-PT" sz="3200" dirty="0" smtClean="0">
                <a:hlinkClick r:id="rId2" tooltip="Pinyin"/>
              </a:rPr>
              <a:t>pinyin</a:t>
            </a:r>
            <a:r>
              <a:rPr lang="pt-PT" sz="3200" dirty="0" smtClean="0"/>
              <a:t>: Shǐjì)</a:t>
            </a:r>
          </a:p>
          <a:p>
            <a:pPr>
              <a:lnSpc>
                <a:spcPct val="150000"/>
              </a:lnSpc>
            </a:pPr>
            <a:r>
              <a:rPr lang="pt-PT" sz="3200" dirty="0" smtClean="0">
                <a:solidFill>
                  <a:srgbClr val="FFFF00"/>
                </a:solidFill>
              </a:rPr>
              <a:t>Guerreando</a:t>
            </a:r>
            <a:r>
              <a:rPr lang="pt-PT" sz="3200" dirty="0" smtClean="0"/>
              <a:t> (作戰, pinyin: Zuòzhàn)</a:t>
            </a:r>
          </a:p>
          <a:p>
            <a:pPr>
              <a:lnSpc>
                <a:spcPct val="150000"/>
              </a:lnSpc>
            </a:pPr>
            <a:r>
              <a:rPr lang="pt-PT" sz="3200" dirty="0" smtClean="0">
                <a:solidFill>
                  <a:srgbClr val="FFFF00"/>
                </a:solidFill>
              </a:rPr>
              <a:t>Estratégia ofensiva </a:t>
            </a:r>
            <a:r>
              <a:rPr lang="pt-PT" sz="3200" dirty="0" smtClean="0"/>
              <a:t>(謀攻, pinyin: Móugōng)</a:t>
            </a:r>
          </a:p>
          <a:p>
            <a:pPr>
              <a:lnSpc>
                <a:spcPct val="150000"/>
              </a:lnSpc>
            </a:pPr>
            <a:r>
              <a:rPr lang="pt-PT" sz="3200" dirty="0" smtClean="0">
                <a:solidFill>
                  <a:srgbClr val="FFFF00"/>
                </a:solidFill>
              </a:rPr>
              <a:t>Disposições</a:t>
            </a:r>
            <a:r>
              <a:rPr lang="pt-PT" sz="3200" dirty="0" smtClean="0"/>
              <a:t> (軍行, pinyin: Jūnxíng)</a:t>
            </a:r>
          </a:p>
          <a:p>
            <a:pPr>
              <a:lnSpc>
                <a:spcPct val="150000"/>
              </a:lnSpc>
            </a:pPr>
            <a:r>
              <a:rPr lang="pt-PT" sz="3200" dirty="0" smtClean="0">
                <a:solidFill>
                  <a:srgbClr val="FFFF00"/>
                </a:solidFill>
              </a:rPr>
              <a:t>Energia</a:t>
            </a:r>
            <a:r>
              <a:rPr lang="pt-PT" sz="3200" dirty="0" smtClean="0"/>
              <a:t> (兵勢, pinyin: Bīngshì)</a:t>
            </a:r>
          </a:p>
          <a:p>
            <a:pPr>
              <a:lnSpc>
                <a:spcPct val="150000"/>
              </a:lnSpc>
            </a:pPr>
            <a:r>
              <a:rPr lang="pt-PT" sz="3200" dirty="0" smtClean="0">
                <a:solidFill>
                  <a:srgbClr val="FFFF00"/>
                </a:solidFill>
              </a:rPr>
              <a:t>Fraquezas e forças </a:t>
            </a:r>
            <a:r>
              <a:rPr lang="pt-PT" sz="3200" dirty="0" smtClean="0"/>
              <a:t>(虛實, pinyin: Xūshí)</a:t>
            </a:r>
          </a:p>
          <a:p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605001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Manobras</a:t>
            </a:r>
            <a:r>
              <a:rPr lang="pt-PT" sz="2800" dirty="0" smtClean="0"/>
              <a:t> (軍爭, pinyin: Jūnzhēng)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As nove variáveis </a:t>
            </a:r>
            <a:r>
              <a:rPr lang="pt-PT" sz="2800" dirty="0" smtClean="0"/>
              <a:t>(九變, pinyin: Jiǔbiàn)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Movimentações</a:t>
            </a:r>
            <a:r>
              <a:rPr lang="pt-PT" sz="2800" dirty="0" smtClean="0"/>
              <a:t> (行軍, pinyin: Xíngjūn)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Terreno</a:t>
            </a:r>
            <a:r>
              <a:rPr lang="pt-PT" sz="2800" dirty="0" smtClean="0"/>
              <a:t> (地形, pinyin: Dìxíng)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As nove variáveis de terreno </a:t>
            </a:r>
            <a:r>
              <a:rPr lang="pt-PT" sz="2800" dirty="0" smtClean="0"/>
              <a:t>(九地, pinyin: Jiǔdì)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Ataques com o emprego de fogo </a:t>
            </a:r>
            <a:r>
              <a:rPr lang="pt-PT" sz="2800" dirty="0" smtClean="0"/>
              <a:t>(火攻, pinyin: Huǒgōng)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solidFill>
                  <a:srgbClr val="FFFF00"/>
                </a:solidFill>
              </a:rPr>
              <a:t>Utilização de agentes secretos </a:t>
            </a:r>
            <a:r>
              <a:rPr lang="pt-PT" sz="2800" dirty="0" smtClean="0"/>
              <a:t>(用間, pinyin: Yòngjiàn)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/>
              <a:t>   </a:t>
            </a:r>
          </a:p>
          <a:p>
            <a:pPr algn="just">
              <a:buFont typeface="Wingdings" pitchFamily="2" charset="2"/>
              <a:buNone/>
            </a:pPr>
            <a:r>
              <a:rPr lang="pt-BR" sz="4000" dirty="0"/>
              <a:t>  </a:t>
            </a:r>
            <a:r>
              <a:rPr lang="pt-BR" sz="4000" dirty="0" smtClean="0"/>
              <a:t>“</a:t>
            </a:r>
            <a:r>
              <a:rPr lang="pt-BR" sz="4000" dirty="0"/>
              <a:t>É calculando e analisando que o estrategista vence previamente a guerra na simulação feita no templo. Portanto fazer muitos cálculos conduz à vitória, e poucos a derrota” (Sun </a:t>
            </a:r>
            <a:r>
              <a:rPr lang="pt-BR" sz="4000" dirty="0" err="1"/>
              <a:t>Tzu</a:t>
            </a:r>
            <a:r>
              <a:rPr lang="pt-BR" sz="4000" dirty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9225"/>
            <a:ext cx="1855787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ANÁLISE E PLANOS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878904" y="16288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A </a:t>
            </a:r>
            <a:r>
              <a:rPr lang="pt-BR" dirty="0" smtClean="0"/>
              <a:t>Delegação de São Paulo </a:t>
            </a:r>
            <a:r>
              <a:rPr lang="pt-BR" dirty="0"/>
              <a:t>conhece seus objetivos?</a:t>
            </a:r>
          </a:p>
          <a:p>
            <a:pPr>
              <a:lnSpc>
                <a:spcPct val="150000"/>
              </a:lnSpc>
            </a:pPr>
            <a:r>
              <a:rPr lang="pt-BR" dirty="0"/>
              <a:t>Existe estratégia para atingir os objetivos?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Liderança é </a:t>
            </a:r>
            <a:r>
              <a:rPr lang="pt-BR" dirty="0"/>
              <a:t>competente?</a:t>
            </a:r>
          </a:p>
          <a:p>
            <a:pPr>
              <a:lnSpc>
                <a:spcPct val="150000"/>
              </a:lnSpc>
            </a:pPr>
            <a:r>
              <a:rPr lang="pt-BR" dirty="0"/>
              <a:t>A </a:t>
            </a:r>
            <a:r>
              <a:rPr lang="pt-BR" dirty="0" smtClean="0"/>
              <a:t>Delegação </a:t>
            </a:r>
            <a:r>
              <a:rPr lang="pt-BR" dirty="0"/>
              <a:t>está preparada?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Os Delegados estão motivados?</a:t>
            </a: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OPERAÇÃO DE GUERRA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341438"/>
            <a:ext cx="8305800" cy="47545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pt-BR" sz="3600" dirty="0"/>
              <a:t>Sun </a:t>
            </a:r>
            <a:r>
              <a:rPr lang="pt-BR" sz="3600" dirty="0" err="1"/>
              <a:t>Tzu</a:t>
            </a:r>
            <a:r>
              <a:rPr lang="pt-BR" sz="3600" dirty="0"/>
              <a:t> disse: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3600" dirty="0"/>
              <a:t>   </a:t>
            </a:r>
            <a:r>
              <a:rPr lang="pt-BR" sz="3600" dirty="0" smtClean="0"/>
              <a:t>“</a:t>
            </a:r>
            <a:r>
              <a:rPr lang="pt-BR" sz="2800" dirty="0" smtClean="0"/>
              <a:t>A arte da guerra deve obedecer a três princípios: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1. CONHEÇA O SEU INIMIGO E  CONHEÇA A SI MESMO E EM 100 BATALHAS VOCÊ NUNCA CORRERÁ PERIGO.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2. EVITE A FORÇA E ATAQUE A FRAQUEZA.</a:t>
            </a:r>
          </a:p>
          <a:p>
            <a:pPr>
              <a:lnSpc>
                <a:spcPct val="150000"/>
              </a:lnSpc>
              <a:buNone/>
            </a:pPr>
            <a:r>
              <a:rPr lang="pt-BR" sz="2400" dirty="0" smtClean="0"/>
              <a:t>3. VENCER 100 BATALHAS NÃO É O AUGE DA HABILIDADE, MAS SUBJULGAR O INIMIGO SEM LUTAR É.”</a:t>
            </a:r>
            <a:endParaRPr lang="pt-BR" sz="2400" dirty="0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0"/>
            <a:ext cx="1971675" cy="198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- 1</a:t>
            </a:r>
            <a:endParaRPr lang="pt-BR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3600" dirty="0"/>
              <a:t>Sun </a:t>
            </a:r>
            <a:r>
              <a:rPr lang="pt-BR" sz="3600" dirty="0" err="1"/>
              <a:t>Tzu</a:t>
            </a:r>
            <a:r>
              <a:rPr lang="pt-BR" sz="3600" dirty="0"/>
              <a:t> disse: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3600" dirty="0"/>
              <a:t>   “Aquele que conhece o inimigo e a si mesmo, ainda que enfrente cem batalhas, jamais correrá perigo. Aquele que não conhece o inimigo, mas conhece a si mesmo, as vezes ganha, as vezes perde. Aquele que não conhece o inimigo nem a si mesmo está fadado ao fracasso e correrá perigo em todas as batalhas”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24744"/>
            <a:ext cx="157074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umo Batalha de Gaugamel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691344"/>
            <a:ext cx="8964488" cy="375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Princípios - 2</a:t>
            </a:r>
            <a:endParaRPr lang="pt-BR" dirty="0"/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dirty="0"/>
              <a:t>   </a:t>
            </a:r>
            <a:r>
              <a:rPr lang="pt-BR" sz="4400" dirty="0"/>
              <a:t>“Um comandante sábio, fará o melhor para alimentar seu exército com frutos do solo inimigo. Consumir uma medida das provisões inimigas equivale a vinte das nossas.”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pt-BR" dirty="0" smtClean="0"/>
              <a:t>Princípios - 2</a:t>
            </a:r>
            <a:endParaRPr lang="pt-BR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47453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sz="3600" dirty="0"/>
              <a:t>“ Um hábil empregador de homens usará o prudente, o bravo, o cobiçoso e o burro. Pois o prudente terá prazer em aplicar seu mérito, o bravo sua coragem em ação, o cobiçoso é rápido em tirar vantagens e o burro não teme a morte” (Sun </a:t>
            </a:r>
            <a:r>
              <a:rPr lang="pt-BR" sz="3600" dirty="0" err="1"/>
              <a:t>Tzu</a:t>
            </a:r>
            <a:r>
              <a:rPr lang="pt-BR" sz="3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Principios</a:t>
            </a:r>
            <a:r>
              <a:rPr lang="pt-BR" dirty="0" smtClean="0"/>
              <a:t> - 2</a:t>
            </a:r>
            <a:endParaRPr lang="pt-BR" dirty="0"/>
          </a:p>
        </p:txBody>
      </p:sp>
      <p:sp>
        <p:nvSpPr>
          <p:cNvPr id="141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484313"/>
            <a:ext cx="8007350" cy="4611687"/>
          </a:xfrm>
        </p:spPr>
        <p:txBody>
          <a:bodyPr/>
          <a:lstStyle/>
          <a:p>
            <a:pPr algn="just"/>
            <a:r>
              <a:rPr lang="pt-BR" sz="3600" dirty="0"/>
              <a:t>Projetos de longa duração são caros, se não puder evitá-los quebre-os em projetos menores e cuide para que as entregas sejam </a:t>
            </a:r>
            <a:r>
              <a:rPr lang="pt-BR" sz="3600" dirty="0" smtClean="0"/>
              <a:t>frequentes</a:t>
            </a:r>
            <a:r>
              <a:rPr lang="pt-BR" sz="3600" dirty="0"/>
              <a:t>.</a:t>
            </a:r>
          </a:p>
          <a:p>
            <a:pPr algn="just"/>
            <a:r>
              <a:rPr lang="pt-BR" sz="3600" dirty="0"/>
              <a:t>Os recursos devem ser obtidos das entregas.</a:t>
            </a:r>
          </a:p>
          <a:p>
            <a:pPr algn="just"/>
            <a:r>
              <a:rPr lang="pt-BR" sz="3600" dirty="0"/>
              <a:t>Recompense a equipe que consegue bons resultados.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Princípios - 3</a:t>
            </a:r>
            <a:endParaRPr lang="pt-BR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/>
              <a:t>  Em nossos dias conhecer a si e ao inimigo significa:</a:t>
            </a:r>
          </a:p>
          <a:p>
            <a:r>
              <a:rPr lang="pt-BR"/>
              <a:t>Conheça bem o ambiente onde o trabalho será desenvolvido.</a:t>
            </a:r>
          </a:p>
          <a:p>
            <a:r>
              <a:rPr lang="pt-BR"/>
              <a:t>Conheça bem as pessoas envolvidas no processo.</a:t>
            </a:r>
          </a:p>
          <a:p>
            <a:r>
              <a:rPr lang="pt-BR"/>
              <a:t>Conheça bem seus objetivos.</a:t>
            </a:r>
          </a:p>
          <a:p>
            <a:r>
              <a:rPr lang="pt-BR"/>
              <a:t>Identifique bem os riscos.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pt-BR" dirty="0" smtClean="0"/>
              <a:t>Princípios - 3</a:t>
            </a:r>
            <a:endParaRPr lang="pt-BR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r>
              <a:rPr lang="pt-BR" sz="3600" dirty="0"/>
              <a:t>Uma </a:t>
            </a:r>
            <a:r>
              <a:rPr lang="pt-BR" sz="3600" dirty="0" smtClean="0"/>
              <a:t>equipe (</a:t>
            </a:r>
            <a:r>
              <a:rPr lang="pt-BR" sz="3600" dirty="0" smtClean="0">
                <a:solidFill>
                  <a:srgbClr val="FFC000"/>
                </a:solidFill>
              </a:rPr>
              <a:t>A DELEGAÇÃO DE SP</a:t>
            </a:r>
            <a:r>
              <a:rPr lang="pt-BR" sz="3600" dirty="0" smtClean="0"/>
              <a:t>) </a:t>
            </a:r>
            <a:r>
              <a:rPr lang="pt-BR" sz="3600" dirty="0"/>
              <a:t>é formada por pessoas com potenciais diferentes. Identifique o potencial de cada uma e tire o melhor de cada capacidade.</a:t>
            </a:r>
          </a:p>
          <a:p>
            <a:r>
              <a:rPr lang="pt-BR" sz="3600" dirty="0"/>
              <a:t>Se você é um dos membros da equipe, aperfeiçoe o seu melhor potencial e use em prol do grupo.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pt-BR" dirty="0"/>
              <a:t>PREPARANDO O ATAQUE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6319"/>
            <a:ext cx="8229600" cy="4899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dirty="0"/>
              <a:t>Três formas de destruir seu próprio exercito:</a:t>
            </a:r>
          </a:p>
          <a:p>
            <a:pPr algn="just">
              <a:lnSpc>
                <a:spcPct val="90000"/>
              </a:lnSpc>
            </a:pPr>
            <a:r>
              <a:rPr lang="pt-BR" dirty="0"/>
              <a:t>“Ordenar um avanço ou retirada, sem perceber se o exército está em condições de obedecer.”</a:t>
            </a:r>
          </a:p>
          <a:p>
            <a:pPr algn="just">
              <a:lnSpc>
                <a:spcPct val="90000"/>
              </a:lnSpc>
            </a:pPr>
            <a:r>
              <a:rPr lang="pt-BR" dirty="0" smtClean="0"/>
              <a:t>“</a:t>
            </a:r>
            <a:r>
              <a:rPr lang="pt-BR" dirty="0"/>
              <a:t>Interferir na chefia do exercito, ignorando assuntos internos. Isso trará confusão aos oficiais e soldados.”</a:t>
            </a:r>
          </a:p>
          <a:p>
            <a:pPr algn="just">
              <a:lnSpc>
                <a:spcPct val="90000"/>
              </a:lnSpc>
            </a:pPr>
            <a:r>
              <a:rPr lang="pt-BR" dirty="0" smtClean="0"/>
              <a:t>“</a:t>
            </a:r>
            <a:r>
              <a:rPr lang="pt-BR" dirty="0"/>
              <a:t>Permitir que as ordens que interferem na direção do exército sejam delegadas por nobres que administram o reino. Justiça e humildade são premissas com as quais se governa o estado mas nunca o exército.”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POSIÇÕES E TÁTICAS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4659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sz="3600" dirty="0"/>
              <a:t>Sun </a:t>
            </a:r>
            <a:r>
              <a:rPr lang="pt-BR" sz="3600" dirty="0" err="1"/>
              <a:t>Tzu</a:t>
            </a:r>
            <a:r>
              <a:rPr lang="pt-BR" sz="3600" dirty="0"/>
              <a:t> disse:</a:t>
            </a:r>
          </a:p>
          <a:p>
            <a:pPr>
              <a:buFont typeface="Wingdings" pitchFamily="2" charset="2"/>
              <a:buNone/>
            </a:pPr>
            <a:r>
              <a:rPr lang="pt-BR" sz="3600" dirty="0"/>
              <a:t>  “Garantir-nos de não ser derrotados está em nossas mãos, porém a oportunidade de derrotar o inimigo é dada por ele mesmo.”</a:t>
            </a: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92150"/>
            <a:ext cx="1927225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s Segredos da Primeira Guerra Resum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124744"/>
            <a:ext cx="8964488" cy="504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POSIÇÕES E TÁTICAS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Em qualquer situação, esteja sempre pronto para se defender. Sempre defina a regra do jogo antes. Durante o jogo siga as regras a risca e sempre documente tudo.</a:t>
            </a:r>
          </a:p>
          <a:p>
            <a:r>
              <a:rPr lang="pt-BR"/>
              <a:t>O reconhecimento vem do profissionalismo e não dos favores, esses são logo esquecidos.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9067"/>
            <a:ext cx="8229600" cy="847725"/>
          </a:xfrm>
        </p:spPr>
        <p:txBody>
          <a:bodyPr/>
          <a:lstStyle/>
          <a:p>
            <a:r>
              <a:rPr lang="pt-BR"/>
              <a:t>POSIÇÕES E TÁTICAS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965"/>
            <a:ext cx="8229600" cy="50053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Na dúvida é melhor não fazer nada, fazer errado é sempre a pior opção. Pergunte para quem sabe.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Humildade é uma virtude. Não queira ter todas as respostas, ninguém tem.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Se perceber algo errado avise aos demais. Pouco importa onde está o buraco se o navio afundar.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-99392"/>
            <a:ext cx="468052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/>
              <a:t>CONTEXTO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400" dirty="0" smtClean="0"/>
              <a:t> Toda a ciência do I CHING se baseia no postulado de que o futuro já está presente em forma de germe.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400" dirty="0" smtClean="0"/>
              <a:t>O indício é aquilo que ainda não é o acontecimento, porém não é mais totalmente sua ausência.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ü"/>
            </a:pPr>
            <a:r>
              <a:rPr lang="pt-BR" sz="2400" dirty="0" smtClean="0"/>
              <a:t> O sábio é aquele que ouve o que não tem som e vê o que não tem forma.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endParaRPr lang="pt-BR" sz="2400" dirty="0" smtClean="0"/>
          </a:p>
          <a:p>
            <a:endParaRPr lang="pt-BR" dirty="0"/>
          </a:p>
        </p:txBody>
      </p:sp>
      <p:pic>
        <p:nvPicPr>
          <p:cNvPr id="45058" name="Picture 2" descr="http://upload.wikimedia.org/wikipedia/commons/thumb/4/44/King_Wen_%28I_Ching%29.png/640px-King_Wen_%28I_Ching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3699917" cy="3680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pt-BR"/>
              <a:t>POSIÇÕES E TÁTICAS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Não permita que a autoconfiança se transforme em negligência. Dê a todos os problemas o respeito devido.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/>
              <a:t>Sun Tzu disse: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/>
              <a:t> “Um exército vitorioso só entra na batalha depois de ter garantido a vitória enquanto um exército derrotado só procura a vitória depois de ter entrado na luta.</a:t>
            </a:r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133600"/>
            <a:ext cx="1927225" cy="194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ESTRATÉGIA DO CONFRONTO DIRETO E INDIRETO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852738"/>
            <a:ext cx="8229600" cy="3024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/>
              <a:t>Sun Tzu disse:</a:t>
            </a:r>
          </a:p>
          <a:p>
            <a:pPr>
              <a:buFont typeface="Wingdings" pitchFamily="2" charset="2"/>
              <a:buNone/>
            </a:pPr>
            <a:r>
              <a:rPr lang="pt-BR"/>
              <a:t>“ ... a habilidade e a perfeição do comando das tropas consistem no conhecimento das luzes e das trevas, do aparente e do secreto. É nesse conhecimento hábil que habita toda a arte.”</a:t>
            </a:r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341438"/>
            <a:ext cx="1927225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pt-BR" dirty="0"/>
              <a:t>ESTRATÉGIA DO CONFRONTO DIRETO E INDIRETO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14265"/>
            <a:ext cx="8229600" cy="4383087"/>
          </a:xfrm>
        </p:spPr>
        <p:txBody>
          <a:bodyPr/>
          <a:lstStyle/>
          <a:p>
            <a:r>
              <a:rPr lang="pt-BR" dirty="0"/>
              <a:t>É fundamental aprender a ler os sinais do ambiente. A atitude das pessoas é capaz de dizer muito mais que as palavras.</a:t>
            </a:r>
          </a:p>
          <a:p>
            <a:r>
              <a:rPr lang="pt-BR" dirty="0"/>
              <a:t>Fique atento as emboscadas, muitas vezes caímos em armadilhas por falta de atenção.</a:t>
            </a:r>
          </a:p>
          <a:p>
            <a:r>
              <a:rPr lang="pt-BR" dirty="0"/>
              <a:t>Nunca revele sua verdadeira intenção, a vaidade é o ponto fraco de todos, use-o em seu favor.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pt-BR"/>
              <a:t>PONTOS FRACOS E PONTOS FORTES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/>
              <a:t>Sun </a:t>
            </a:r>
            <a:r>
              <a:rPr lang="pt-BR" dirty="0" err="1"/>
              <a:t>Tzu</a:t>
            </a:r>
            <a:r>
              <a:rPr lang="pt-BR" dirty="0"/>
              <a:t> disse: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 “Para conseguir que a força de seu exército seja semelhante à de uma pedra de moinho chocando-se contra um ovo, utilize a ciência dos pontos fracos e pontos fortes”</a:t>
            </a:r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981075"/>
            <a:ext cx="17843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PONTOS FRACOS E PONTOS </a:t>
            </a:r>
            <a:br>
              <a:rPr lang="pt-BR"/>
            </a:br>
            <a:r>
              <a:rPr lang="pt-BR"/>
              <a:t>FORTES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48135"/>
            <a:ext cx="8229600" cy="3313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Identifique os pontos fracos e pontos fortes de seu oponente.</a:t>
            </a:r>
          </a:p>
          <a:p>
            <a:pPr>
              <a:lnSpc>
                <a:spcPct val="150000"/>
              </a:lnSpc>
            </a:pPr>
            <a:r>
              <a:rPr lang="pt-BR" dirty="0"/>
              <a:t>Antecipe-se em suas ações, aquele que chega primeiro tem tempo para se preparar.</a:t>
            </a:r>
          </a:p>
          <a:p>
            <a:pPr>
              <a:lnSpc>
                <a:spcPct val="150000"/>
              </a:lnSpc>
            </a:pPr>
            <a:r>
              <a:rPr lang="pt-BR" dirty="0"/>
              <a:t>Identifique seus pontos fracos e pontos fortes.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PONTOS FRACOS E PONTOS FORTES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exponha seus pontos fortes até que seja o momento certo. </a:t>
            </a:r>
          </a:p>
          <a:p>
            <a:r>
              <a:rPr lang="pt-BR" dirty="0"/>
              <a:t>Seus pontos fracos devem ser apenas de seu conhecimento.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“...aprender a ser invisível e inaudível. Dessa forma terá em suas mãos o destino de seus inimigos. Poderá avançar sem encontrar resistência...”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landragem no Futebol Americano (editado by FUTCOMOLEGUSTA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96" y="980728"/>
            <a:ext cx="896099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tx1"/>
                </a:solidFill>
              </a:rPr>
              <a:t>MANOBRAS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857770" y="2174776"/>
            <a:ext cx="7386638" cy="38465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dirty="0"/>
              <a:t>“A grande dificuldade de manobrar exércitos para a luta está em transformar uma longa e tortuosa estrada em caminho mais conveniente, e em transformar adversidade em vantagem.”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dirty="0"/>
              <a:t>   (Sun </a:t>
            </a:r>
            <a:r>
              <a:rPr lang="pt-BR" dirty="0" err="1"/>
              <a:t>Tzu</a:t>
            </a:r>
            <a:r>
              <a:rPr lang="pt-BR" dirty="0"/>
              <a:t>)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3800" y="620713"/>
            <a:ext cx="1498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>
                <a:solidFill>
                  <a:schemeClr val="tx1"/>
                </a:solidFill>
              </a:rPr>
              <a:t>MANOBRAS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dirty="0"/>
              <a:t>A comunicação entre os </a:t>
            </a:r>
            <a:r>
              <a:rPr lang="pt-BR" dirty="0" smtClean="0"/>
              <a:t>delegados e os diversos segmentos </a:t>
            </a:r>
            <a:r>
              <a:rPr lang="pt-BR" dirty="0"/>
              <a:t>deve ser perfeita, isso é uma questão de </a:t>
            </a:r>
            <a:r>
              <a:rPr lang="pt-BR" dirty="0" smtClean="0"/>
              <a:t>sobrevivência (SUCESSO).</a:t>
            </a:r>
            <a:endParaRPr lang="pt-BR" dirty="0"/>
          </a:p>
          <a:p>
            <a:pPr algn="just">
              <a:lnSpc>
                <a:spcPct val="90000"/>
              </a:lnSpc>
              <a:buFontTx/>
              <a:buNone/>
            </a:pPr>
            <a:endParaRPr lang="pt-BR" dirty="0"/>
          </a:p>
          <a:p>
            <a:pPr algn="just">
              <a:lnSpc>
                <a:spcPct val="90000"/>
              </a:lnSpc>
            </a:pPr>
            <a:r>
              <a:rPr lang="pt-BR" dirty="0"/>
              <a:t>Foi-se o tempo em que </a:t>
            </a:r>
            <a:r>
              <a:rPr lang="pt-BR" dirty="0" smtClean="0"/>
              <a:t>os Segmentos tinham o olhar para </a:t>
            </a:r>
            <a:r>
              <a:rPr lang="pt-BR" dirty="0" err="1" smtClean="0"/>
              <a:t>sí</a:t>
            </a:r>
            <a:r>
              <a:rPr lang="pt-BR" dirty="0" smtClean="0"/>
              <a:t>, cada um buscava só o que lhe interessa diretamente, </a:t>
            </a:r>
            <a:r>
              <a:rPr lang="pt-BR" dirty="0"/>
              <a:t>a </a:t>
            </a:r>
            <a:r>
              <a:rPr lang="pt-BR" dirty="0" smtClean="0"/>
              <a:t>Delegação </a:t>
            </a:r>
            <a:r>
              <a:rPr lang="pt-BR" dirty="0"/>
              <a:t>precisa ser um organismo vivo e harmônico com comprometimento de todas </a:t>
            </a:r>
            <a:r>
              <a:rPr lang="pt-BR" dirty="0" smtClean="0"/>
              <a:t>e todas.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MOVIMENTAÇÃO</a:t>
            </a:r>
            <a:endParaRPr lang="pt-BR" dirty="0"/>
          </a:p>
        </p:txBody>
      </p:sp>
      <p:sp>
        <p:nvSpPr>
          <p:cNvPr id="1996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349500"/>
            <a:ext cx="8540750" cy="2908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t-BR" dirty="0"/>
              <a:t>Sun </a:t>
            </a:r>
            <a:r>
              <a:rPr lang="pt-BR" dirty="0" err="1"/>
              <a:t>Tzu</a:t>
            </a:r>
            <a:r>
              <a:rPr lang="pt-BR" dirty="0"/>
              <a:t> disse:</a:t>
            </a:r>
          </a:p>
          <a:p>
            <a:pPr>
              <a:buFont typeface="Arial" charset="0"/>
              <a:buNone/>
            </a:pPr>
            <a:r>
              <a:rPr lang="pt-BR" dirty="0"/>
              <a:t> “Uma vez dada pelo soberano a ordem de mobilizar a população para a guerra, cabe ao comandante reunir o exército e organizar as tropas”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125538"/>
            <a:ext cx="178435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33265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</a:rPr>
              <a:t>SÉTIMO ESTRATAGEMA</a:t>
            </a:r>
          </a:p>
          <a:p>
            <a:endParaRPr lang="pt-BR" sz="3200" dirty="0" smtClean="0"/>
          </a:p>
          <a:p>
            <a:pPr algn="ctr"/>
            <a:r>
              <a:rPr lang="pt-BR" sz="4000" dirty="0" smtClean="0"/>
              <a:t>CRIAR O SER A PARTIR DO NADA</a:t>
            </a:r>
          </a:p>
          <a:p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COMENTÁRIO:</a:t>
            </a:r>
          </a:p>
          <a:p>
            <a:endParaRPr lang="pt-BR" sz="3200" dirty="0" smtClean="0"/>
          </a:p>
          <a:p>
            <a:r>
              <a:rPr lang="pt-BR" sz="3200" dirty="0" smtClean="0"/>
              <a:t>Uma mentira nunca é de fato uma mentira, pois toda mentira visa a criar uma realidade à maneira do jovem YIN, que, tendo se tornado o velho YIN, vira o Velho YANG.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52475"/>
          </a:xfrm>
        </p:spPr>
        <p:txBody>
          <a:bodyPr/>
          <a:lstStyle/>
          <a:p>
            <a:r>
              <a:rPr lang="pt-BR" dirty="0" smtClean="0"/>
              <a:t>MOVIMENTAÇÃO</a:t>
            </a:r>
            <a:endParaRPr lang="pt-BR" dirty="0"/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28874"/>
            <a:ext cx="8540750" cy="3816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Um dia é sempre diferente do outro, portanto aprenda a se adaptar a cada situação nova.</a:t>
            </a:r>
          </a:p>
          <a:p>
            <a:pPr>
              <a:buFont typeface="Arial" charset="0"/>
              <a:buNone/>
            </a:pPr>
            <a:endParaRPr lang="pt-BR" dirty="0"/>
          </a:p>
          <a:p>
            <a:r>
              <a:rPr lang="pt-BR" dirty="0"/>
              <a:t>Conte sempre com a possibilidade das coisas não saírem como planejado e tenha sempre um plano de contingência.</a:t>
            </a:r>
          </a:p>
          <a:p>
            <a:pPr>
              <a:buFont typeface="Arial" charset="0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3913"/>
          </a:xfrm>
        </p:spPr>
        <p:txBody>
          <a:bodyPr/>
          <a:lstStyle/>
          <a:p>
            <a:r>
              <a:rPr lang="pt-BR" dirty="0" smtClean="0"/>
              <a:t>MOVIMENTAÇÃO</a:t>
            </a:r>
            <a:endParaRPr lang="pt-BR" dirty="0"/>
          </a:p>
        </p:txBody>
      </p:sp>
      <p:sp>
        <p:nvSpPr>
          <p:cNvPr id="2252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50912" y="134076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pt-BR" dirty="0" smtClean="0"/>
              <a:t>Atitudes </a:t>
            </a:r>
            <a:r>
              <a:rPr lang="pt-BR" dirty="0"/>
              <a:t>que podem afetar o comando:</a:t>
            </a:r>
          </a:p>
          <a:p>
            <a:pPr>
              <a:lnSpc>
                <a:spcPct val="150000"/>
              </a:lnSpc>
            </a:pPr>
            <a:r>
              <a:rPr lang="pt-BR" dirty="0"/>
              <a:t>Se expor desnecessariamente.</a:t>
            </a:r>
          </a:p>
          <a:p>
            <a:pPr>
              <a:lnSpc>
                <a:spcPct val="150000"/>
              </a:lnSpc>
            </a:pPr>
            <a:r>
              <a:rPr lang="pt-BR" dirty="0"/>
              <a:t>Ter medo de se expor.</a:t>
            </a:r>
          </a:p>
          <a:p>
            <a:pPr>
              <a:lnSpc>
                <a:spcPct val="150000"/>
              </a:lnSpc>
            </a:pPr>
            <a:r>
              <a:rPr lang="pt-BR" dirty="0"/>
              <a:t>Perder facilmente o controle.</a:t>
            </a:r>
          </a:p>
          <a:p>
            <a:pPr>
              <a:lnSpc>
                <a:spcPct val="150000"/>
              </a:lnSpc>
            </a:pPr>
            <a:r>
              <a:rPr lang="pt-BR" dirty="0"/>
              <a:t>Se ofender com facilidade.</a:t>
            </a:r>
          </a:p>
          <a:p>
            <a:pPr>
              <a:lnSpc>
                <a:spcPct val="150000"/>
              </a:lnSpc>
            </a:pPr>
            <a:r>
              <a:rPr lang="pt-BR" dirty="0"/>
              <a:t>Ter compaixão de seus subordinados.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EXÉRCITO EM MOVIMENTO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113"/>
            <a:ext cx="8229600" cy="3844925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dirty="0"/>
              <a:t>Sun </a:t>
            </a:r>
            <a:r>
              <a:rPr lang="pt-BR" sz="2800" dirty="0" err="1"/>
              <a:t>Tzu</a:t>
            </a:r>
            <a:r>
              <a:rPr lang="pt-BR" sz="2800" dirty="0"/>
              <a:t> disse:</a:t>
            </a:r>
          </a:p>
          <a:p>
            <a:pPr algn="just">
              <a:buFontTx/>
              <a:buNone/>
            </a:pPr>
            <a:r>
              <a:rPr lang="pt-BR" dirty="0"/>
              <a:t> “Antes de movimentar suas tropas, informe-se da posição do inimigo. Quando fizer seu exército marchar, atravesse rapidamente as montanhas e fique nas proximidades dos vales. Acampe sempre em terreno alto e em local ensolarado. Quando travar combate em colinas, não suba ao topo para alcançar o inimigo” 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052513"/>
            <a:ext cx="1498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EXÉRCITO EM MOVIMENTO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“Se uma parte das tropas avança e outra recuar, o inimigo está tentando nos atrair para uma armadilha”</a:t>
            </a:r>
          </a:p>
          <a:p>
            <a:pPr algn="just"/>
            <a:r>
              <a:rPr lang="pt-BR" dirty="0"/>
              <a:t>“Quando há gritos na noite, é sinal que o inimigo está assustado”</a:t>
            </a:r>
          </a:p>
          <a:p>
            <a:pPr algn="just"/>
            <a:r>
              <a:rPr lang="pt-BR" dirty="0"/>
              <a:t>“Se há confusão no acampamento o comandante tem pouca autoridade”</a:t>
            </a:r>
          </a:p>
          <a:p>
            <a:pPr algn="just">
              <a:buFontTx/>
              <a:buNone/>
            </a:pPr>
            <a:r>
              <a:rPr lang="pt-BR" dirty="0"/>
              <a:t>                                             (Sun </a:t>
            </a:r>
            <a:r>
              <a:rPr lang="pt-BR" dirty="0" err="1"/>
              <a:t>Tzu</a:t>
            </a:r>
            <a:r>
              <a:rPr lang="pt-B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EXÉRCITO EM MOVIMENTO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Qualquer mudança na situação indica possibilidade de riscos.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Identifique </a:t>
            </a:r>
            <a:r>
              <a:rPr lang="pt-BR" dirty="0"/>
              <a:t>todos os riscos e proteja-se deles.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O </a:t>
            </a:r>
            <a:r>
              <a:rPr lang="pt-BR" dirty="0"/>
              <a:t>ambiente sempre nos manda evidências as quais temos que saber interpretar.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pPr algn="ctr"/>
            <a:r>
              <a:rPr lang="pt-BR"/>
              <a:t>TERRENO</a:t>
            </a:r>
          </a:p>
        </p:txBody>
      </p:sp>
      <p:sp>
        <p:nvSpPr>
          <p:cNvPr id="211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624931"/>
            <a:ext cx="8007350" cy="31083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dirty="0"/>
              <a:t>Sun </a:t>
            </a:r>
            <a:r>
              <a:rPr lang="pt-BR" dirty="0" err="1"/>
              <a:t>Tzu</a:t>
            </a:r>
            <a:r>
              <a:rPr lang="pt-BR" dirty="0"/>
              <a:t> disse: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dirty="0"/>
              <a:t> “ A superfície da terra apresenta uma infinidade de lugares, deves fugir de alguns e buscar outros. Todavia, deves conhecer bem todos eles.”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5175"/>
            <a:ext cx="1498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algn="ctr"/>
            <a:r>
              <a:rPr lang="pt-BR"/>
              <a:t>TERRENO</a:t>
            </a:r>
          </a:p>
        </p:txBody>
      </p:sp>
      <p:sp>
        <p:nvSpPr>
          <p:cNvPr id="2129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341438"/>
            <a:ext cx="8007350" cy="47545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3600" dirty="0"/>
              <a:t>  </a:t>
            </a:r>
            <a:r>
              <a:rPr lang="pt-BR" dirty="0"/>
              <a:t> Para Sun </a:t>
            </a:r>
            <a:r>
              <a:rPr lang="pt-BR" dirty="0" err="1"/>
              <a:t>Tzu</a:t>
            </a:r>
            <a:r>
              <a:rPr lang="pt-BR" dirty="0"/>
              <a:t> o conhecimento do terreno é fundamental para alcançar a vitória. Traduzindo isso para os nossos dias, significa dizer, conhecer bem o ambiente, as tendências e as tecnologias, afim de criar situações favoráveis.</a:t>
            </a:r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NOVE TIPOS DE SITUAÇÃO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2816"/>
            <a:ext cx="8229600" cy="39163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dirty="0"/>
              <a:t>Sun </a:t>
            </a:r>
            <a:r>
              <a:rPr lang="pt-BR" dirty="0" err="1"/>
              <a:t>Tzu</a:t>
            </a:r>
            <a:r>
              <a:rPr lang="pt-BR" dirty="0"/>
              <a:t> disse: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dirty="0"/>
              <a:t> “A arte da guerra reconhece nove tipos de situações de acordo com a variação dos terrenos: o dispersivo, o fácil, o controverso, o aberto, o de estradas cruzadas, o terreno crítico, o difícil, o vulnerável a emboscadas e o mortífero.”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268413"/>
            <a:ext cx="1498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ATAQUE PELO FOGO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77348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pt-BR" dirty="0"/>
              <a:t>Sun </a:t>
            </a:r>
            <a:r>
              <a:rPr lang="pt-BR" dirty="0" err="1"/>
              <a:t>Tzu</a:t>
            </a:r>
            <a:r>
              <a:rPr lang="pt-BR" dirty="0"/>
              <a:t> disse: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pt-BR" dirty="0"/>
              <a:t> “Em batalhas, quaisquer que sejam os resultados, o gosto será sempre amargo, mesmo para os vencedores. Portanto, a guerra deve ser a última solução e só deve ser travada quando não existir outra saída.”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268413"/>
            <a:ext cx="1498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ATAQUE PELO FOGO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7734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/>
              <a:t>Evite os confrontos, a negociação é sempre uma opção melhor.</a:t>
            </a:r>
          </a:p>
          <a:p>
            <a:pPr>
              <a:lnSpc>
                <a:spcPct val="150000"/>
              </a:lnSpc>
            </a:pPr>
            <a:r>
              <a:rPr lang="pt-BR" dirty="0"/>
              <a:t>Se preparar para a batalha é uma forma inteligente de não precisar lutar.</a:t>
            </a:r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r>
              <a:rPr lang="pt-BR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48680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C000"/>
                </a:solidFill>
              </a:rPr>
              <a:t>DÉCIMO PRIMEIRO ESTRATAGEMA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pPr algn="ctr"/>
            <a:r>
              <a:rPr lang="pt-BR" sz="3200" dirty="0" smtClean="0"/>
              <a:t>DEIXAR A AMEIXEIRA SECAR NO LUGAR DO PESSEGUEIRO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COMENTÁRIO:</a:t>
            </a:r>
          </a:p>
          <a:p>
            <a:endParaRPr lang="pt-BR" sz="2800" dirty="0" smtClean="0"/>
          </a:p>
          <a:p>
            <a:r>
              <a:rPr lang="pt-BR" sz="2800" dirty="0" smtClean="0"/>
              <a:t>Se a situação é tal que deve necessariamente haver uma perda, o melhor é sacrificar o menos precioso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3913"/>
          </a:xfrm>
        </p:spPr>
        <p:txBody>
          <a:bodyPr/>
          <a:lstStyle/>
          <a:p>
            <a:r>
              <a:rPr lang="pt-BR"/>
              <a:t>USO DE ESPIÕES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2060848"/>
            <a:ext cx="8540750" cy="345598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pt-BR" dirty="0"/>
              <a:t> “ O que possibilita ao soberano inteligente e seu comandante conquistar o inimigo e realizar façanhas fora do comum é a previsão, conhecimento que só pode ser adquirido através de homens que estejam a par de toda movimentação do inimigo.” (Sun </a:t>
            </a:r>
            <a:r>
              <a:rPr lang="pt-BR" dirty="0" err="1"/>
              <a:t>Tzu</a:t>
            </a:r>
            <a:r>
              <a:rPr lang="pt-BR" dirty="0"/>
              <a:t>)</a:t>
            </a:r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692696"/>
            <a:ext cx="1498600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2091620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SUN TZU DISSE:</a:t>
            </a:r>
          </a:p>
          <a:p>
            <a:pPr>
              <a:lnSpc>
                <a:spcPct val="150000"/>
              </a:lnSpc>
            </a:pPr>
            <a:r>
              <a:rPr lang="pt-BR" sz="3200" dirty="0" smtClean="0"/>
              <a:t>“É essencial procurar os agentes inimigos que vieram espionar você e então suborná-los para que o sirvam”</a:t>
            </a:r>
            <a:endParaRPr lang="pt-BR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88640"/>
            <a:ext cx="2362696" cy="238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752475"/>
          </a:xfrm>
        </p:spPr>
        <p:txBody>
          <a:bodyPr/>
          <a:lstStyle/>
          <a:p>
            <a:r>
              <a:rPr lang="pt-BR"/>
              <a:t>USO DE ESPIÕES</a:t>
            </a:r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196975"/>
            <a:ext cx="8540750" cy="449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Espiões Locais: Habitantes do país a nosso serviço.</a:t>
            </a:r>
          </a:p>
          <a:p>
            <a:pPr>
              <a:lnSpc>
                <a:spcPct val="90000"/>
              </a:lnSpc>
            </a:pPr>
            <a:r>
              <a:rPr lang="pt-BR" dirty="0"/>
              <a:t>Agentes Internos: Funcionários do inimigo ofendidos e insatisfeitos.</a:t>
            </a:r>
          </a:p>
          <a:p>
            <a:pPr>
              <a:lnSpc>
                <a:spcPct val="90000"/>
              </a:lnSpc>
            </a:pPr>
            <a:r>
              <a:rPr lang="pt-BR" dirty="0"/>
              <a:t>Espiões duplos: Usamos para passar informações falsas ao inimigo.</a:t>
            </a:r>
          </a:p>
          <a:p>
            <a:pPr>
              <a:lnSpc>
                <a:spcPct val="90000"/>
              </a:lnSpc>
            </a:pPr>
            <a:r>
              <a:rPr lang="pt-BR" dirty="0"/>
              <a:t>Dispensáveis: Usamos para passar informações falsas ao inimigo.</a:t>
            </a:r>
          </a:p>
          <a:p>
            <a:pPr>
              <a:lnSpc>
                <a:spcPct val="90000"/>
              </a:lnSpc>
            </a:pPr>
            <a:r>
              <a:rPr lang="pt-BR" dirty="0"/>
              <a:t>Indispensáveis: Infiltrados que trazem informações de grande valia.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47667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</a:rPr>
              <a:t>VAMOS FAZER BARULHO?</a:t>
            </a:r>
          </a:p>
          <a:p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QUAL DELEGAÇÃO SOMOS?</a:t>
            </a:r>
          </a:p>
          <a:p>
            <a:endParaRPr lang="pt-BR" sz="3200" dirty="0" smtClean="0"/>
          </a:p>
          <a:p>
            <a:pPr algn="ctr"/>
            <a:r>
              <a:rPr lang="pt-BR" sz="3200" dirty="0" smtClean="0">
                <a:solidFill>
                  <a:srgbClr val="FFC000"/>
                </a:solidFill>
              </a:rPr>
              <a:t>SÃO PAULO</a:t>
            </a:r>
          </a:p>
          <a:p>
            <a:endParaRPr lang="pt-BR" sz="3200" dirty="0" smtClean="0"/>
          </a:p>
          <a:p>
            <a:endParaRPr lang="pt-BR" sz="3200" dirty="0" smtClean="0"/>
          </a:p>
          <a:p>
            <a:r>
              <a:rPr lang="pt-BR" sz="3200" dirty="0" smtClean="0"/>
              <a:t>O QUE REPRESENTAMOS?</a:t>
            </a:r>
          </a:p>
          <a:p>
            <a:endParaRPr lang="pt-BR" sz="3200" dirty="0" smtClean="0"/>
          </a:p>
          <a:p>
            <a:pPr algn="ctr"/>
            <a:r>
              <a:rPr lang="pt-BR" sz="3200" dirty="0" smtClean="0">
                <a:solidFill>
                  <a:srgbClr val="FFC000"/>
                </a:solidFill>
              </a:rPr>
              <a:t>O SUS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620688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C000"/>
                </a:solidFill>
              </a:rPr>
              <a:t>OBRIGADO!</a:t>
            </a:r>
          </a:p>
          <a:p>
            <a:endParaRPr lang="pt-BR" sz="3200" dirty="0" smtClean="0"/>
          </a:p>
          <a:p>
            <a:pPr algn="ctr"/>
            <a:r>
              <a:rPr lang="pt-BR" sz="3200" dirty="0" smtClean="0"/>
              <a:t>SUCESSO À DELEGAÇÃO DE SÃO PAULO À 4ª CNSTT</a:t>
            </a:r>
          </a:p>
          <a:p>
            <a:pPr algn="ctr"/>
            <a:endParaRPr lang="pt-BR" sz="3200" dirty="0" smtClean="0"/>
          </a:p>
          <a:p>
            <a:pPr algn="ctr"/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pPr algn="r"/>
            <a:r>
              <a:rPr lang="pt-BR" sz="3200" dirty="0" err="1" smtClean="0"/>
              <a:t>Belfari</a:t>
            </a:r>
            <a:r>
              <a:rPr lang="pt-BR" sz="3200" dirty="0" smtClean="0"/>
              <a:t> </a:t>
            </a:r>
            <a:r>
              <a:rPr lang="pt-BR" sz="3200" dirty="0" err="1" smtClean="0"/>
              <a:t>Guiral</a:t>
            </a:r>
            <a:r>
              <a:rPr lang="pt-BR" sz="3200" dirty="0" smtClean="0"/>
              <a:t>/Outubro/2014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60" y="2058312"/>
            <a:ext cx="4799688" cy="4799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C000"/>
                </a:solidFill>
              </a:rPr>
              <a:t>DÉCIMO TERCEIRO ESTRATAGEMA</a:t>
            </a:r>
          </a:p>
          <a:p>
            <a:endParaRPr lang="pt-BR" sz="2800" dirty="0" smtClean="0"/>
          </a:p>
          <a:p>
            <a:pPr algn="ctr"/>
            <a:r>
              <a:rPr lang="pt-BR" sz="3600" dirty="0" smtClean="0"/>
              <a:t>BATER NO MATO PARA DESENTOCAR A COBRA</a:t>
            </a:r>
          </a:p>
          <a:p>
            <a:endParaRPr lang="pt-BR" sz="2800" dirty="0" smtClean="0"/>
          </a:p>
          <a:p>
            <a:r>
              <a:rPr lang="pt-BR" sz="2800" dirty="0" smtClean="0"/>
              <a:t>COMENTÁRIO:</a:t>
            </a:r>
          </a:p>
          <a:p>
            <a:endParaRPr lang="pt-BR" sz="2800" dirty="0" smtClean="0"/>
          </a:p>
          <a:p>
            <a:r>
              <a:rPr lang="pt-BR" sz="2800" dirty="0" smtClean="0"/>
              <a:t>. Nós nos informamos quando temos suspeitas;</a:t>
            </a:r>
          </a:p>
          <a:p>
            <a:endParaRPr lang="pt-BR" sz="2800" dirty="0" smtClean="0"/>
          </a:p>
          <a:p>
            <a:r>
              <a:rPr lang="pt-BR" sz="2800" dirty="0" smtClean="0"/>
              <a:t>. Não agimos senão depois de minuciosa inspeção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620688"/>
            <a:ext cx="87484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</a:rPr>
              <a:t>DÉCIMO SÉTIMO ESTRATAGEMA</a:t>
            </a:r>
          </a:p>
          <a:p>
            <a:endParaRPr lang="pt-BR" sz="2400" dirty="0" smtClean="0"/>
          </a:p>
          <a:p>
            <a:pPr algn="ctr"/>
            <a:r>
              <a:rPr lang="pt-BR" sz="3200" dirty="0" smtClean="0"/>
              <a:t>JOGAR  TIJOLO PARA APANHAR JADE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COMENTÁRIO: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Existem muitas e muitas maneiras de atrair um inimigo. A melhor delas não reside nas falsas aparências, mas na perfeita semelhança. Só ela pode induzir ao erro.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/>
              <a:t>HISTÓRICO</a:t>
            </a:r>
            <a:endParaRPr lang="pt-BR" sz="5400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Sun </a:t>
            </a:r>
            <a:r>
              <a:rPr lang="pt-BR" dirty="0" err="1"/>
              <a:t>Tzu</a:t>
            </a:r>
            <a:r>
              <a:rPr lang="pt-BR" dirty="0"/>
              <a:t> nasceu na província de </a:t>
            </a:r>
            <a:r>
              <a:rPr lang="pt-BR" dirty="0" err="1"/>
              <a:t>Chi</a:t>
            </a:r>
            <a:r>
              <a:rPr lang="pt-BR" dirty="0"/>
              <a:t> junto ao Rio Amarelo.</a:t>
            </a:r>
          </a:p>
          <a:p>
            <a:pPr>
              <a:lnSpc>
                <a:spcPct val="90000"/>
              </a:lnSpc>
            </a:pPr>
            <a:r>
              <a:rPr lang="pt-BR" dirty="0"/>
              <a:t>Foi contemporâneo de Confúcio (544-496 a. C</a:t>
            </a:r>
            <a:r>
              <a:rPr lang="pt-BR" dirty="0" smtClean="0"/>
              <a:t>.).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O </a:t>
            </a:r>
            <a:r>
              <a:rPr lang="pt-BR" dirty="0" err="1"/>
              <a:t>Ping</a:t>
            </a:r>
            <a:r>
              <a:rPr lang="pt-BR" dirty="0"/>
              <a:t> </a:t>
            </a:r>
            <a:r>
              <a:rPr lang="pt-BR" dirty="0" err="1"/>
              <a:t>Fa</a:t>
            </a:r>
            <a:r>
              <a:rPr lang="pt-BR" dirty="0"/>
              <a:t> (Arte da Guerra) apresentava originalmente 82 capítulos. </a:t>
            </a:r>
            <a:r>
              <a:rPr lang="pt-BR" dirty="0" err="1"/>
              <a:t>Ts’ao</a:t>
            </a:r>
            <a:r>
              <a:rPr lang="pt-BR" dirty="0"/>
              <a:t> </a:t>
            </a:r>
            <a:r>
              <a:rPr lang="pt-BR" dirty="0" err="1"/>
              <a:t>Ts’ao</a:t>
            </a:r>
            <a:r>
              <a:rPr lang="pt-BR" dirty="0"/>
              <a:t> retirou 69 por achar que eram redundantes.  </a:t>
            </a:r>
            <a:endParaRPr lang="pt-BR" dirty="0" smtClean="0"/>
          </a:p>
          <a:p>
            <a:pPr>
              <a:lnSpc>
                <a:spcPct val="90000"/>
              </a:lnSpc>
            </a:pPr>
            <a:r>
              <a:rPr lang="pt-BR" dirty="0" smtClean="0"/>
              <a:t> Livro restrito a imperadores e grandes generais</a:t>
            </a:r>
            <a:endParaRPr lang="pt-BR" dirty="0"/>
          </a:p>
        </p:txBody>
      </p:sp>
      <p:pic>
        <p:nvPicPr>
          <p:cNvPr id="230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1917576" cy="1934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http://sites.google.com/site/extremos0opostos/_/rsrc/1233478702809/Home/religiao/china/os-sete-estados-guerreiros/China_2c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</a:rPr>
              <a:t>TERRITÓRIO DA GUERRA</a:t>
            </a:r>
            <a:endParaRPr lang="pt-BR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2258</Words>
  <Application>Microsoft Office PowerPoint</Application>
  <PresentationFormat>Apresentação na tela (4:3)</PresentationFormat>
  <Paragraphs>242</Paragraphs>
  <Slides>54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Fluxo</vt:lpstr>
      <vt:lpstr>A ARTE DA GERRA SUN TZU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HISTÓRICO</vt:lpstr>
      <vt:lpstr>Apresentação do PowerPoint</vt:lpstr>
      <vt:lpstr>Apresentação do PowerPoint</vt:lpstr>
      <vt:lpstr>IMPORTÂNCIA DA OBRA</vt:lpstr>
      <vt:lpstr>O QUE A ARTE DA GUERRA PODE ME ENSINAR ?</vt:lpstr>
      <vt:lpstr>O QUE A ARTE DA GUERRA PODE ME ENSINAR ?</vt:lpstr>
      <vt:lpstr>Apresentação do PowerPoint</vt:lpstr>
      <vt:lpstr>Apresentação do PowerPoint</vt:lpstr>
      <vt:lpstr>Apresentação do PowerPoint</vt:lpstr>
      <vt:lpstr>ANÁLISE E PLANOS</vt:lpstr>
      <vt:lpstr>OPERAÇÃO DE GUERRA</vt:lpstr>
      <vt:lpstr>Princípios - 1</vt:lpstr>
      <vt:lpstr>Princípios - 2</vt:lpstr>
      <vt:lpstr>Princípios - 2</vt:lpstr>
      <vt:lpstr>Principios - 2</vt:lpstr>
      <vt:lpstr>Princípios - 3</vt:lpstr>
      <vt:lpstr>Princípios - 3</vt:lpstr>
      <vt:lpstr>PREPARANDO O ATAQUE</vt:lpstr>
      <vt:lpstr>POSIÇÕES E TÁTICAS</vt:lpstr>
      <vt:lpstr>Apresentação do PowerPoint</vt:lpstr>
      <vt:lpstr>POSIÇÕES E TÁTICAS</vt:lpstr>
      <vt:lpstr>POSIÇÕES E TÁTICAS</vt:lpstr>
      <vt:lpstr>POSIÇÕES E TÁTICAS</vt:lpstr>
      <vt:lpstr>ESTRATÉGIA DO CONFRONTO DIRETO E INDIRETO</vt:lpstr>
      <vt:lpstr>ESTRATÉGIA DO CONFRONTO DIRETO E INDIRETO</vt:lpstr>
      <vt:lpstr>PONTOS FRACOS E PONTOS FORTES</vt:lpstr>
      <vt:lpstr>PONTOS FRACOS E PONTOS  FORTES</vt:lpstr>
      <vt:lpstr>PONTOS FRACOS E PONTOS FORTES</vt:lpstr>
      <vt:lpstr>Apresentação do PowerPoint</vt:lpstr>
      <vt:lpstr>MANOBRAS</vt:lpstr>
      <vt:lpstr>MANOBRAS</vt:lpstr>
      <vt:lpstr>MOVIMENTAÇÃO</vt:lpstr>
      <vt:lpstr>MOVIMENTAÇÃO</vt:lpstr>
      <vt:lpstr>MOVIMENTAÇÃO</vt:lpstr>
      <vt:lpstr>O EXÉRCITO EM MOVIMENTO</vt:lpstr>
      <vt:lpstr>O EXÉRCITO EM MOVIMENTO</vt:lpstr>
      <vt:lpstr>O EXÉRCITO EM MOVIMENTO</vt:lpstr>
      <vt:lpstr>TERRENO</vt:lpstr>
      <vt:lpstr>TERRENO</vt:lpstr>
      <vt:lpstr>NOVE TIPOS DE SITUAÇÃO</vt:lpstr>
      <vt:lpstr>ATAQUE PELO FOGO</vt:lpstr>
      <vt:lpstr>ATAQUE PELO FOGO</vt:lpstr>
      <vt:lpstr>USO DE ESPIÕES</vt:lpstr>
      <vt:lpstr>Apresentação do PowerPoint</vt:lpstr>
      <vt:lpstr>USO DE ESPIÕES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DA GERRA SUN TZU</dc:title>
  <dc:creator>Ricardo</dc:creator>
  <cp:lastModifiedBy>Beatriz Serafin Pinheiro</cp:lastModifiedBy>
  <cp:revision>195</cp:revision>
  <dcterms:created xsi:type="dcterms:W3CDTF">2009-11-14T18:08:54Z</dcterms:created>
  <dcterms:modified xsi:type="dcterms:W3CDTF">2014-10-24T15:12:35Z</dcterms:modified>
</cp:coreProperties>
</file>